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3.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4" r:id="rId1"/>
  </p:sldMasterIdLst>
  <p:notesMasterIdLst>
    <p:notesMasterId r:id="rId60"/>
  </p:notesMasterIdLst>
  <p:sldIdLst>
    <p:sldId id="256" r:id="rId2"/>
    <p:sldId id="257" r:id="rId3"/>
    <p:sldId id="259" r:id="rId4"/>
    <p:sldId id="316" r:id="rId5"/>
    <p:sldId id="258" r:id="rId6"/>
    <p:sldId id="311" r:id="rId7"/>
    <p:sldId id="312" r:id="rId8"/>
    <p:sldId id="262" r:id="rId9"/>
    <p:sldId id="313" r:id="rId10"/>
    <p:sldId id="263" r:id="rId11"/>
    <p:sldId id="314" r:id="rId12"/>
    <p:sldId id="315" r:id="rId13"/>
    <p:sldId id="266" r:id="rId14"/>
    <p:sldId id="264" r:id="rId15"/>
    <p:sldId id="265" r:id="rId16"/>
    <p:sldId id="271" r:id="rId17"/>
    <p:sldId id="272" r:id="rId18"/>
    <p:sldId id="321" r:id="rId19"/>
    <p:sldId id="274" r:id="rId20"/>
    <p:sldId id="275" r:id="rId21"/>
    <p:sldId id="318" r:id="rId22"/>
    <p:sldId id="317" r:id="rId23"/>
    <p:sldId id="273" r:id="rId24"/>
    <p:sldId id="276" r:id="rId25"/>
    <p:sldId id="322" r:id="rId26"/>
    <p:sldId id="277" r:id="rId27"/>
    <p:sldId id="319" r:id="rId28"/>
    <p:sldId id="320" r:id="rId29"/>
    <p:sldId id="280" r:id="rId30"/>
    <p:sldId id="281" r:id="rId31"/>
    <p:sldId id="282" r:id="rId32"/>
    <p:sldId id="285" r:id="rId33"/>
    <p:sldId id="283" r:id="rId34"/>
    <p:sldId id="284"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B5CED"/>
    <a:srgbClr val="3475D4"/>
    <a:srgbClr val="2D95DB"/>
    <a:srgbClr val="996600"/>
    <a:srgbClr val="FF9933"/>
    <a:srgbClr val="FFCC00"/>
    <a:srgbClr val="2B4D89"/>
    <a:srgbClr val="4757D1"/>
    <a:srgbClr val="5463D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2" d="100"/>
          <a:sy n="82" d="100"/>
        </p:scale>
        <p:origin x="720"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s>
</file>

<file path=ppt/diagrams/_rels/data1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svg"/><Relationship Id="rId1" Type="http://schemas.openxmlformats.org/officeDocument/2006/relationships/image" Target="../media/image33.png"/><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36.svg"/></Relationships>
</file>

<file path=ppt/diagrams/_rels/data15.xml.rels><?xml version="1.0" encoding="UTF-8" standalone="yes"?>
<Relationships xmlns="http://schemas.openxmlformats.org/package/2006/relationships"><Relationship Id="rId8" Type="http://schemas.openxmlformats.org/officeDocument/2006/relationships/image" Target="../media/image67.svg"/><Relationship Id="rId3" Type="http://schemas.openxmlformats.org/officeDocument/2006/relationships/image" Target="../media/image62.png"/><Relationship Id="rId7" Type="http://schemas.openxmlformats.org/officeDocument/2006/relationships/image" Target="../media/image66.png"/><Relationship Id="rId2" Type="http://schemas.openxmlformats.org/officeDocument/2006/relationships/image" Target="../media/image61.svg"/><Relationship Id="rId1" Type="http://schemas.openxmlformats.org/officeDocument/2006/relationships/image" Target="../media/image60.png"/><Relationship Id="rId6" Type="http://schemas.openxmlformats.org/officeDocument/2006/relationships/image" Target="../media/image65.svg"/><Relationship Id="rId5" Type="http://schemas.openxmlformats.org/officeDocument/2006/relationships/image" Target="../media/image64.png"/><Relationship Id="rId4" Type="http://schemas.openxmlformats.org/officeDocument/2006/relationships/image" Target="../media/image63.svg"/></Relationships>
</file>

<file path=ppt/diagrams/_rels/data1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svg"/><Relationship Id="rId1" Type="http://schemas.openxmlformats.org/officeDocument/2006/relationships/image" Target="../media/image77.png"/><Relationship Id="rId6" Type="http://schemas.openxmlformats.org/officeDocument/2006/relationships/image" Target="../media/image82.svg"/><Relationship Id="rId5" Type="http://schemas.openxmlformats.org/officeDocument/2006/relationships/image" Target="../media/image81.png"/><Relationship Id="rId4" Type="http://schemas.openxmlformats.org/officeDocument/2006/relationships/image" Target="../media/image80.svg"/></Relationships>
</file>

<file path=ppt/diagrams/_rels/data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4" Type="http://schemas.openxmlformats.org/officeDocument/2006/relationships/image" Target="../media/image6.svg"/></Relationships>
</file>

<file path=ppt/diagrams/_rels/drawing1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svg"/><Relationship Id="rId1" Type="http://schemas.openxmlformats.org/officeDocument/2006/relationships/image" Target="../media/image33.png"/><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36.svg"/></Relationships>
</file>

<file path=ppt/diagrams/_rels/drawing15.xml.rels><?xml version="1.0" encoding="UTF-8" standalone="yes"?>
<Relationships xmlns="http://schemas.openxmlformats.org/package/2006/relationships"><Relationship Id="rId8" Type="http://schemas.openxmlformats.org/officeDocument/2006/relationships/image" Target="../media/image67.svg"/><Relationship Id="rId3" Type="http://schemas.openxmlformats.org/officeDocument/2006/relationships/image" Target="../media/image62.png"/><Relationship Id="rId7" Type="http://schemas.openxmlformats.org/officeDocument/2006/relationships/image" Target="../media/image66.png"/><Relationship Id="rId2" Type="http://schemas.openxmlformats.org/officeDocument/2006/relationships/image" Target="../media/image61.svg"/><Relationship Id="rId1" Type="http://schemas.openxmlformats.org/officeDocument/2006/relationships/image" Target="../media/image60.png"/><Relationship Id="rId6" Type="http://schemas.openxmlformats.org/officeDocument/2006/relationships/image" Target="../media/image65.svg"/><Relationship Id="rId5" Type="http://schemas.openxmlformats.org/officeDocument/2006/relationships/image" Target="../media/image64.png"/><Relationship Id="rId4" Type="http://schemas.openxmlformats.org/officeDocument/2006/relationships/image" Target="../media/image63.svg"/></Relationships>
</file>

<file path=ppt/diagrams/_rels/drawing1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svg"/><Relationship Id="rId1" Type="http://schemas.openxmlformats.org/officeDocument/2006/relationships/image" Target="../media/image77.png"/><Relationship Id="rId6" Type="http://schemas.openxmlformats.org/officeDocument/2006/relationships/image" Target="../media/image82.svg"/><Relationship Id="rId5" Type="http://schemas.openxmlformats.org/officeDocument/2006/relationships/image" Target="../media/image81.png"/><Relationship Id="rId4" Type="http://schemas.openxmlformats.org/officeDocument/2006/relationships/image" Target="../media/image80.svg"/></Relationships>
</file>

<file path=ppt/diagrams/_rels/drawing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4" Type="http://schemas.openxmlformats.org/officeDocument/2006/relationships/image" Target="../media/image6.sv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18/5/colors/Iconchunking_neutralbg_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a:alpha val="0"/>
      </a:schemeClr>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18/5/colors/Iconchunking_neutralicon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a:schemeClr val="accent2"/>
      <a:schemeClr val="accent3"/>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277E281-8F77-4013-A22B-2968DED62B5F}" type="doc">
      <dgm:prSet loTypeId="urn:microsoft.com/office/officeart/2005/8/layout/vProcess5" loCatId="process" qsTypeId="urn:microsoft.com/office/officeart/2005/8/quickstyle/simple1" qsCatId="simple" csTypeId="urn:microsoft.com/office/officeart/2005/8/colors/colorful1" csCatId="colorful" phldr="1"/>
      <dgm:spPr/>
      <dgm:t>
        <a:bodyPr/>
        <a:lstStyle/>
        <a:p>
          <a:endParaRPr lang="en-US"/>
        </a:p>
      </dgm:t>
    </dgm:pt>
    <dgm:pt modelId="{31EC17DC-3C7D-4E3E-990D-3FA33FC2E887}">
      <dgm:prSet/>
      <dgm:spPr/>
      <dgm:t>
        <a:bodyPr/>
        <a:lstStyle/>
        <a:p>
          <a:r>
            <a:rPr lang="en-US" dirty="0"/>
            <a:t>Malware plays a significant role in various cyber-attacks and is responsible for most security incidents that cause data breaches, disruption, or unauthorized access to computer systems, networks, or devices.</a:t>
          </a:r>
        </a:p>
      </dgm:t>
    </dgm:pt>
    <dgm:pt modelId="{B1CC770F-0DA8-49D9-90BF-64ABAA2D9AD5}" type="parTrans" cxnId="{A767EC9F-8CEB-4EA1-B33A-B0A55F9311B3}">
      <dgm:prSet/>
      <dgm:spPr/>
      <dgm:t>
        <a:bodyPr/>
        <a:lstStyle/>
        <a:p>
          <a:endParaRPr lang="en-US"/>
        </a:p>
      </dgm:t>
    </dgm:pt>
    <dgm:pt modelId="{020886A6-B2F3-442E-968F-168BA1606491}" type="sibTrans" cxnId="{A767EC9F-8CEB-4EA1-B33A-B0A55F9311B3}">
      <dgm:prSet/>
      <dgm:spPr/>
      <dgm:t>
        <a:bodyPr/>
        <a:lstStyle/>
        <a:p>
          <a:endParaRPr lang="en-US" dirty="0"/>
        </a:p>
      </dgm:t>
    </dgm:pt>
    <dgm:pt modelId="{41E72A0A-7E92-43BB-A2F7-3EA6C4B1E24F}">
      <dgm:prSet/>
      <dgm:spPr/>
      <dgm:t>
        <a:bodyPr/>
        <a:lstStyle/>
        <a:p>
          <a:r>
            <a:rPr lang="en-US" dirty="0"/>
            <a:t>Contemporary malware is designed to circumvent traditional antivirus products, infiltrate systems and networks, steal sensitive information, damage information systems. </a:t>
          </a:r>
        </a:p>
      </dgm:t>
    </dgm:pt>
    <dgm:pt modelId="{88A88234-82F1-4320-AA3C-8A8623BC5354}" type="parTrans" cxnId="{3B5E6258-075E-431C-A0EB-7AA3409561AC}">
      <dgm:prSet/>
      <dgm:spPr/>
      <dgm:t>
        <a:bodyPr/>
        <a:lstStyle/>
        <a:p>
          <a:endParaRPr lang="en-US"/>
        </a:p>
      </dgm:t>
    </dgm:pt>
    <dgm:pt modelId="{133CCC7C-53F1-47E7-B4E0-F3E92F00B4FE}" type="sibTrans" cxnId="{3B5E6258-075E-431C-A0EB-7AA3409561AC}">
      <dgm:prSet/>
      <dgm:spPr/>
      <dgm:t>
        <a:bodyPr/>
        <a:lstStyle/>
        <a:p>
          <a:endParaRPr lang="en-US" dirty="0"/>
        </a:p>
      </dgm:t>
    </dgm:pt>
    <dgm:pt modelId="{433E0892-5AEE-4FF4-8F09-D552744F29A4}">
      <dgm:prSet/>
      <dgm:spPr/>
      <dgm:t>
        <a:bodyPr/>
        <a:lstStyle/>
        <a:p>
          <a:r>
            <a:rPr lang="en-US" dirty="0"/>
            <a:t>They are highly sophisticated malware, which employs multiple complex processes and obfuscation techniques to evade detection and persist in computer systems. </a:t>
          </a:r>
        </a:p>
      </dgm:t>
    </dgm:pt>
    <dgm:pt modelId="{1F90A5BF-723D-4702-AFC0-F1B1A5A2995C}" type="parTrans" cxnId="{361AF8D8-DD88-4D32-929C-C3E17333D59B}">
      <dgm:prSet/>
      <dgm:spPr/>
      <dgm:t>
        <a:bodyPr/>
        <a:lstStyle/>
        <a:p>
          <a:endParaRPr lang="en-US"/>
        </a:p>
      </dgm:t>
    </dgm:pt>
    <dgm:pt modelId="{4EEF8249-A1B7-4E48-A8D9-9352DE0A4B6B}" type="sibTrans" cxnId="{361AF8D8-DD88-4D32-929C-C3E17333D59B}">
      <dgm:prSet/>
      <dgm:spPr/>
      <dgm:t>
        <a:bodyPr/>
        <a:lstStyle/>
        <a:p>
          <a:endParaRPr lang="en-US"/>
        </a:p>
      </dgm:t>
    </dgm:pt>
    <dgm:pt modelId="{968FC6D2-4AF4-4860-8D99-8F1C0EA16FCE}" type="pres">
      <dgm:prSet presAssocID="{C277E281-8F77-4013-A22B-2968DED62B5F}" presName="outerComposite" presStyleCnt="0">
        <dgm:presLayoutVars>
          <dgm:chMax val="5"/>
          <dgm:dir/>
          <dgm:resizeHandles val="exact"/>
        </dgm:presLayoutVars>
      </dgm:prSet>
      <dgm:spPr/>
    </dgm:pt>
    <dgm:pt modelId="{510A51D1-4F77-4654-9703-74E74EA7D7AD}" type="pres">
      <dgm:prSet presAssocID="{C277E281-8F77-4013-A22B-2968DED62B5F}" presName="dummyMaxCanvas" presStyleCnt="0">
        <dgm:presLayoutVars/>
      </dgm:prSet>
      <dgm:spPr/>
    </dgm:pt>
    <dgm:pt modelId="{AFAD272C-5C5A-4706-98BE-2093A2A9111D}" type="pres">
      <dgm:prSet presAssocID="{C277E281-8F77-4013-A22B-2968DED62B5F}" presName="ThreeNodes_1" presStyleLbl="node1" presStyleIdx="0" presStyleCnt="3">
        <dgm:presLayoutVars>
          <dgm:bulletEnabled val="1"/>
        </dgm:presLayoutVars>
      </dgm:prSet>
      <dgm:spPr/>
    </dgm:pt>
    <dgm:pt modelId="{492387F6-988E-45A3-A18A-8414EE9DB6F6}" type="pres">
      <dgm:prSet presAssocID="{C277E281-8F77-4013-A22B-2968DED62B5F}" presName="ThreeNodes_2" presStyleLbl="node1" presStyleIdx="1" presStyleCnt="3">
        <dgm:presLayoutVars>
          <dgm:bulletEnabled val="1"/>
        </dgm:presLayoutVars>
      </dgm:prSet>
      <dgm:spPr/>
    </dgm:pt>
    <dgm:pt modelId="{DAA50519-DE44-460C-A4CF-3E04E0C143F8}" type="pres">
      <dgm:prSet presAssocID="{C277E281-8F77-4013-A22B-2968DED62B5F}" presName="ThreeNodes_3" presStyleLbl="node1" presStyleIdx="2" presStyleCnt="3">
        <dgm:presLayoutVars>
          <dgm:bulletEnabled val="1"/>
        </dgm:presLayoutVars>
      </dgm:prSet>
      <dgm:spPr/>
    </dgm:pt>
    <dgm:pt modelId="{29606483-E007-4524-BDFC-3A49ECD3835D}" type="pres">
      <dgm:prSet presAssocID="{C277E281-8F77-4013-A22B-2968DED62B5F}" presName="ThreeConn_1-2" presStyleLbl="fgAccFollowNode1" presStyleIdx="0" presStyleCnt="2">
        <dgm:presLayoutVars>
          <dgm:bulletEnabled val="1"/>
        </dgm:presLayoutVars>
      </dgm:prSet>
      <dgm:spPr/>
    </dgm:pt>
    <dgm:pt modelId="{7C355CA3-6413-48A1-891F-1750B8705F28}" type="pres">
      <dgm:prSet presAssocID="{C277E281-8F77-4013-A22B-2968DED62B5F}" presName="ThreeConn_2-3" presStyleLbl="fgAccFollowNode1" presStyleIdx="1" presStyleCnt="2">
        <dgm:presLayoutVars>
          <dgm:bulletEnabled val="1"/>
        </dgm:presLayoutVars>
      </dgm:prSet>
      <dgm:spPr/>
    </dgm:pt>
    <dgm:pt modelId="{45055189-6DA2-46D5-9D91-FA9180D741FF}" type="pres">
      <dgm:prSet presAssocID="{C277E281-8F77-4013-A22B-2968DED62B5F}" presName="ThreeNodes_1_text" presStyleLbl="node1" presStyleIdx="2" presStyleCnt="3">
        <dgm:presLayoutVars>
          <dgm:bulletEnabled val="1"/>
        </dgm:presLayoutVars>
      </dgm:prSet>
      <dgm:spPr/>
    </dgm:pt>
    <dgm:pt modelId="{FC2A180A-082C-445D-823B-A3156BC6F1E3}" type="pres">
      <dgm:prSet presAssocID="{C277E281-8F77-4013-A22B-2968DED62B5F}" presName="ThreeNodes_2_text" presStyleLbl="node1" presStyleIdx="2" presStyleCnt="3">
        <dgm:presLayoutVars>
          <dgm:bulletEnabled val="1"/>
        </dgm:presLayoutVars>
      </dgm:prSet>
      <dgm:spPr/>
    </dgm:pt>
    <dgm:pt modelId="{5151D43F-4138-4104-9C7A-CEAF2423E496}" type="pres">
      <dgm:prSet presAssocID="{C277E281-8F77-4013-A22B-2968DED62B5F}" presName="ThreeNodes_3_text" presStyleLbl="node1" presStyleIdx="2" presStyleCnt="3">
        <dgm:presLayoutVars>
          <dgm:bulletEnabled val="1"/>
        </dgm:presLayoutVars>
      </dgm:prSet>
      <dgm:spPr/>
    </dgm:pt>
  </dgm:ptLst>
  <dgm:cxnLst>
    <dgm:cxn modelId="{7C5E753B-7129-4D2B-A458-B88002C51D27}" type="presOf" srcId="{31EC17DC-3C7D-4E3E-990D-3FA33FC2E887}" destId="{45055189-6DA2-46D5-9D91-FA9180D741FF}" srcOrd="1" destOrd="0" presId="urn:microsoft.com/office/officeart/2005/8/layout/vProcess5"/>
    <dgm:cxn modelId="{DE388D3B-99BB-4FA5-BAE4-296EB6CF7483}" type="presOf" srcId="{41E72A0A-7E92-43BB-A2F7-3EA6C4B1E24F}" destId="{FC2A180A-082C-445D-823B-A3156BC6F1E3}" srcOrd="1" destOrd="0" presId="urn:microsoft.com/office/officeart/2005/8/layout/vProcess5"/>
    <dgm:cxn modelId="{BB76F146-9482-4654-8E2C-EA37F68B7007}" type="presOf" srcId="{433E0892-5AEE-4FF4-8F09-D552744F29A4}" destId="{5151D43F-4138-4104-9C7A-CEAF2423E496}" srcOrd="1" destOrd="0" presId="urn:microsoft.com/office/officeart/2005/8/layout/vProcess5"/>
    <dgm:cxn modelId="{29A5F451-FB56-4820-8A97-E1CCBD813838}" type="presOf" srcId="{133CCC7C-53F1-47E7-B4E0-F3E92F00B4FE}" destId="{7C355CA3-6413-48A1-891F-1750B8705F28}" srcOrd="0" destOrd="0" presId="urn:microsoft.com/office/officeart/2005/8/layout/vProcess5"/>
    <dgm:cxn modelId="{9AE05577-94F3-41FF-B0DF-F9C217C6DDE9}" type="presOf" srcId="{C277E281-8F77-4013-A22B-2968DED62B5F}" destId="{968FC6D2-4AF4-4860-8D99-8F1C0EA16FCE}" srcOrd="0" destOrd="0" presId="urn:microsoft.com/office/officeart/2005/8/layout/vProcess5"/>
    <dgm:cxn modelId="{3B5E6258-075E-431C-A0EB-7AA3409561AC}" srcId="{C277E281-8F77-4013-A22B-2968DED62B5F}" destId="{41E72A0A-7E92-43BB-A2F7-3EA6C4B1E24F}" srcOrd="1" destOrd="0" parTransId="{88A88234-82F1-4320-AA3C-8A8623BC5354}" sibTransId="{133CCC7C-53F1-47E7-B4E0-F3E92F00B4FE}"/>
    <dgm:cxn modelId="{8F69C59E-495E-4924-A198-E78695C5FC22}" type="presOf" srcId="{020886A6-B2F3-442E-968F-168BA1606491}" destId="{29606483-E007-4524-BDFC-3A49ECD3835D}" srcOrd="0" destOrd="0" presId="urn:microsoft.com/office/officeart/2005/8/layout/vProcess5"/>
    <dgm:cxn modelId="{A767EC9F-8CEB-4EA1-B33A-B0A55F9311B3}" srcId="{C277E281-8F77-4013-A22B-2968DED62B5F}" destId="{31EC17DC-3C7D-4E3E-990D-3FA33FC2E887}" srcOrd="0" destOrd="0" parTransId="{B1CC770F-0DA8-49D9-90BF-64ABAA2D9AD5}" sibTransId="{020886A6-B2F3-442E-968F-168BA1606491}"/>
    <dgm:cxn modelId="{6026B1A8-7F26-42D1-A8A2-5D5D64E3F569}" type="presOf" srcId="{41E72A0A-7E92-43BB-A2F7-3EA6C4B1E24F}" destId="{492387F6-988E-45A3-A18A-8414EE9DB6F6}" srcOrd="0" destOrd="0" presId="urn:microsoft.com/office/officeart/2005/8/layout/vProcess5"/>
    <dgm:cxn modelId="{053AB1C6-DBCF-49A8-BD3D-1D2076CCF500}" type="presOf" srcId="{31EC17DC-3C7D-4E3E-990D-3FA33FC2E887}" destId="{AFAD272C-5C5A-4706-98BE-2093A2A9111D}" srcOrd="0" destOrd="0" presId="urn:microsoft.com/office/officeart/2005/8/layout/vProcess5"/>
    <dgm:cxn modelId="{361AF8D8-DD88-4D32-929C-C3E17333D59B}" srcId="{C277E281-8F77-4013-A22B-2968DED62B5F}" destId="{433E0892-5AEE-4FF4-8F09-D552744F29A4}" srcOrd="2" destOrd="0" parTransId="{1F90A5BF-723D-4702-AFC0-F1B1A5A2995C}" sibTransId="{4EEF8249-A1B7-4E48-A8D9-9352DE0A4B6B}"/>
    <dgm:cxn modelId="{535785ED-5566-4884-A122-F919AAE41F98}" type="presOf" srcId="{433E0892-5AEE-4FF4-8F09-D552744F29A4}" destId="{DAA50519-DE44-460C-A4CF-3E04E0C143F8}" srcOrd="0" destOrd="0" presId="urn:microsoft.com/office/officeart/2005/8/layout/vProcess5"/>
    <dgm:cxn modelId="{279C7D63-D028-403F-BC3F-2C57D620815E}" type="presParOf" srcId="{968FC6D2-4AF4-4860-8D99-8F1C0EA16FCE}" destId="{510A51D1-4F77-4654-9703-74E74EA7D7AD}" srcOrd="0" destOrd="0" presId="urn:microsoft.com/office/officeart/2005/8/layout/vProcess5"/>
    <dgm:cxn modelId="{8BE1E696-F1A0-4912-9F30-0A267F27A0C7}" type="presParOf" srcId="{968FC6D2-4AF4-4860-8D99-8F1C0EA16FCE}" destId="{AFAD272C-5C5A-4706-98BE-2093A2A9111D}" srcOrd="1" destOrd="0" presId="urn:microsoft.com/office/officeart/2005/8/layout/vProcess5"/>
    <dgm:cxn modelId="{A3217CFB-B43F-46BC-81B4-017052752E1A}" type="presParOf" srcId="{968FC6D2-4AF4-4860-8D99-8F1C0EA16FCE}" destId="{492387F6-988E-45A3-A18A-8414EE9DB6F6}" srcOrd="2" destOrd="0" presId="urn:microsoft.com/office/officeart/2005/8/layout/vProcess5"/>
    <dgm:cxn modelId="{ABD8FD95-EEC6-45F8-82D9-4B1FA837E31B}" type="presParOf" srcId="{968FC6D2-4AF4-4860-8D99-8F1C0EA16FCE}" destId="{DAA50519-DE44-460C-A4CF-3E04E0C143F8}" srcOrd="3" destOrd="0" presId="urn:microsoft.com/office/officeart/2005/8/layout/vProcess5"/>
    <dgm:cxn modelId="{D091B8B6-2EBB-4CD6-9AB1-F3223FD5307E}" type="presParOf" srcId="{968FC6D2-4AF4-4860-8D99-8F1C0EA16FCE}" destId="{29606483-E007-4524-BDFC-3A49ECD3835D}" srcOrd="4" destOrd="0" presId="urn:microsoft.com/office/officeart/2005/8/layout/vProcess5"/>
    <dgm:cxn modelId="{E8FE2714-84B6-41CF-9D3E-16D78B551FF7}" type="presParOf" srcId="{968FC6D2-4AF4-4860-8D99-8F1C0EA16FCE}" destId="{7C355CA3-6413-48A1-891F-1750B8705F28}" srcOrd="5" destOrd="0" presId="urn:microsoft.com/office/officeart/2005/8/layout/vProcess5"/>
    <dgm:cxn modelId="{25BA47F0-AE59-4D86-80FF-FEC0DFE9C5FC}" type="presParOf" srcId="{968FC6D2-4AF4-4860-8D99-8F1C0EA16FCE}" destId="{45055189-6DA2-46D5-9D91-FA9180D741FF}" srcOrd="6" destOrd="0" presId="urn:microsoft.com/office/officeart/2005/8/layout/vProcess5"/>
    <dgm:cxn modelId="{16648C3C-739B-4315-BDA7-BE8704B795FA}" type="presParOf" srcId="{968FC6D2-4AF4-4860-8D99-8F1C0EA16FCE}" destId="{FC2A180A-082C-445D-823B-A3156BC6F1E3}" srcOrd="7" destOrd="0" presId="urn:microsoft.com/office/officeart/2005/8/layout/vProcess5"/>
    <dgm:cxn modelId="{D728AD35-29BB-434B-AF96-5BC96E822202}" type="presParOf" srcId="{968FC6D2-4AF4-4860-8D99-8F1C0EA16FCE}" destId="{5151D43F-4138-4104-9C7A-CEAF2423E496}" srcOrd="8"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41FBE73D-E798-48DC-87E8-E59B7D50C34E}"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A337E17B-15BF-416E-A52B-D5F94747CE4A}">
      <dgm:prSet custT="1"/>
      <dgm:spPr/>
      <dgm:t>
        <a:bodyPr/>
        <a:lstStyle/>
        <a:p>
          <a:r>
            <a:rPr lang="en-US" sz="2000" dirty="0"/>
            <a:t>Flare-VM</a:t>
          </a:r>
        </a:p>
      </dgm:t>
    </dgm:pt>
    <dgm:pt modelId="{683C05D1-C763-446C-9313-B1E4F061159B}" type="parTrans" cxnId="{CCB6B7FD-EC54-4FFD-B567-9878F8051DA3}">
      <dgm:prSet/>
      <dgm:spPr/>
      <dgm:t>
        <a:bodyPr/>
        <a:lstStyle/>
        <a:p>
          <a:endParaRPr lang="en-US"/>
        </a:p>
      </dgm:t>
    </dgm:pt>
    <dgm:pt modelId="{74537752-8897-4649-8E5E-E97F60FB93B1}" type="sibTrans" cxnId="{CCB6B7FD-EC54-4FFD-B567-9878F8051DA3}">
      <dgm:prSet/>
      <dgm:spPr/>
      <dgm:t>
        <a:bodyPr/>
        <a:lstStyle/>
        <a:p>
          <a:endParaRPr lang="en-US"/>
        </a:p>
      </dgm:t>
    </dgm:pt>
    <dgm:pt modelId="{D98FFCF3-F414-4AF1-86BE-20034240B5EC}">
      <dgm:prSet custT="1"/>
      <dgm:spPr/>
      <dgm:t>
        <a:bodyPr/>
        <a:lstStyle/>
        <a:p>
          <a:r>
            <a:rPr lang="en-US" sz="1600" dirty="0"/>
            <a:t>The FireEye Labs Advanced Reverse Engineering Virtual Machine (FLARE-VM) is a freely accessible, open-source "Windows-based security distribution" designed for reverse engineering and malware analysis </a:t>
          </a:r>
        </a:p>
      </dgm:t>
    </dgm:pt>
    <dgm:pt modelId="{950645F8-5B1E-4949-B2E5-35BAB3D59CE1}" type="parTrans" cxnId="{A145D2A7-C687-4C64-AC39-2A7604E9DD12}">
      <dgm:prSet/>
      <dgm:spPr/>
      <dgm:t>
        <a:bodyPr/>
        <a:lstStyle/>
        <a:p>
          <a:endParaRPr lang="en-US"/>
        </a:p>
      </dgm:t>
    </dgm:pt>
    <dgm:pt modelId="{F011957E-27CA-4169-8302-79A08007E812}" type="sibTrans" cxnId="{A145D2A7-C687-4C64-AC39-2A7604E9DD12}">
      <dgm:prSet/>
      <dgm:spPr/>
      <dgm:t>
        <a:bodyPr/>
        <a:lstStyle/>
        <a:p>
          <a:endParaRPr lang="en-US"/>
        </a:p>
      </dgm:t>
    </dgm:pt>
    <dgm:pt modelId="{42193231-F9CB-4C8C-AD76-1A538828A82D}">
      <dgm:prSet custT="1"/>
      <dgm:spPr/>
      <dgm:t>
        <a:bodyPr/>
        <a:lstStyle/>
        <a:p>
          <a:r>
            <a:rPr lang="en-US" sz="1600" dirty="0"/>
            <a:t>Curated list of malware analysis tools, including debuggers, disassemblers, decompilers, network analysis tools. </a:t>
          </a:r>
        </a:p>
      </dgm:t>
    </dgm:pt>
    <dgm:pt modelId="{B94C11F8-7227-4B7B-B5FC-AF71FD044394}" type="parTrans" cxnId="{BC945557-8554-4780-B62D-00991CD84415}">
      <dgm:prSet/>
      <dgm:spPr/>
      <dgm:t>
        <a:bodyPr/>
        <a:lstStyle/>
        <a:p>
          <a:endParaRPr lang="en-US"/>
        </a:p>
      </dgm:t>
    </dgm:pt>
    <dgm:pt modelId="{4AAFB512-3763-4A9F-B3AD-336347AD1E84}" type="sibTrans" cxnId="{BC945557-8554-4780-B62D-00991CD84415}">
      <dgm:prSet/>
      <dgm:spPr/>
      <dgm:t>
        <a:bodyPr/>
        <a:lstStyle/>
        <a:p>
          <a:endParaRPr lang="en-US"/>
        </a:p>
      </dgm:t>
    </dgm:pt>
    <dgm:pt modelId="{9762FF69-880D-468E-BF0D-6E523C51564E}">
      <dgm:prSet custT="1"/>
      <dgm:spPr/>
      <dgm:t>
        <a:bodyPr/>
        <a:lstStyle/>
        <a:p>
          <a:r>
            <a:rPr lang="en-US" sz="2000" dirty="0"/>
            <a:t>REMnux</a:t>
          </a:r>
          <a:r>
            <a:rPr lang="en-US" sz="900" dirty="0"/>
            <a:t> </a:t>
          </a:r>
        </a:p>
      </dgm:t>
    </dgm:pt>
    <dgm:pt modelId="{58F74D69-E954-4098-89E5-EE66C38EC765}" type="parTrans" cxnId="{144FF894-4FEC-4321-B230-4F3A5D2D9515}">
      <dgm:prSet/>
      <dgm:spPr/>
      <dgm:t>
        <a:bodyPr/>
        <a:lstStyle/>
        <a:p>
          <a:endParaRPr lang="en-US"/>
        </a:p>
      </dgm:t>
    </dgm:pt>
    <dgm:pt modelId="{4513E592-1A4E-4BDA-9C5F-76FEE4C11240}" type="sibTrans" cxnId="{144FF894-4FEC-4321-B230-4F3A5D2D9515}">
      <dgm:prSet/>
      <dgm:spPr/>
      <dgm:t>
        <a:bodyPr/>
        <a:lstStyle/>
        <a:p>
          <a:endParaRPr lang="en-US"/>
        </a:p>
      </dgm:t>
    </dgm:pt>
    <dgm:pt modelId="{2F56AA0F-E83E-4A59-BD09-4ED268F99324}">
      <dgm:prSet custT="1"/>
      <dgm:spPr/>
      <dgm:t>
        <a:bodyPr/>
        <a:lstStyle/>
        <a:p>
          <a:r>
            <a:rPr lang="en-US" sz="1600" dirty="0"/>
            <a:t>Linux distribution based on an x86/amd64 variation of the Ubuntu OS</a:t>
          </a:r>
        </a:p>
      </dgm:t>
    </dgm:pt>
    <dgm:pt modelId="{EE1C1879-3562-430D-945E-22EE823DF15C}" type="parTrans" cxnId="{E080AA83-9B66-4772-9A17-59D6C7C3873A}">
      <dgm:prSet/>
      <dgm:spPr/>
      <dgm:t>
        <a:bodyPr/>
        <a:lstStyle/>
        <a:p>
          <a:endParaRPr lang="en-US"/>
        </a:p>
      </dgm:t>
    </dgm:pt>
    <dgm:pt modelId="{D7FD3F98-5166-4EA0-9184-9042806DDE16}" type="sibTrans" cxnId="{E080AA83-9B66-4772-9A17-59D6C7C3873A}">
      <dgm:prSet/>
      <dgm:spPr/>
      <dgm:t>
        <a:bodyPr/>
        <a:lstStyle/>
        <a:p>
          <a:endParaRPr lang="en-US"/>
        </a:p>
      </dgm:t>
    </dgm:pt>
    <dgm:pt modelId="{DEBDF98B-36E3-43EF-9907-B0BDD161CEE6}">
      <dgm:prSet custT="1"/>
      <dgm:spPr/>
      <dgm:t>
        <a:bodyPr/>
        <a:lstStyle/>
        <a:p>
          <a:r>
            <a:rPr lang="en-US" sz="1600" dirty="0"/>
            <a:t>Designed for MA and reverse Engineering</a:t>
          </a:r>
        </a:p>
      </dgm:t>
    </dgm:pt>
    <dgm:pt modelId="{F79CFA28-06EA-441C-BB85-183A7E9E2BB2}" type="parTrans" cxnId="{F1FE41E8-076B-47FE-BAAB-36ADB263ABF4}">
      <dgm:prSet/>
      <dgm:spPr/>
      <dgm:t>
        <a:bodyPr/>
        <a:lstStyle/>
        <a:p>
          <a:endParaRPr lang="en-US"/>
        </a:p>
      </dgm:t>
    </dgm:pt>
    <dgm:pt modelId="{A19CCCF8-9FE0-47B6-84FB-1A8262F33014}" type="sibTrans" cxnId="{F1FE41E8-076B-47FE-BAAB-36ADB263ABF4}">
      <dgm:prSet/>
      <dgm:spPr/>
      <dgm:t>
        <a:bodyPr/>
        <a:lstStyle/>
        <a:p>
          <a:endParaRPr lang="en-US"/>
        </a:p>
      </dgm:t>
    </dgm:pt>
    <dgm:pt modelId="{19E87D45-167D-487D-885B-8617B65F9830}">
      <dgm:prSet custT="1"/>
      <dgm:spPr/>
      <dgm:t>
        <a:bodyPr/>
        <a:lstStyle/>
        <a:p>
          <a:r>
            <a:rPr lang="en-US" sz="1600" dirty="0"/>
            <a:t>Curation of malware analysis tools, including debuggers, disassemblers, decompilers, network analysis tools.</a:t>
          </a:r>
        </a:p>
      </dgm:t>
    </dgm:pt>
    <dgm:pt modelId="{76DEB53B-9848-4B35-9A40-0312552773F4}" type="parTrans" cxnId="{D75D0FE3-CF31-436C-9C14-7F6B7B2ABDEA}">
      <dgm:prSet/>
      <dgm:spPr/>
      <dgm:t>
        <a:bodyPr/>
        <a:lstStyle/>
        <a:p>
          <a:endParaRPr lang="en-US"/>
        </a:p>
      </dgm:t>
    </dgm:pt>
    <dgm:pt modelId="{F23A0DFC-906F-4971-8977-F514CBB6D8CA}" type="sibTrans" cxnId="{D75D0FE3-CF31-436C-9C14-7F6B7B2ABDEA}">
      <dgm:prSet/>
      <dgm:spPr/>
      <dgm:t>
        <a:bodyPr/>
        <a:lstStyle/>
        <a:p>
          <a:endParaRPr lang="en-US"/>
        </a:p>
      </dgm:t>
    </dgm:pt>
    <dgm:pt modelId="{0B10F94B-CBF2-4038-B2E3-075F85EB3DCF}">
      <dgm:prSet custT="1"/>
      <dgm:spPr/>
      <dgm:t>
        <a:bodyPr/>
        <a:lstStyle/>
        <a:p>
          <a:r>
            <a:rPr lang="en-US" sz="2000" dirty="0"/>
            <a:t>InetSim</a:t>
          </a:r>
        </a:p>
      </dgm:t>
    </dgm:pt>
    <dgm:pt modelId="{D3D37F5C-F724-4C1F-9054-19C67BB0ABE8}" type="parTrans" cxnId="{54007B3D-CA50-4D8C-BCB9-F67C7A9ACD23}">
      <dgm:prSet/>
      <dgm:spPr/>
      <dgm:t>
        <a:bodyPr/>
        <a:lstStyle/>
        <a:p>
          <a:endParaRPr lang="en-US"/>
        </a:p>
      </dgm:t>
    </dgm:pt>
    <dgm:pt modelId="{0C0E400E-881B-4AED-8B1A-81BAB3C34847}" type="sibTrans" cxnId="{54007B3D-CA50-4D8C-BCB9-F67C7A9ACD23}">
      <dgm:prSet/>
      <dgm:spPr/>
      <dgm:t>
        <a:bodyPr/>
        <a:lstStyle/>
        <a:p>
          <a:endParaRPr lang="en-US"/>
        </a:p>
      </dgm:t>
    </dgm:pt>
    <dgm:pt modelId="{B0AF84EE-1102-45EE-AB38-47DFE166CC1A}">
      <dgm:prSet custT="1"/>
      <dgm:spPr/>
      <dgm:t>
        <a:bodyPr/>
        <a:lstStyle/>
        <a:p>
          <a:r>
            <a:rPr lang="en-US" sz="1600" dirty="0"/>
            <a:t>Simulate various internet services - HTTP, FTP, DNS, and SMTP etc. </a:t>
          </a:r>
        </a:p>
      </dgm:t>
    </dgm:pt>
    <dgm:pt modelId="{CB347BE6-758C-482D-80F7-5711606A164C}" type="parTrans" cxnId="{C749517D-D222-4AD3-9A0D-65EA9E62DF46}">
      <dgm:prSet/>
      <dgm:spPr/>
      <dgm:t>
        <a:bodyPr/>
        <a:lstStyle/>
        <a:p>
          <a:endParaRPr lang="en-US"/>
        </a:p>
      </dgm:t>
    </dgm:pt>
    <dgm:pt modelId="{CD9034FA-0CDC-4C76-8B34-10F98215256A}" type="sibTrans" cxnId="{C749517D-D222-4AD3-9A0D-65EA9E62DF46}">
      <dgm:prSet/>
      <dgm:spPr/>
      <dgm:t>
        <a:bodyPr/>
        <a:lstStyle/>
        <a:p>
          <a:endParaRPr lang="en-US"/>
        </a:p>
      </dgm:t>
    </dgm:pt>
    <dgm:pt modelId="{8D239872-C1D0-4017-AF79-2D38FA58AC44}">
      <dgm:prSet custT="1"/>
      <dgm:spPr/>
      <dgm:t>
        <a:bodyPr/>
        <a:lstStyle/>
        <a:p>
          <a:r>
            <a:rPr lang="en-JM" sz="2000" noProof="0" dirty="0" err="1"/>
            <a:t>BurpSuite</a:t>
          </a:r>
          <a:endParaRPr lang="en-JM" sz="2000" noProof="0" dirty="0"/>
        </a:p>
      </dgm:t>
    </dgm:pt>
    <dgm:pt modelId="{FA0B27D3-756B-4303-9AE2-406C7732B058}" type="parTrans" cxnId="{F856D0BE-777B-4010-8724-E21F6D5E8286}">
      <dgm:prSet/>
      <dgm:spPr/>
      <dgm:t>
        <a:bodyPr/>
        <a:lstStyle/>
        <a:p>
          <a:endParaRPr lang="en-US"/>
        </a:p>
      </dgm:t>
    </dgm:pt>
    <dgm:pt modelId="{F31B3F73-ADD4-4711-B655-35CA5FF84483}" type="sibTrans" cxnId="{F856D0BE-777B-4010-8724-E21F6D5E8286}">
      <dgm:prSet/>
      <dgm:spPr/>
      <dgm:t>
        <a:bodyPr/>
        <a:lstStyle/>
        <a:p>
          <a:endParaRPr lang="en-US"/>
        </a:p>
      </dgm:t>
    </dgm:pt>
    <dgm:pt modelId="{47E00178-BAE4-418E-A58D-3419A501F03F}">
      <dgm:prSet custT="1"/>
      <dgm:spPr/>
      <dgm:t>
        <a:bodyPr/>
        <a:lstStyle/>
        <a:p>
          <a:r>
            <a:rPr lang="en-US" sz="1600" dirty="0"/>
            <a:t>Intermediary proxy, to intercept and manipulate HTTP(S) between web browser and the intended web application.</a:t>
          </a:r>
          <a:br>
            <a:rPr lang="en-US" sz="1600" dirty="0"/>
          </a:br>
          <a:endParaRPr lang="en-US" sz="1600" dirty="0"/>
        </a:p>
      </dgm:t>
    </dgm:pt>
    <dgm:pt modelId="{5C10203C-B872-4986-B81E-FB08C1D73215}" type="parTrans" cxnId="{77094B13-C61D-4F98-994E-A4AB81D584F0}">
      <dgm:prSet/>
      <dgm:spPr/>
      <dgm:t>
        <a:bodyPr/>
        <a:lstStyle/>
        <a:p>
          <a:endParaRPr lang="en-US"/>
        </a:p>
      </dgm:t>
    </dgm:pt>
    <dgm:pt modelId="{9963E7BB-BF8A-403A-AB80-E150571DC8F7}" type="sibTrans" cxnId="{77094B13-C61D-4F98-994E-A4AB81D584F0}">
      <dgm:prSet/>
      <dgm:spPr/>
      <dgm:t>
        <a:bodyPr/>
        <a:lstStyle/>
        <a:p>
          <a:endParaRPr lang="en-US"/>
        </a:p>
      </dgm:t>
    </dgm:pt>
    <dgm:pt modelId="{29EB9A11-E36D-40E0-9766-B62959E9048A}" type="pres">
      <dgm:prSet presAssocID="{41FBE73D-E798-48DC-87E8-E59B7D50C34E}" presName="linear" presStyleCnt="0">
        <dgm:presLayoutVars>
          <dgm:dir/>
          <dgm:animLvl val="lvl"/>
          <dgm:resizeHandles val="exact"/>
        </dgm:presLayoutVars>
      </dgm:prSet>
      <dgm:spPr/>
    </dgm:pt>
    <dgm:pt modelId="{B6C509DA-70CF-483A-9964-1204C97B80F2}" type="pres">
      <dgm:prSet presAssocID="{A337E17B-15BF-416E-A52B-D5F94747CE4A}" presName="parentLin" presStyleCnt="0"/>
      <dgm:spPr/>
    </dgm:pt>
    <dgm:pt modelId="{4AC32218-7EB1-4524-9E04-0064D4378F8D}" type="pres">
      <dgm:prSet presAssocID="{A337E17B-15BF-416E-A52B-D5F94747CE4A}" presName="parentLeftMargin" presStyleLbl="node1" presStyleIdx="0" presStyleCnt="4"/>
      <dgm:spPr/>
    </dgm:pt>
    <dgm:pt modelId="{7165D36A-C058-4E77-96AB-0B3C4D50AD21}" type="pres">
      <dgm:prSet presAssocID="{A337E17B-15BF-416E-A52B-D5F94747CE4A}" presName="parentText" presStyleLbl="node1" presStyleIdx="0" presStyleCnt="4">
        <dgm:presLayoutVars>
          <dgm:chMax val="0"/>
          <dgm:bulletEnabled val="1"/>
        </dgm:presLayoutVars>
      </dgm:prSet>
      <dgm:spPr/>
    </dgm:pt>
    <dgm:pt modelId="{E0B88ED4-9E90-4701-A101-3F8DB6B8CD67}" type="pres">
      <dgm:prSet presAssocID="{A337E17B-15BF-416E-A52B-D5F94747CE4A}" presName="negativeSpace" presStyleCnt="0"/>
      <dgm:spPr/>
    </dgm:pt>
    <dgm:pt modelId="{8905EC19-BE92-4D1D-A538-A87F75B488DE}" type="pres">
      <dgm:prSet presAssocID="{A337E17B-15BF-416E-A52B-D5F94747CE4A}" presName="childText" presStyleLbl="conFgAcc1" presStyleIdx="0" presStyleCnt="4" custScaleY="94787">
        <dgm:presLayoutVars>
          <dgm:bulletEnabled val="1"/>
        </dgm:presLayoutVars>
      </dgm:prSet>
      <dgm:spPr/>
    </dgm:pt>
    <dgm:pt modelId="{5266A1D7-8977-4EE3-BE34-21D46BD31C83}" type="pres">
      <dgm:prSet presAssocID="{74537752-8897-4649-8E5E-E97F60FB93B1}" presName="spaceBetweenRectangles" presStyleCnt="0"/>
      <dgm:spPr/>
    </dgm:pt>
    <dgm:pt modelId="{C13192D8-7F2E-430E-BB4D-23669442C49D}" type="pres">
      <dgm:prSet presAssocID="{9762FF69-880D-468E-BF0D-6E523C51564E}" presName="parentLin" presStyleCnt="0"/>
      <dgm:spPr/>
    </dgm:pt>
    <dgm:pt modelId="{F0BB34E3-B096-4934-A7CC-0D8E0B97995D}" type="pres">
      <dgm:prSet presAssocID="{9762FF69-880D-468E-BF0D-6E523C51564E}" presName="parentLeftMargin" presStyleLbl="node1" presStyleIdx="0" presStyleCnt="4"/>
      <dgm:spPr/>
    </dgm:pt>
    <dgm:pt modelId="{9EEBD0AB-7F83-4594-B316-709D8D29869C}" type="pres">
      <dgm:prSet presAssocID="{9762FF69-880D-468E-BF0D-6E523C51564E}" presName="parentText" presStyleLbl="node1" presStyleIdx="1" presStyleCnt="4">
        <dgm:presLayoutVars>
          <dgm:chMax val="0"/>
          <dgm:bulletEnabled val="1"/>
        </dgm:presLayoutVars>
      </dgm:prSet>
      <dgm:spPr/>
    </dgm:pt>
    <dgm:pt modelId="{6F7B4C32-9C2B-4FE7-B650-E2A6106AF1CD}" type="pres">
      <dgm:prSet presAssocID="{9762FF69-880D-468E-BF0D-6E523C51564E}" presName="negativeSpace" presStyleCnt="0"/>
      <dgm:spPr/>
    </dgm:pt>
    <dgm:pt modelId="{B0707C57-5927-4539-B1D3-25B26E9FBFC4}" type="pres">
      <dgm:prSet presAssocID="{9762FF69-880D-468E-BF0D-6E523C51564E}" presName="childText" presStyleLbl="conFgAcc1" presStyleIdx="1" presStyleCnt="4">
        <dgm:presLayoutVars>
          <dgm:bulletEnabled val="1"/>
        </dgm:presLayoutVars>
      </dgm:prSet>
      <dgm:spPr/>
    </dgm:pt>
    <dgm:pt modelId="{B23CE582-B9B4-42B8-86AA-839A0710F96E}" type="pres">
      <dgm:prSet presAssocID="{4513E592-1A4E-4BDA-9C5F-76FEE4C11240}" presName="spaceBetweenRectangles" presStyleCnt="0"/>
      <dgm:spPr/>
    </dgm:pt>
    <dgm:pt modelId="{1F7FCB31-B351-44C5-8374-FAE2EA953073}" type="pres">
      <dgm:prSet presAssocID="{0B10F94B-CBF2-4038-B2E3-075F85EB3DCF}" presName="parentLin" presStyleCnt="0"/>
      <dgm:spPr/>
    </dgm:pt>
    <dgm:pt modelId="{5FF10237-EEDC-4DB3-99DA-2F4116494B6E}" type="pres">
      <dgm:prSet presAssocID="{0B10F94B-CBF2-4038-B2E3-075F85EB3DCF}" presName="parentLeftMargin" presStyleLbl="node1" presStyleIdx="1" presStyleCnt="4"/>
      <dgm:spPr/>
    </dgm:pt>
    <dgm:pt modelId="{9BC22011-E3ED-4911-B2C3-AB6ED4FF1622}" type="pres">
      <dgm:prSet presAssocID="{0B10F94B-CBF2-4038-B2E3-075F85EB3DCF}" presName="parentText" presStyleLbl="node1" presStyleIdx="2" presStyleCnt="4">
        <dgm:presLayoutVars>
          <dgm:chMax val="0"/>
          <dgm:bulletEnabled val="1"/>
        </dgm:presLayoutVars>
      </dgm:prSet>
      <dgm:spPr/>
    </dgm:pt>
    <dgm:pt modelId="{BF3BED89-B1BE-47B2-A1B8-88E0DFBA7163}" type="pres">
      <dgm:prSet presAssocID="{0B10F94B-CBF2-4038-B2E3-075F85EB3DCF}" presName="negativeSpace" presStyleCnt="0"/>
      <dgm:spPr/>
    </dgm:pt>
    <dgm:pt modelId="{9A8A6BA3-E512-4534-A7A3-D01D899C1EB1}" type="pres">
      <dgm:prSet presAssocID="{0B10F94B-CBF2-4038-B2E3-075F85EB3DCF}" presName="childText" presStyleLbl="conFgAcc1" presStyleIdx="2" presStyleCnt="4">
        <dgm:presLayoutVars>
          <dgm:bulletEnabled val="1"/>
        </dgm:presLayoutVars>
      </dgm:prSet>
      <dgm:spPr/>
    </dgm:pt>
    <dgm:pt modelId="{98DA17C4-AD78-4785-9A40-BC9B4ACB0E9A}" type="pres">
      <dgm:prSet presAssocID="{0C0E400E-881B-4AED-8B1A-81BAB3C34847}" presName="spaceBetweenRectangles" presStyleCnt="0"/>
      <dgm:spPr/>
    </dgm:pt>
    <dgm:pt modelId="{1CCBF42D-9A96-4EE2-B750-A1EE53A5B51A}" type="pres">
      <dgm:prSet presAssocID="{8D239872-C1D0-4017-AF79-2D38FA58AC44}" presName="parentLin" presStyleCnt="0"/>
      <dgm:spPr/>
    </dgm:pt>
    <dgm:pt modelId="{AE312ECF-7131-4105-9DD7-1CA2A02F2FCA}" type="pres">
      <dgm:prSet presAssocID="{8D239872-C1D0-4017-AF79-2D38FA58AC44}" presName="parentLeftMargin" presStyleLbl="node1" presStyleIdx="2" presStyleCnt="4"/>
      <dgm:spPr/>
    </dgm:pt>
    <dgm:pt modelId="{976637DD-17DB-4FEC-87D7-EB136BAA90B6}" type="pres">
      <dgm:prSet presAssocID="{8D239872-C1D0-4017-AF79-2D38FA58AC44}" presName="parentText" presStyleLbl="node1" presStyleIdx="3" presStyleCnt="4">
        <dgm:presLayoutVars>
          <dgm:chMax val="0"/>
          <dgm:bulletEnabled val="1"/>
        </dgm:presLayoutVars>
      </dgm:prSet>
      <dgm:spPr/>
    </dgm:pt>
    <dgm:pt modelId="{29AF4E70-5FC5-4573-8A29-4BBE818535B0}" type="pres">
      <dgm:prSet presAssocID="{8D239872-C1D0-4017-AF79-2D38FA58AC44}" presName="negativeSpace" presStyleCnt="0"/>
      <dgm:spPr/>
    </dgm:pt>
    <dgm:pt modelId="{8A741DBF-7D0B-4217-9B5B-EB439257A797}" type="pres">
      <dgm:prSet presAssocID="{8D239872-C1D0-4017-AF79-2D38FA58AC44}" presName="childText" presStyleLbl="conFgAcc1" presStyleIdx="3" presStyleCnt="4">
        <dgm:presLayoutVars>
          <dgm:bulletEnabled val="1"/>
        </dgm:presLayoutVars>
      </dgm:prSet>
      <dgm:spPr/>
    </dgm:pt>
  </dgm:ptLst>
  <dgm:cxnLst>
    <dgm:cxn modelId="{77094B13-C61D-4F98-994E-A4AB81D584F0}" srcId="{8D239872-C1D0-4017-AF79-2D38FA58AC44}" destId="{47E00178-BAE4-418E-A58D-3419A501F03F}" srcOrd="0" destOrd="0" parTransId="{5C10203C-B872-4986-B81E-FB08C1D73215}" sibTransId="{9963E7BB-BF8A-403A-AB80-E150571DC8F7}"/>
    <dgm:cxn modelId="{B909671B-B4D5-46C2-B6F7-ECE3104883C7}" type="presOf" srcId="{41FBE73D-E798-48DC-87E8-E59B7D50C34E}" destId="{29EB9A11-E36D-40E0-9766-B62959E9048A}" srcOrd="0" destOrd="0" presId="urn:microsoft.com/office/officeart/2005/8/layout/list1"/>
    <dgm:cxn modelId="{E2617723-76CE-4C4F-81FE-D75C2319D742}" type="presOf" srcId="{0B10F94B-CBF2-4038-B2E3-075F85EB3DCF}" destId="{9BC22011-E3ED-4911-B2C3-AB6ED4FF1622}" srcOrd="1" destOrd="0" presId="urn:microsoft.com/office/officeart/2005/8/layout/list1"/>
    <dgm:cxn modelId="{5B1E3624-E97C-4AC8-8054-0A56E940E307}" type="presOf" srcId="{42193231-F9CB-4C8C-AD76-1A538828A82D}" destId="{8905EC19-BE92-4D1D-A538-A87F75B488DE}" srcOrd="0" destOrd="1" presId="urn:microsoft.com/office/officeart/2005/8/layout/list1"/>
    <dgm:cxn modelId="{84A63C2C-AD3C-4EC8-8631-9CC61DA25679}" type="presOf" srcId="{9762FF69-880D-468E-BF0D-6E523C51564E}" destId="{F0BB34E3-B096-4934-A7CC-0D8E0B97995D}" srcOrd="0" destOrd="0" presId="urn:microsoft.com/office/officeart/2005/8/layout/list1"/>
    <dgm:cxn modelId="{54007B3D-CA50-4D8C-BCB9-F67C7A9ACD23}" srcId="{41FBE73D-E798-48DC-87E8-E59B7D50C34E}" destId="{0B10F94B-CBF2-4038-B2E3-075F85EB3DCF}" srcOrd="2" destOrd="0" parTransId="{D3D37F5C-F724-4C1F-9054-19C67BB0ABE8}" sibTransId="{0C0E400E-881B-4AED-8B1A-81BAB3C34847}"/>
    <dgm:cxn modelId="{FA05A96D-5A53-4032-972E-11FF22C5DD39}" type="presOf" srcId="{47E00178-BAE4-418E-A58D-3419A501F03F}" destId="{8A741DBF-7D0B-4217-9B5B-EB439257A797}" srcOrd="0" destOrd="0" presId="urn:microsoft.com/office/officeart/2005/8/layout/list1"/>
    <dgm:cxn modelId="{BC945557-8554-4780-B62D-00991CD84415}" srcId="{A337E17B-15BF-416E-A52B-D5F94747CE4A}" destId="{42193231-F9CB-4C8C-AD76-1A538828A82D}" srcOrd="1" destOrd="0" parTransId="{B94C11F8-7227-4B7B-B5FC-AF71FD044394}" sibTransId="{4AAFB512-3763-4A9F-B3AD-336347AD1E84}"/>
    <dgm:cxn modelId="{039DE977-DD95-4649-800B-EC696A26D952}" type="presOf" srcId="{B0AF84EE-1102-45EE-AB38-47DFE166CC1A}" destId="{9A8A6BA3-E512-4534-A7A3-D01D899C1EB1}" srcOrd="0" destOrd="0" presId="urn:microsoft.com/office/officeart/2005/8/layout/list1"/>
    <dgm:cxn modelId="{C749517D-D222-4AD3-9A0D-65EA9E62DF46}" srcId="{0B10F94B-CBF2-4038-B2E3-075F85EB3DCF}" destId="{B0AF84EE-1102-45EE-AB38-47DFE166CC1A}" srcOrd="0" destOrd="0" parTransId="{CB347BE6-758C-482D-80F7-5711606A164C}" sibTransId="{CD9034FA-0CDC-4C76-8B34-10F98215256A}"/>
    <dgm:cxn modelId="{E080AA83-9B66-4772-9A17-59D6C7C3873A}" srcId="{9762FF69-880D-468E-BF0D-6E523C51564E}" destId="{2F56AA0F-E83E-4A59-BD09-4ED268F99324}" srcOrd="0" destOrd="0" parTransId="{EE1C1879-3562-430D-945E-22EE823DF15C}" sibTransId="{D7FD3F98-5166-4EA0-9184-9042806DDE16}"/>
    <dgm:cxn modelId="{144FF894-4FEC-4321-B230-4F3A5D2D9515}" srcId="{41FBE73D-E798-48DC-87E8-E59B7D50C34E}" destId="{9762FF69-880D-468E-BF0D-6E523C51564E}" srcOrd="1" destOrd="0" parTransId="{58F74D69-E954-4098-89E5-EE66C38EC765}" sibTransId="{4513E592-1A4E-4BDA-9C5F-76FEE4C11240}"/>
    <dgm:cxn modelId="{10479A97-F72F-4B1E-8D92-4F5EA3A5A619}" type="presOf" srcId="{2F56AA0F-E83E-4A59-BD09-4ED268F99324}" destId="{B0707C57-5927-4539-B1D3-25B26E9FBFC4}" srcOrd="0" destOrd="0" presId="urn:microsoft.com/office/officeart/2005/8/layout/list1"/>
    <dgm:cxn modelId="{571FB8A3-CD2E-4828-9AC9-7A67FA27050E}" type="presOf" srcId="{0B10F94B-CBF2-4038-B2E3-075F85EB3DCF}" destId="{5FF10237-EEDC-4DB3-99DA-2F4116494B6E}" srcOrd="0" destOrd="0" presId="urn:microsoft.com/office/officeart/2005/8/layout/list1"/>
    <dgm:cxn modelId="{A145D2A7-C687-4C64-AC39-2A7604E9DD12}" srcId="{A337E17B-15BF-416E-A52B-D5F94747CE4A}" destId="{D98FFCF3-F414-4AF1-86BE-20034240B5EC}" srcOrd="0" destOrd="0" parTransId="{950645F8-5B1E-4949-B2E5-35BAB3D59CE1}" sibTransId="{F011957E-27CA-4169-8302-79A08007E812}"/>
    <dgm:cxn modelId="{D8F3DEB7-DE59-4A48-8D9C-0CDC66023CBE}" type="presOf" srcId="{A337E17B-15BF-416E-A52B-D5F94747CE4A}" destId="{7165D36A-C058-4E77-96AB-0B3C4D50AD21}" srcOrd="1" destOrd="0" presId="urn:microsoft.com/office/officeart/2005/8/layout/list1"/>
    <dgm:cxn modelId="{1CB93ABB-69D1-4C9D-8F8B-73CDDEEDDE39}" type="presOf" srcId="{D98FFCF3-F414-4AF1-86BE-20034240B5EC}" destId="{8905EC19-BE92-4D1D-A538-A87F75B488DE}" srcOrd="0" destOrd="0" presId="urn:microsoft.com/office/officeart/2005/8/layout/list1"/>
    <dgm:cxn modelId="{F856D0BE-777B-4010-8724-E21F6D5E8286}" srcId="{41FBE73D-E798-48DC-87E8-E59B7D50C34E}" destId="{8D239872-C1D0-4017-AF79-2D38FA58AC44}" srcOrd="3" destOrd="0" parTransId="{FA0B27D3-756B-4303-9AE2-406C7732B058}" sibTransId="{F31B3F73-ADD4-4711-B655-35CA5FF84483}"/>
    <dgm:cxn modelId="{12E0F6BE-5608-4E2E-B99D-434CB13A427E}" type="presOf" srcId="{19E87D45-167D-487D-885B-8617B65F9830}" destId="{B0707C57-5927-4539-B1D3-25B26E9FBFC4}" srcOrd="0" destOrd="2" presId="urn:microsoft.com/office/officeart/2005/8/layout/list1"/>
    <dgm:cxn modelId="{A3F6A5CA-44C3-4B50-9941-B1FB90E6ED82}" type="presOf" srcId="{DEBDF98B-36E3-43EF-9907-B0BDD161CEE6}" destId="{B0707C57-5927-4539-B1D3-25B26E9FBFC4}" srcOrd="0" destOrd="1" presId="urn:microsoft.com/office/officeart/2005/8/layout/list1"/>
    <dgm:cxn modelId="{99ADD0D4-9D24-45F5-AAB8-5C56E4D06187}" type="presOf" srcId="{8D239872-C1D0-4017-AF79-2D38FA58AC44}" destId="{976637DD-17DB-4FEC-87D7-EB136BAA90B6}" srcOrd="1" destOrd="0" presId="urn:microsoft.com/office/officeart/2005/8/layout/list1"/>
    <dgm:cxn modelId="{6966C8D6-F560-4FA8-B5F7-205ADFE0783B}" type="presOf" srcId="{8D239872-C1D0-4017-AF79-2D38FA58AC44}" destId="{AE312ECF-7131-4105-9DD7-1CA2A02F2FCA}" srcOrd="0" destOrd="0" presId="urn:microsoft.com/office/officeart/2005/8/layout/list1"/>
    <dgm:cxn modelId="{4A4232E2-5E46-43A9-99D3-470ED085CCB9}" type="presOf" srcId="{A337E17B-15BF-416E-A52B-D5F94747CE4A}" destId="{4AC32218-7EB1-4524-9E04-0064D4378F8D}" srcOrd="0" destOrd="0" presId="urn:microsoft.com/office/officeart/2005/8/layout/list1"/>
    <dgm:cxn modelId="{D75D0FE3-CF31-436C-9C14-7F6B7B2ABDEA}" srcId="{9762FF69-880D-468E-BF0D-6E523C51564E}" destId="{19E87D45-167D-487D-885B-8617B65F9830}" srcOrd="2" destOrd="0" parTransId="{76DEB53B-9848-4B35-9A40-0312552773F4}" sibTransId="{F23A0DFC-906F-4971-8977-F514CBB6D8CA}"/>
    <dgm:cxn modelId="{F1FE41E8-076B-47FE-BAAB-36ADB263ABF4}" srcId="{9762FF69-880D-468E-BF0D-6E523C51564E}" destId="{DEBDF98B-36E3-43EF-9907-B0BDD161CEE6}" srcOrd="1" destOrd="0" parTransId="{F79CFA28-06EA-441C-BB85-183A7E9E2BB2}" sibTransId="{A19CCCF8-9FE0-47B6-84FB-1A8262F33014}"/>
    <dgm:cxn modelId="{84C166F5-3561-4C37-82D1-14E26107AD16}" type="presOf" srcId="{9762FF69-880D-468E-BF0D-6E523C51564E}" destId="{9EEBD0AB-7F83-4594-B316-709D8D29869C}" srcOrd="1" destOrd="0" presId="urn:microsoft.com/office/officeart/2005/8/layout/list1"/>
    <dgm:cxn modelId="{CCB6B7FD-EC54-4FFD-B567-9878F8051DA3}" srcId="{41FBE73D-E798-48DC-87E8-E59B7D50C34E}" destId="{A337E17B-15BF-416E-A52B-D5F94747CE4A}" srcOrd="0" destOrd="0" parTransId="{683C05D1-C763-446C-9313-B1E4F061159B}" sibTransId="{74537752-8897-4649-8E5E-E97F60FB93B1}"/>
    <dgm:cxn modelId="{B03A1C16-7188-4FBB-93E4-643BBBE55630}" type="presParOf" srcId="{29EB9A11-E36D-40E0-9766-B62959E9048A}" destId="{B6C509DA-70CF-483A-9964-1204C97B80F2}" srcOrd="0" destOrd="0" presId="urn:microsoft.com/office/officeart/2005/8/layout/list1"/>
    <dgm:cxn modelId="{0ED53900-60D2-4BB7-BBD4-0E227A44F3E2}" type="presParOf" srcId="{B6C509DA-70CF-483A-9964-1204C97B80F2}" destId="{4AC32218-7EB1-4524-9E04-0064D4378F8D}" srcOrd="0" destOrd="0" presId="urn:microsoft.com/office/officeart/2005/8/layout/list1"/>
    <dgm:cxn modelId="{A0E15799-9255-4FA4-AD67-FEC85490477E}" type="presParOf" srcId="{B6C509DA-70CF-483A-9964-1204C97B80F2}" destId="{7165D36A-C058-4E77-96AB-0B3C4D50AD21}" srcOrd="1" destOrd="0" presId="urn:microsoft.com/office/officeart/2005/8/layout/list1"/>
    <dgm:cxn modelId="{DBF7569C-68FB-402F-BA19-A22CE32E832F}" type="presParOf" srcId="{29EB9A11-E36D-40E0-9766-B62959E9048A}" destId="{E0B88ED4-9E90-4701-A101-3F8DB6B8CD67}" srcOrd="1" destOrd="0" presId="urn:microsoft.com/office/officeart/2005/8/layout/list1"/>
    <dgm:cxn modelId="{9F325A88-C974-4036-B85B-D6E493E8BCE4}" type="presParOf" srcId="{29EB9A11-E36D-40E0-9766-B62959E9048A}" destId="{8905EC19-BE92-4D1D-A538-A87F75B488DE}" srcOrd="2" destOrd="0" presId="urn:microsoft.com/office/officeart/2005/8/layout/list1"/>
    <dgm:cxn modelId="{FFE17BC1-2466-4E6E-9185-60C28F9B2B05}" type="presParOf" srcId="{29EB9A11-E36D-40E0-9766-B62959E9048A}" destId="{5266A1D7-8977-4EE3-BE34-21D46BD31C83}" srcOrd="3" destOrd="0" presId="urn:microsoft.com/office/officeart/2005/8/layout/list1"/>
    <dgm:cxn modelId="{AE75F1D0-9397-452B-8D45-CB1882AF7F28}" type="presParOf" srcId="{29EB9A11-E36D-40E0-9766-B62959E9048A}" destId="{C13192D8-7F2E-430E-BB4D-23669442C49D}" srcOrd="4" destOrd="0" presId="urn:microsoft.com/office/officeart/2005/8/layout/list1"/>
    <dgm:cxn modelId="{087C37F1-C7D5-4235-A99E-3BA35BBEE0D1}" type="presParOf" srcId="{C13192D8-7F2E-430E-BB4D-23669442C49D}" destId="{F0BB34E3-B096-4934-A7CC-0D8E0B97995D}" srcOrd="0" destOrd="0" presId="urn:microsoft.com/office/officeart/2005/8/layout/list1"/>
    <dgm:cxn modelId="{96AA5124-0FEB-45C8-96BC-FF303E0B5277}" type="presParOf" srcId="{C13192D8-7F2E-430E-BB4D-23669442C49D}" destId="{9EEBD0AB-7F83-4594-B316-709D8D29869C}" srcOrd="1" destOrd="0" presId="urn:microsoft.com/office/officeart/2005/8/layout/list1"/>
    <dgm:cxn modelId="{BBAD548C-339E-42A0-A366-672938FF1411}" type="presParOf" srcId="{29EB9A11-E36D-40E0-9766-B62959E9048A}" destId="{6F7B4C32-9C2B-4FE7-B650-E2A6106AF1CD}" srcOrd="5" destOrd="0" presId="urn:microsoft.com/office/officeart/2005/8/layout/list1"/>
    <dgm:cxn modelId="{C7448ADD-43B9-4D11-891A-345F35255A57}" type="presParOf" srcId="{29EB9A11-E36D-40E0-9766-B62959E9048A}" destId="{B0707C57-5927-4539-B1D3-25B26E9FBFC4}" srcOrd="6" destOrd="0" presId="urn:microsoft.com/office/officeart/2005/8/layout/list1"/>
    <dgm:cxn modelId="{D3AE6698-304A-4D5F-97D1-F7A253D9D031}" type="presParOf" srcId="{29EB9A11-E36D-40E0-9766-B62959E9048A}" destId="{B23CE582-B9B4-42B8-86AA-839A0710F96E}" srcOrd="7" destOrd="0" presId="urn:microsoft.com/office/officeart/2005/8/layout/list1"/>
    <dgm:cxn modelId="{60BE0D1B-42F5-4BD0-95F3-5A8A3504CC56}" type="presParOf" srcId="{29EB9A11-E36D-40E0-9766-B62959E9048A}" destId="{1F7FCB31-B351-44C5-8374-FAE2EA953073}" srcOrd="8" destOrd="0" presId="urn:microsoft.com/office/officeart/2005/8/layout/list1"/>
    <dgm:cxn modelId="{A67581C7-9DC0-47A0-880A-C2176093326A}" type="presParOf" srcId="{1F7FCB31-B351-44C5-8374-FAE2EA953073}" destId="{5FF10237-EEDC-4DB3-99DA-2F4116494B6E}" srcOrd="0" destOrd="0" presId="urn:microsoft.com/office/officeart/2005/8/layout/list1"/>
    <dgm:cxn modelId="{58029D3C-C456-4242-8FEF-8D9DF92DC1A2}" type="presParOf" srcId="{1F7FCB31-B351-44C5-8374-FAE2EA953073}" destId="{9BC22011-E3ED-4911-B2C3-AB6ED4FF1622}" srcOrd="1" destOrd="0" presId="urn:microsoft.com/office/officeart/2005/8/layout/list1"/>
    <dgm:cxn modelId="{C181FCC1-0C0C-4A1B-ADE7-325CF88792A8}" type="presParOf" srcId="{29EB9A11-E36D-40E0-9766-B62959E9048A}" destId="{BF3BED89-B1BE-47B2-A1B8-88E0DFBA7163}" srcOrd="9" destOrd="0" presId="urn:microsoft.com/office/officeart/2005/8/layout/list1"/>
    <dgm:cxn modelId="{B205FA93-DE17-43FB-98A5-F8C37821B84E}" type="presParOf" srcId="{29EB9A11-E36D-40E0-9766-B62959E9048A}" destId="{9A8A6BA3-E512-4534-A7A3-D01D899C1EB1}" srcOrd="10" destOrd="0" presId="urn:microsoft.com/office/officeart/2005/8/layout/list1"/>
    <dgm:cxn modelId="{A0091B62-B3A9-4FCB-BCE7-217F48C48F4C}" type="presParOf" srcId="{29EB9A11-E36D-40E0-9766-B62959E9048A}" destId="{98DA17C4-AD78-4785-9A40-BC9B4ACB0E9A}" srcOrd="11" destOrd="0" presId="urn:microsoft.com/office/officeart/2005/8/layout/list1"/>
    <dgm:cxn modelId="{E902F2BC-D7EB-49C0-9203-D036DD87AE12}" type="presParOf" srcId="{29EB9A11-E36D-40E0-9766-B62959E9048A}" destId="{1CCBF42D-9A96-4EE2-B750-A1EE53A5B51A}" srcOrd="12" destOrd="0" presId="urn:microsoft.com/office/officeart/2005/8/layout/list1"/>
    <dgm:cxn modelId="{1E5DF024-63A3-4BDE-91EB-B726349FB52C}" type="presParOf" srcId="{1CCBF42D-9A96-4EE2-B750-A1EE53A5B51A}" destId="{AE312ECF-7131-4105-9DD7-1CA2A02F2FCA}" srcOrd="0" destOrd="0" presId="urn:microsoft.com/office/officeart/2005/8/layout/list1"/>
    <dgm:cxn modelId="{A713D4DA-C5BC-4A3D-9132-119239C8FCD4}" type="presParOf" srcId="{1CCBF42D-9A96-4EE2-B750-A1EE53A5B51A}" destId="{976637DD-17DB-4FEC-87D7-EB136BAA90B6}" srcOrd="1" destOrd="0" presId="urn:microsoft.com/office/officeart/2005/8/layout/list1"/>
    <dgm:cxn modelId="{313C190A-36FB-497B-A171-B4F7697DA78D}" type="presParOf" srcId="{29EB9A11-E36D-40E0-9766-B62959E9048A}" destId="{29AF4E70-5FC5-4573-8A29-4BBE818535B0}" srcOrd="13" destOrd="0" presId="urn:microsoft.com/office/officeart/2005/8/layout/list1"/>
    <dgm:cxn modelId="{8E057597-806B-49F0-98C7-0BB2095F6788}" type="presParOf" srcId="{29EB9A11-E36D-40E0-9766-B62959E9048A}" destId="{8A741DBF-7D0B-4217-9B5B-EB439257A797}" srcOrd="14"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61E8AB0A-CD85-45FA-B033-CFC638AFECE3}"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CF85B2B0-657B-4240-980D-8EDAE822832D}">
      <dgm:prSet/>
      <dgm:spPr/>
      <dgm:t>
        <a:bodyPr/>
        <a:lstStyle/>
        <a:p>
          <a:pPr>
            <a:lnSpc>
              <a:spcPct val="100000"/>
            </a:lnSpc>
          </a:pPr>
          <a:r>
            <a:rPr lang="en-US" dirty="0"/>
            <a:t>Malware is frequently disseminated via malicious email attachments, targeting unsuspecting internet users. This case study delves into a real-world incident where a suspicious email with a compressed RAR attachment was received. </a:t>
          </a:r>
        </a:p>
      </dgm:t>
    </dgm:pt>
    <dgm:pt modelId="{2401CFB1-4AD4-4BE8-BFEB-CFC943C7C2B1}" type="parTrans" cxnId="{EB39CAE7-5E0E-4FA9-B141-29DB22025975}">
      <dgm:prSet/>
      <dgm:spPr/>
      <dgm:t>
        <a:bodyPr/>
        <a:lstStyle/>
        <a:p>
          <a:endParaRPr lang="en-US"/>
        </a:p>
      </dgm:t>
    </dgm:pt>
    <dgm:pt modelId="{07DC42D2-4742-4AC7-817F-058A4ECD7BDD}" type="sibTrans" cxnId="{EB39CAE7-5E0E-4FA9-B141-29DB22025975}">
      <dgm:prSet/>
      <dgm:spPr/>
      <dgm:t>
        <a:bodyPr/>
        <a:lstStyle/>
        <a:p>
          <a:endParaRPr lang="en-US"/>
        </a:p>
      </dgm:t>
    </dgm:pt>
    <dgm:pt modelId="{0952453F-DF8A-418D-BD46-47FD042AB95D}">
      <dgm:prSet/>
      <dgm:spPr/>
      <dgm:t>
        <a:bodyPr/>
        <a:lstStyle/>
        <a:p>
          <a:pPr>
            <a:lnSpc>
              <a:spcPct val="100000"/>
            </a:lnSpc>
          </a:pPr>
          <a:r>
            <a:rPr lang="en-US" dirty="0"/>
            <a:t>Analyzing suspicious file from a real-world scenario provided valuable insights into the </a:t>
          </a:r>
          <a:r>
            <a:rPr lang="en-US" b="1" dirty="0"/>
            <a:t>complexities</a:t>
          </a:r>
          <a:r>
            <a:rPr lang="en-US" dirty="0"/>
            <a:t> and </a:t>
          </a:r>
          <a:r>
            <a:rPr lang="en-US" b="1" dirty="0"/>
            <a:t>non-deterministic</a:t>
          </a:r>
          <a:r>
            <a:rPr lang="en-US" dirty="0"/>
            <a:t> nature of malware analysis. </a:t>
          </a:r>
        </a:p>
      </dgm:t>
    </dgm:pt>
    <dgm:pt modelId="{C92F1569-0412-4101-BB0A-D042C1031591}" type="parTrans" cxnId="{F501C86F-7E50-4F8D-B881-0DE173108F19}">
      <dgm:prSet/>
      <dgm:spPr/>
      <dgm:t>
        <a:bodyPr/>
        <a:lstStyle/>
        <a:p>
          <a:endParaRPr lang="en-US"/>
        </a:p>
      </dgm:t>
    </dgm:pt>
    <dgm:pt modelId="{A149FE74-EA76-4F64-9C56-E2938CE21BAE}" type="sibTrans" cxnId="{F501C86F-7E50-4F8D-B881-0DE173108F19}">
      <dgm:prSet/>
      <dgm:spPr/>
      <dgm:t>
        <a:bodyPr/>
        <a:lstStyle/>
        <a:p>
          <a:endParaRPr lang="en-US"/>
        </a:p>
      </dgm:t>
    </dgm:pt>
    <dgm:pt modelId="{290CAF03-1A88-411A-93D2-423BEAB09647}">
      <dgm:prSet/>
      <dgm:spPr/>
      <dgm:t>
        <a:bodyPr/>
        <a:lstStyle/>
        <a:p>
          <a:pPr>
            <a:lnSpc>
              <a:spcPct val="100000"/>
            </a:lnSpc>
          </a:pPr>
          <a:r>
            <a:rPr lang="en-US"/>
            <a:t>Has the potential to yield significant findings regarding the tactics, techniques profiles of malware authors and the tools employed in their attacks.</a:t>
          </a:r>
        </a:p>
      </dgm:t>
    </dgm:pt>
    <dgm:pt modelId="{A90DC5A2-FF7A-48DA-B655-95ED449BD0F9}" type="parTrans" cxnId="{7F9E565E-343B-43FC-A574-3E78F7E96EB1}">
      <dgm:prSet/>
      <dgm:spPr/>
      <dgm:t>
        <a:bodyPr/>
        <a:lstStyle/>
        <a:p>
          <a:endParaRPr lang="en-US"/>
        </a:p>
      </dgm:t>
    </dgm:pt>
    <dgm:pt modelId="{B1ED219D-C534-431D-B6E0-C674370F5CB0}" type="sibTrans" cxnId="{7F9E565E-343B-43FC-A574-3E78F7E96EB1}">
      <dgm:prSet/>
      <dgm:spPr/>
      <dgm:t>
        <a:bodyPr/>
        <a:lstStyle/>
        <a:p>
          <a:endParaRPr lang="en-US"/>
        </a:p>
      </dgm:t>
    </dgm:pt>
    <dgm:pt modelId="{62CE16CF-2B90-453C-8DFB-B26139960BB4}" type="pres">
      <dgm:prSet presAssocID="{61E8AB0A-CD85-45FA-B033-CFC638AFECE3}" presName="root" presStyleCnt="0">
        <dgm:presLayoutVars>
          <dgm:dir/>
          <dgm:resizeHandles val="exact"/>
        </dgm:presLayoutVars>
      </dgm:prSet>
      <dgm:spPr/>
    </dgm:pt>
    <dgm:pt modelId="{CE4100B5-36E4-4483-9236-06CCE476705A}" type="pres">
      <dgm:prSet presAssocID="{CF85B2B0-657B-4240-980D-8EDAE822832D}" presName="compNode" presStyleCnt="0"/>
      <dgm:spPr/>
    </dgm:pt>
    <dgm:pt modelId="{B61E08F7-6BDA-47B1-AF06-2BF744F8CCD1}" type="pres">
      <dgm:prSet presAssocID="{CF85B2B0-657B-4240-980D-8EDAE822832D}" presName="bgRect" presStyleLbl="bgShp" presStyleIdx="0" presStyleCnt="3"/>
      <dgm:spPr/>
    </dgm:pt>
    <dgm:pt modelId="{B5AD7C5A-9B40-4334-96D0-9BF1E02D2747}" type="pres">
      <dgm:prSet presAssocID="{CF85B2B0-657B-4240-980D-8EDAE822832D}"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Processor"/>
        </a:ext>
      </dgm:extLst>
    </dgm:pt>
    <dgm:pt modelId="{F02421B2-6DD5-4E4D-8CD1-7EAC6E9975DA}" type="pres">
      <dgm:prSet presAssocID="{CF85B2B0-657B-4240-980D-8EDAE822832D}" presName="spaceRect" presStyleCnt="0"/>
      <dgm:spPr/>
    </dgm:pt>
    <dgm:pt modelId="{914E4709-3D9C-4775-BCFC-215785AEF321}" type="pres">
      <dgm:prSet presAssocID="{CF85B2B0-657B-4240-980D-8EDAE822832D}" presName="parTx" presStyleLbl="revTx" presStyleIdx="0" presStyleCnt="3">
        <dgm:presLayoutVars>
          <dgm:chMax val="0"/>
          <dgm:chPref val="0"/>
        </dgm:presLayoutVars>
      </dgm:prSet>
      <dgm:spPr/>
    </dgm:pt>
    <dgm:pt modelId="{0BB137A5-5D6D-4C8A-A9CD-D2F7885B94E1}" type="pres">
      <dgm:prSet presAssocID="{07DC42D2-4742-4AC7-817F-058A4ECD7BDD}" presName="sibTrans" presStyleCnt="0"/>
      <dgm:spPr/>
    </dgm:pt>
    <dgm:pt modelId="{99E796BB-47F8-48DC-90FE-179935B09577}" type="pres">
      <dgm:prSet presAssocID="{0952453F-DF8A-418D-BD46-47FD042AB95D}" presName="compNode" presStyleCnt="0"/>
      <dgm:spPr/>
    </dgm:pt>
    <dgm:pt modelId="{10B3AF09-8EFD-40D9-A91B-9F697AD03DAE}" type="pres">
      <dgm:prSet presAssocID="{0952453F-DF8A-418D-BD46-47FD042AB95D}" presName="bgRect" presStyleLbl="bgShp" presStyleIdx="1" presStyleCnt="3"/>
      <dgm:spPr/>
    </dgm:pt>
    <dgm:pt modelId="{9888C53A-60B3-4D52-9A62-CFA737EF3319}" type="pres">
      <dgm:prSet presAssocID="{0952453F-DF8A-418D-BD46-47FD042AB95D}"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Detective"/>
        </a:ext>
      </dgm:extLst>
    </dgm:pt>
    <dgm:pt modelId="{FED0424D-CEC8-40FE-8B1F-FEC4FBB0BDEB}" type="pres">
      <dgm:prSet presAssocID="{0952453F-DF8A-418D-BD46-47FD042AB95D}" presName="spaceRect" presStyleCnt="0"/>
      <dgm:spPr/>
    </dgm:pt>
    <dgm:pt modelId="{5AA6CD81-02A0-411C-B5BA-A2B9D2F547EE}" type="pres">
      <dgm:prSet presAssocID="{0952453F-DF8A-418D-BD46-47FD042AB95D}" presName="parTx" presStyleLbl="revTx" presStyleIdx="1" presStyleCnt="3">
        <dgm:presLayoutVars>
          <dgm:chMax val="0"/>
          <dgm:chPref val="0"/>
        </dgm:presLayoutVars>
      </dgm:prSet>
      <dgm:spPr/>
    </dgm:pt>
    <dgm:pt modelId="{354DCBC3-9393-434A-AF47-FE7131A10D8C}" type="pres">
      <dgm:prSet presAssocID="{A149FE74-EA76-4F64-9C56-E2938CE21BAE}" presName="sibTrans" presStyleCnt="0"/>
      <dgm:spPr/>
    </dgm:pt>
    <dgm:pt modelId="{0E6EEF2A-8FE9-452E-ABF5-62692E7CD264}" type="pres">
      <dgm:prSet presAssocID="{290CAF03-1A88-411A-93D2-423BEAB09647}" presName="compNode" presStyleCnt="0"/>
      <dgm:spPr/>
    </dgm:pt>
    <dgm:pt modelId="{6594262F-6670-4CFA-87BD-766A7087965B}" type="pres">
      <dgm:prSet presAssocID="{290CAF03-1A88-411A-93D2-423BEAB09647}" presName="bgRect" presStyleLbl="bgShp" presStyleIdx="2" presStyleCnt="3"/>
      <dgm:spPr/>
    </dgm:pt>
    <dgm:pt modelId="{AD0299EF-4562-4C63-A70B-479C41A7E95B}" type="pres">
      <dgm:prSet presAssocID="{290CAF03-1A88-411A-93D2-423BEAB09647}"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Bug"/>
        </a:ext>
      </dgm:extLst>
    </dgm:pt>
    <dgm:pt modelId="{67B2B6CB-2CA7-4CA5-846B-FD7A586B6518}" type="pres">
      <dgm:prSet presAssocID="{290CAF03-1A88-411A-93D2-423BEAB09647}" presName="spaceRect" presStyleCnt="0"/>
      <dgm:spPr/>
    </dgm:pt>
    <dgm:pt modelId="{12A04F52-5711-4E6D-A7FE-31D484B20465}" type="pres">
      <dgm:prSet presAssocID="{290CAF03-1A88-411A-93D2-423BEAB09647}" presName="parTx" presStyleLbl="revTx" presStyleIdx="2" presStyleCnt="3">
        <dgm:presLayoutVars>
          <dgm:chMax val="0"/>
          <dgm:chPref val="0"/>
        </dgm:presLayoutVars>
      </dgm:prSet>
      <dgm:spPr/>
    </dgm:pt>
  </dgm:ptLst>
  <dgm:cxnLst>
    <dgm:cxn modelId="{33C94624-1D93-4CC5-8D44-DD180393AA70}" type="presOf" srcId="{61E8AB0A-CD85-45FA-B033-CFC638AFECE3}" destId="{62CE16CF-2B90-453C-8DFB-B26139960BB4}" srcOrd="0" destOrd="0" presId="urn:microsoft.com/office/officeart/2018/2/layout/IconVerticalSolidList"/>
    <dgm:cxn modelId="{7F9E565E-343B-43FC-A574-3E78F7E96EB1}" srcId="{61E8AB0A-CD85-45FA-B033-CFC638AFECE3}" destId="{290CAF03-1A88-411A-93D2-423BEAB09647}" srcOrd="2" destOrd="0" parTransId="{A90DC5A2-FF7A-48DA-B655-95ED449BD0F9}" sibTransId="{B1ED219D-C534-431D-B6E0-C674370F5CB0}"/>
    <dgm:cxn modelId="{F501C86F-7E50-4F8D-B881-0DE173108F19}" srcId="{61E8AB0A-CD85-45FA-B033-CFC638AFECE3}" destId="{0952453F-DF8A-418D-BD46-47FD042AB95D}" srcOrd="1" destOrd="0" parTransId="{C92F1569-0412-4101-BB0A-D042C1031591}" sibTransId="{A149FE74-EA76-4F64-9C56-E2938CE21BAE}"/>
    <dgm:cxn modelId="{10EC3685-55D9-41EE-ADD6-05FC2AA98669}" type="presOf" srcId="{CF85B2B0-657B-4240-980D-8EDAE822832D}" destId="{914E4709-3D9C-4775-BCFC-215785AEF321}" srcOrd="0" destOrd="0" presId="urn:microsoft.com/office/officeart/2018/2/layout/IconVerticalSolidList"/>
    <dgm:cxn modelId="{C9AEDAC4-AAD0-410F-8D11-3DD88EC1CDA5}" type="presOf" srcId="{290CAF03-1A88-411A-93D2-423BEAB09647}" destId="{12A04F52-5711-4E6D-A7FE-31D484B20465}" srcOrd="0" destOrd="0" presId="urn:microsoft.com/office/officeart/2018/2/layout/IconVerticalSolidList"/>
    <dgm:cxn modelId="{40536EDF-3E7C-445C-953C-DA7DC029CAC7}" type="presOf" srcId="{0952453F-DF8A-418D-BD46-47FD042AB95D}" destId="{5AA6CD81-02A0-411C-B5BA-A2B9D2F547EE}" srcOrd="0" destOrd="0" presId="urn:microsoft.com/office/officeart/2018/2/layout/IconVerticalSolidList"/>
    <dgm:cxn modelId="{EB39CAE7-5E0E-4FA9-B141-29DB22025975}" srcId="{61E8AB0A-CD85-45FA-B033-CFC638AFECE3}" destId="{CF85B2B0-657B-4240-980D-8EDAE822832D}" srcOrd="0" destOrd="0" parTransId="{2401CFB1-4AD4-4BE8-BFEB-CFC943C7C2B1}" sibTransId="{07DC42D2-4742-4AC7-817F-058A4ECD7BDD}"/>
    <dgm:cxn modelId="{6D5FC91E-95CB-4A70-9870-6A69119C3071}" type="presParOf" srcId="{62CE16CF-2B90-453C-8DFB-B26139960BB4}" destId="{CE4100B5-36E4-4483-9236-06CCE476705A}" srcOrd="0" destOrd="0" presId="urn:microsoft.com/office/officeart/2018/2/layout/IconVerticalSolidList"/>
    <dgm:cxn modelId="{48096A66-636E-497C-BB88-5CAAFFFCA5E3}" type="presParOf" srcId="{CE4100B5-36E4-4483-9236-06CCE476705A}" destId="{B61E08F7-6BDA-47B1-AF06-2BF744F8CCD1}" srcOrd="0" destOrd="0" presId="urn:microsoft.com/office/officeart/2018/2/layout/IconVerticalSolidList"/>
    <dgm:cxn modelId="{0734DD39-E639-49DD-A990-E7129432E051}" type="presParOf" srcId="{CE4100B5-36E4-4483-9236-06CCE476705A}" destId="{B5AD7C5A-9B40-4334-96D0-9BF1E02D2747}" srcOrd="1" destOrd="0" presId="urn:microsoft.com/office/officeart/2018/2/layout/IconVerticalSolidList"/>
    <dgm:cxn modelId="{A4E44625-CC94-47FB-9544-410C1E9A1BF8}" type="presParOf" srcId="{CE4100B5-36E4-4483-9236-06CCE476705A}" destId="{F02421B2-6DD5-4E4D-8CD1-7EAC6E9975DA}" srcOrd="2" destOrd="0" presId="urn:microsoft.com/office/officeart/2018/2/layout/IconVerticalSolidList"/>
    <dgm:cxn modelId="{90DDFD7A-C5CE-4ACB-AEF1-19BD4E7CA173}" type="presParOf" srcId="{CE4100B5-36E4-4483-9236-06CCE476705A}" destId="{914E4709-3D9C-4775-BCFC-215785AEF321}" srcOrd="3" destOrd="0" presId="urn:microsoft.com/office/officeart/2018/2/layout/IconVerticalSolidList"/>
    <dgm:cxn modelId="{D07D2AA3-38AA-486D-AF8A-F066CDC98B0F}" type="presParOf" srcId="{62CE16CF-2B90-453C-8DFB-B26139960BB4}" destId="{0BB137A5-5D6D-4C8A-A9CD-D2F7885B94E1}" srcOrd="1" destOrd="0" presId="urn:microsoft.com/office/officeart/2018/2/layout/IconVerticalSolidList"/>
    <dgm:cxn modelId="{A7F43372-A974-40B5-A808-9B86E5D588F3}" type="presParOf" srcId="{62CE16CF-2B90-453C-8DFB-B26139960BB4}" destId="{99E796BB-47F8-48DC-90FE-179935B09577}" srcOrd="2" destOrd="0" presId="urn:microsoft.com/office/officeart/2018/2/layout/IconVerticalSolidList"/>
    <dgm:cxn modelId="{0FA0636D-0CBB-4AC8-8407-B802FB5D7652}" type="presParOf" srcId="{99E796BB-47F8-48DC-90FE-179935B09577}" destId="{10B3AF09-8EFD-40D9-A91B-9F697AD03DAE}" srcOrd="0" destOrd="0" presId="urn:microsoft.com/office/officeart/2018/2/layout/IconVerticalSolidList"/>
    <dgm:cxn modelId="{A01EEC16-B5F3-4AAF-B487-86156743A7BE}" type="presParOf" srcId="{99E796BB-47F8-48DC-90FE-179935B09577}" destId="{9888C53A-60B3-4D52-9A62-CFA737EF3319}" srcOrd="1" destOrd="0" presId="urn:microsoft.com/office/officeart/2018/2/layout/IconVerticalSolidList"/>
    <dgm:cxn modelId="{810EFEBD-436C-4FEF-93E0-5FF2929A6EE3}" type="presParOf" srcId="{99E796BB-47F8-48DC-90FE-179935B09577}" destId="{FED0424D-CEC8-40FE-8B1F-FEC4FBB0BDEB}" srcOrd="2" destOrd="0" presId="urn:microsoft.com/office/officeart/2018/2/layout/IconVerticalSolidList"/>
    <dgm:cxn modelId="{55F3456C-EF0A-43D0-A66E-6BE6F636267E}" type="presParOf" srcId="{99E796BB-47F8-48DC-90FE-179935B09577}" destId="{5AA6CD81-02A0-411C-B5BA-A2B9D2F547EE}" srcOrd="3" destOrd="0" presId="urn:microsoft.com/office/officeart/2018/2/layout/IconVerticalSolidList"/>
    <dgm:cxn modelId="{C631DDEC-9312-48B7-AAD2-B12D8438A207}" type="presParOf" srcId="{62CE16CF-2B90-453C-8DFB-B26139960BB4}" destId="{354DCBC3-9393-434A-AF47-FE7131A10D8C}" srcOrd="3" destOrd="0" presId="urn:microsoft.com/office/officeart/2018/2/layout/IconVerticalSolidList"/>
    <dgm:cxn modelId="{15FC1D9E-9802-4DF9-A793-72931BF611B6}" type="presParOf" srcId="{62CE16CF-2B90-453C-8DFB-B26139960BB4}" destId="{0E6EEF2A-8FE9-452E-ABF5-62692E7CD264}" srcOrd="4" destOrd="0" presId="urn:microsoft.com/office/officeart/2018/2/layout/IconVerticalSolidList"/>
    <dgm:cxn modelId="{14EE618D-A175-4B78-BC29-02E343586C32}" type="presParOf" srcId="{0E6EEF2A-8FE9-452E-ABF5-62692E7CD264}" destId="{6594262F-6670-4CFA-87BD-766A7087965B}" srcOrd="0" destOrd="0" presId="urn:microsoft.com/office/officeart/2018/2/layout/IconVerticalSolidList"/>
    <dgm:cxn modelId="{18D51DD8-FC8B-4B6C-9AC6-56DC8BA08528}" type="presParOf" srcId="{0E6EEF2A-8FE9-452E-ABF5-62692E7CD264}" destId="{AD0299EF-4562-4C63-A70B-479C41A7E95B}" srcOrd="1" destOrd="0" presId="urn:microsoft.com/office/officeart/2018/2/layout/IconVerticalSolidList"/>
    <dgm:cxn modelId="{06BE6DDD-7342-4789-BC7E-00087DC75946}" type="presParOf" srcId="{0E6EEF2A-8FE9-452E-ABF5-62692E7CD264}" destId="{67B2B6CB-2CA7-4CA5-846B-FD7A586B6518}" srcOrd="2" destOrd="0" presId="urn:microsoft.com/office/officeart/2018/2/layout/IconVerticalSolidList"/>
    <dgm:cxn modelId="{1692CFE2-ADA8-41B7-967A-884939C73D15}" type="presParOf" srcId="{0E6EEF2A-8FE9-452E-ABF5-62692E7CD264}" destId="{12A04F52-5711-4E6D-A7FE-31D484B20465}"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0A8C8AA2-2972-4291-BBC7-63F351D4C794}" type="doc">
      <dgm:prSet loTypeId="urn:microsoft.com/office/officeart/2008/layout/LinedList" loCatId="list" qsTypeId="urn:microsoft.com/office/officeart/2005/8/quickstyle/simple4" qsCatId="simple" csTypeId="urn:microsoft.com/office/officeart/2005/8/colors/colorful5" csCatId="colorful" phldr="1"/>
      <dgm:spPr/>
      <dgm:t>
        <a:bodyPr/>
        <a:lstStyle/>
        <a:p>
          <a:endParaRPr lang="en-US"/>
        </a:p>
      </dgm:t>
    </dgm:pt>
    <dgm:pt modelId="{A332AB92-A2E9-405F-B646-48B4DD0A8092}">
      <dgm:prSet/>
      <dgm:spPr/>
      <dgm:t>
        <a:bodyPr/>
        <a:lstStyle/>
        <a:p>
          <a:pPr>
            <a:lnSpc>
              <a:spcPct val="100000"/>
            </a:lnSpc>
          </a:pPr>
          <a:r>
            <a:rPr lang="en-JM" b="1"/>
            <a:t>Payload Obfuscation</a:t>
          </a:r>
          <a:r>
            <a:rPr lang="en-JM"/>
            <a:t>: The initial payload is heavily obfuscated, making it difficult for security software to identify it as malicious.</a:t>
          </a:r>
          <a:endParaRPr lang="en-US"/>
        </a:p>
      </dgm:t>
    </dgm:pt>
    <dgm:pt modelId="{AFCDBFA9-B271-439C-8674-293BED670E20}" type="parTrans" cxnId="{4DF22BC5-C62B-4402-BCDE-074413F6D88E}">
      <dgm:prSet/>
      <dgm:spPr/>
      <dgm:t>
        <a:bodyPr/>
        <a:lstStyle/>
        <a:p>
          <a:endParaRPr lang="en-US"/>
        </a:p>
      </dgm:t>
    </dgm:pt>
    <dgm:pt modelId="{40FB705A-8F2F-4769-8960-CFF1813A5156}" type="sibTrans" cxnId="{4DF22BC5-C62B-4402-BCDE-074413F6D88E}">
      <dgm:prSet/>
      <dgm:spPr/>
      <dgm:t>
        <a:bodyPr/>
        <a:lstStyle/>
        <a:p>
          <a:endParaRPr lang="en-US"/>
        </a:p>
      </dgm:t>
    </dgm:pt>
    <dgm:pt modelId="{B36FA190-BF44-4829-B1DE-41CD064BBC38}">
      <dgm:prSet/>
      <dgm:spPr/>
      <dgm:t>
        <a:bodyPr/>
        <a:lstStyle/>
        <a:p>
          <a:pPr>
            <a:lnSpc>
              <a:spcPct val="100000"/>
            </a:lnSpc>
          </a:pPr>
          <a:r>
            <a:rPr lang="en-JM" b="1"/>
            <a:t>Process Injection</a:t>
          </a:r>
          <a:r>
            <a:rPr lang="en-JM"/>
            <a:t>: It injects its code into legitimate processes, which helps it blend in and avoid detection.</a:t>
          </a:r>
          <a:endParaRPr lang="en-US"/>
        </a:p>
      </dgm:t>
    </dgm:pt>
    <dgm:pt modelId="{92369D2B-F902-4B2F-A2A2-2D816C81A25E}" type="parTrans" cxnId="{0FFA3BB3-250E-4DF0-A883-B5E6338AD984}">
      <dgm:prSet/>
      <dgm:spPr/>
      <dgm:t>
        <a:bodyPr/>
        <a:lstStyle/>
        <a:p>
          <a:endParaRPr lang="en-US"/>
        </a:p>
      </dgm:t>
    </dgm:pt>
    <dgm:pt modelId="{F75A03AC-3F49-4645-94EF-A616FD6600E7}" type="sibTrans" cxnId="{0FFA3BB3-250E-4DF0-A883-B5E6338AD984}">
      <dgm:prSet/>
      <dgm:spPr/>
      <dgm:t>
        <a:bodyPr/>
        <a:lstStyle/>
        <a:p>
          <a:endParaRPr lang="en-US"/>
        </a:p>
      </dgm:t>
    </dgm:pt>
    <dgm:pt modelId="{4B45F360-3C68-4421-A666-80DE8F8AFB6B}">
      <dgm:prSet/>
      <dgm:spPr/>
      <dgm:t>
        <a:bodyPr/>
        <a:lstStyle/>
        <a:p>
          <a:pPr>
            <a:lnSpc>
              <a:spcPct val="100000"/>
            </a:lnSpc>
          </a:pPr>
          <a:r>
            <a:rPr lang="en-JM" b="1" dirty="0"/>
            <a:t>Anti-Debugging</a:t>
          </a:r>
          <a:r>
            <a:rPr lang="en-JM" dirty="0"/>
            <a:t>:  Uses </a:t>
          </a:r>
          <a:r>
            <a:rPr lang="en-JM" dirty="0" err="1"/>
            <a:t>CheckRemoteDebuggerPresent</a:t>
          </a:r>
          <a:r>
            <a:rPr lang="en-JM" dirty="0"/>
            <a:t> and </a:t>
          </a:r>
          <a:r>
            <a:rPr lang="en-JM" dirty="0" err="1"/>
            <a:t>IsDebuggerPresent</a:t>
          </a:r>
          <a:r>
            <a:rPr lang="en-JM" dirty="0"/>
            <a:t> to detect if it is being debugged.</a:t>
          </a:r>
          <a:endParaRPr lang="en-US" dirty="0"/>
        </a:p>
      </dgm:t>
    </dgm:pt>
    <dgm:pt modelId="{EEAC2D70-1770-4D9B-893C-82B5D5671368}" type="parTrans" cxnId="{56496F2F-8B85-4B4B-A567-3BC2F93957BA}">
      <dgm:prSet/>
      <dgm:spPr/>
      <dgm:t>
        <a:bodyPr/>
        <a:lstStyle/>
        <a:p>
          <a:endParaRPr lang="en-US"/>
        </a:p>
      </dgm:t>
    </dgm:pt>
    <dgm:pt modelId="{98CC8725-330F-421D-AF6B-5E2DFB820AFD}" type="sibTrans" cxnId="{56496F2F-8B85-4B4B-A567-3BC2F93957BA}">
      <dgm:prSet/>
      <dgm:spPr/>
      <dgm:t>
        <a:bodyPr/>
        <a:lstStyle/>
        <a:p>
          <a:endParaRPr lang="en-US"/>
        </a:p>
      </dgm:t>
    </dgm:pt>
    <dgm:pt modelId="{6FC18EC6-55FF-41C9-B809-ECCA50CEF8DF}">
      <dgm:prSet/>
      <dgm:spPr/>
      <dgm:t>
        <a:bodyPr/>
        <a:lstStyle/>
        <a:p>
          <a:pPr>
            <a:lnSpc>
              <a:spcPct val="100000"/>
            </a:lnSpc>
          </a:pPr>
          <a:r>
            <a:rPr lang="en-JM" b="1" dirty="0"/>
            <a:t>Virtualization Detection</a:t>
          </a:r>
          <a:r>
            <a:rPr lang="en-JM" dirty="0"/>
            <a:t>: It can detect virtual environments like VirtualBox and </a:t>
          </a:r>
          <a:r>
            <a:rPr lang="en-JM" dirty="0" err="1"/>
            <a:t>Vmware</a:t>
          </a:r>
          <a:r>
            <a:rPr lang="en-JM" dirty="0"/>
            <a:t>..</a:t>
          </a:r>
          <a:endParaRPr lang="en-US" dirty="0"/>
        </a:p>
      </dgm:t>
    </dgm:pt>
    <dgm:pt modelId="{DC8C8224-B22A-423F-BFE2-2D3CC016C1B8}" type="parTrans" cxnId="{21487D39-B3A9-4786-8B2D-00367A3306F8}">
      <dgm:prSet/>
      <dgm:spPr/>
      <dgm:t>
        <a:bodyPr/>
        <a:lstStyle/>
        <a:p>
          <a:endParaRPr lang="en-US"/>
        </a:p>
      </dgm:t>
    </dgm:pt>
    <dgm:pt modelId="{68E01096-E3C1-4FCE-BCBF-8FC94E1E7140}" type="sibTrans" cxnId="{21487D39-B3A9-4786-8B2D-00367A3306F8}">
      <dgm:prSet/>
      <dgm:spPr/>
      <dgm:t>
        <a:bodyPr/>
        <a:lstStyle/>
        <a:p>
          <a:endParaRPr lang="en-US"/>
        </a:p>
      </dgm:t>
    </dgm:pt>
    <dgm:pt modelId="{F298C4DF-05AE-4BFA-89ED-32144391CC52}">
      <dgm:prSet/>
      <dgm:spPr/>
      <dgm:t>
        <a:bodyPr/>
        <a:lstStyle/>
        <a:p>
          <a:pPr>
            <a:lnSpc>
              <a:spcPct val="100000"/>
            </a:lnSpc>
          </a:pPr>
          <a:r>
            <a:rPr lang="en-JM" b="1" dirty="0"/>
            <a:t>Function Hooking</a:t>
          </a:r>
          <a:r>
            <a:rPr lang="en-JM" dirty="0"/>
            <a:t>: The malware hooks into various functions to capture keystrokes, screenshots, and other sensitive data.</a:t>
          </a:r>
          <a:endParaRPr lang="en-US" dirty="0"/>
        </a:p>
      </dgm:t>
    </dgm:pt>
    <dgm:pt modelId="{8D1D7636-F99A-4A61-AE9A-C43D39782F29}" type="parTrans" cxnId="{3301BE68-C1EA-4A6D-9D61-CF26CE825BF6}">
      <dgm:prSet/>
      <dgm:spPr/>
      <dgm:t>
        <a:bodyPr/>
        <a:lstStyle/>
        <a:p>
          <a:endParaRPr lang="en-US"/>
        </a:p>
      </dgm:t>
    </dgm:pt>
    <dgm:pt modelId="{2370C6A9-9334-4C09-9AA8-81A8E55ADE60}" type="sibTrans" cxnId="{3301BE68-C1EA-4A6D-9D61-CF26CE825BF6}">
      <dgm:prSet/>
      <dgm:spPr/>
      <dgm:t>
        <a:bodyPr/>
        <a:lstStyle/>
        <a:p>
          <a:endParaRPr lang="en-US"/>
        </a:p>
      </dgm:t>
    </dgm:pt>
    <dgm:pt modelId="{26CDE881-88EA-475F-BCBC-53A655907F29}">
      <dgm:prSet/>
      <dgm:spPr/>
      <dgm:t>
        <a:bodyPr/>
        <a:lstStyle/>
        <a:p>
          <a:pPr>
            <a:lnSpc>
              <a:spcPct val="100000"/>
            </a:lnSpc>
          </a:pPr>
          <a:r>
            <a:rPr lang="en-JM" b="1"/>
            <a:t>Persistence Mechanisms</a:t>
          </a:r>
          <a:r>
            <a:rPr lang="en-JM"/>
            <a:t>: It employs randomization techniques for its file paths, filenames, and registry keys to maintain persistence on the infected system.</a:t>
          </a:r>
          <a:endParaRPr lang="en-US"/>
        </a:p>
      </dgm:t>
    </dgm:pt>
    <dgm:pt modelId="{CB96C722-CBAE-479F-BD82-D935540F1000}" type="parTrans" cxnId="{0580B145-C4F7-4E87-BEC3-BCB1BF8A301F}">
      <dgm:prSet/>
      <dgm:spPr/>
      <dgm:t>
        <a:bodyPr/>
        <a:lstStyle/>
        <a:p>
          <a:endParaRPr lang="en-US"/>
        </a:p>
      </dgm:t>
    </dgm:pt>
    <dgm:pt modelId="{275B3564-B845-489F-B6F2-2BB46A1F793C}" type="sibTrans" cxnId="{0580B145-C4F7-4E87-BEC3-BCB1BF8A301F}">
      <dgm:prSet/>
      <dgm:spPr/>
      <dgm:t>
        <a:bodyPr/>
        <a:lstStyle/>
        <a:p>
          <a:endParaRPr lang="en-US"/>
        </a:p>
      </dgm:t>
    </dgm:pt>
    <dgm:pt modelId="{7FBF9C27-A14B-4FF5-83F3-A99F65321D9A}">
      <dgm:prSet/>
      <dgm:spPr/>
      <dgm:t>
        <a:bodyPr/>
        <a:lstStyle/>
        <a:p>
          <a:pPr>
            <a:lnSpc>
              <a:spcPct val="100000"/>
            </a:lnSpc>
          </a:pPr>
          <a:r>
            <a:rPr lang="en-JM" b="1"/>
            <a:t>Long Sleep Intervals</a:t>
          </a:r>
          <a:r>
            <a:rPr lang="en-JM"/>
            <a:t>: To evade sandbox detection, uses include long sleep intervals before executing its malicious activities.</a:t>
          </a:r>
          <a:endParaRPr lang="en-US"/>
        </a:p>
      </dgm:t>
    </dgm:pt>
    <dgm:pt modelId="{8EB472CF-6BE2-4211-A54C-65CA41CD95D8}" type="parTrans" cxnId="{E89EAC22-B843-4B0D-98FC-9F983AA6A21A}">
      <dgm:prSet/>
      <dgm:spPr/>
      <dgm:t>
        <a:bodyPr/>
        <a:lstStyle/>
        <a:p>
          <a:endParaRPr lang="en-US"/>
        </a:p>
      </dgm:t>
    </dgm:pt>
    <dgm:pt modelId="{7A9B99C8-60C9-4F98-A284-0191F90C32B3}" type="sibTrans" cxnId="{E89EAC22-B843-4B0D-98FC-9F983AA6A21A}">
      <dgm:prSet/>
      <dgm:spPr/>
      <dgm:t>
        <a:bodyPr/>
        <a:lstStyle/>
        <a:p>
          <a:endParaRPr lang="en-US"/>
        </a:p>
      </dgm:t>
    </dgm:pt>
    <dgm:pt modelId="{598CFAD4-90F1-41A4-A56F-BA6E903C0D0A}" type="pres">
      <dgm:prSet presAssocID="{0A8C8AA2-2972-4291-BBC7-63F351D4C794}" presName="vert0" presStyleCnt="0">
        <dgm:presLayoutVars>
          <dgm:dir/>
          <dgm:animOne val="branch"/>
          <dgm:animLvl val="lvl"/>
        </dgm:presLayoutVars>
      </dgm:prSet>
      <dgm:spPr/>
    </dgm:pt>
    <dgm:pt modelId="{9F56DD3B-BD3F-4A15-9BD3-FCF62130DFBD}" type="pres">
      <dgm:prSet presAssocID="{A332AB92-A2E9-405F-B646-48B4DD0A8092}" presName="thickLine" presStyleLbl="alignNode1" presStyleIdx="0" presStyleCnt="7"/>
      <dgm:spPr/>
    </dgm:pt>
    <dgm:pt modelId="{CEA8C545-D12F-4BEF-B7D9-628DB27F9025}" type="pres">
      <dgm:prSet presAssocID="{A332AB92-A2E9-405F-B646-48B4DD0A8092}" presName="horz1" presStyleCnt="0"/>
      <dgm:spPr/>
    </dgm:pt>
    <dgm:pt modelId="{A0B87107-D2C8-4D2B-B98C-84C0BE8DB144}" type="pres">
      <dgm:prSet presAssocID="{A332AB92-A2E9-405F-B646-48B4DD0A8092}" presName="tx1" presStyleLbl="revTx" presStyleIdx="0" presStyleCnt="7"/>
      <dgm:spPr/>
    </dgm:pt>
    <dgm:pt modelId="{6C095B2C-647C-4537-A6C3-9CFBEB447C94}" type="pres">
      <dgm:prSet presAssocID="{A332AB92-A2E9-405F-B646-48B4DD0A8092}" presName="vert1" presStyleCnt="0"/>
      <dgm:spPr/>
    </dgm:pt>
    <dgm:pt modelId="{6F76A9D0-163F-44FB-A501-2E0842BC2BFE}" type="pres">
      <dgm:prSet presAssocID="{B36FA190-BF44-4829-B1DE-41CD064BBC38}" presName="thickLine" presStyleLbl="alignNode1" presStyleIdx="1" presStyleCnt="7"/>
      <dgm:spPr/>
    </dgm:pt>
    <dgm:pt modelId="{C38D22B9-8A13-4270-9EBF-0BE4FDA40ACF}" type="pres">
      <dgm:prSet presAssocID="{B36FA190-BF44-4829-B1DE-41CD064BBC38}" presName="horz1" presStyleCnt="0"/>
      <dgm:spPr/>
    </dgm:pt>
    <dgm:pt modelId="{25F9C086-0C12-44CA-97CD-B6FF28CE13C1}" type="pres">
      <dgm:prSet presAssocID="{B36FA190-BF44-4829-B1DE-41CD064BBC38}" presName="tx1" presStyleLbl="revTx" presStyleIdx="1" presStyleCnt="7"/>
      <dgm:spPr/>
    </dgm:pt>
    <dgm:pt modelId="{D1318BF3-D708-4E56-ACE9-C21BBA6A04A7}" type="pres">
      <dgm:prSet presAssocID="{B36FA190-BF44-4829-B1DE-41CD064BBC38}" presName="vert1" presStyleCnt="0"/>
      <dgm:spPr/>
    </dgm:pt>
    <dgm:pt modelId="{EF5E23E4-F79F-44BC-ABFE-B7836B378F9F}" type="pres">
      <dgm:prSet presAssocID="{4B45F360-3C68-4421-A666-80DE8F8AFB6B}" presName="thickLine" presStyleLbl="alignNode1" presStyleIdx="2" presStyleCnt="7"/>
      <dgm:spPr/>
    </dgm:pt>
    <dgm:pt modelId="{18C46E85-CD23-462A-9CF8-B3DA0AFA5C29}" type="pres">
      <dgm:prSet presAssocID="{4B45F360-3C68-4421-A666-80DE8F8AFB6B}" presName="horz1" presStyleCnt="0"/>
      <dgm:spPr/>
    </dgm:pt>
    <dgm:pt modelId="{503EE305-3D59-4683-A92F-EC9D6175AC72}" type="pres">
      <dgm:prSet presAssocID="{4B45F360-3C68-4421-A666-80DE8F8AFB6B}" presName="tx1" presStyleLbl="revTx" presStyleIdx="2" presStyleCnt="7"/>
      <dgm:spPr/>
    </dgm:pt>
    <dgm:pt modelId="{31EB152E-7368-43D3-8509-FA0A4A738D9D}" type="pres">
      <dgm:prSet presAssocID="{4B45F360-3C68-4421-A666-80DE8F8AFB6B}" presName="vert1" presStyleCnt="0"/>
      <dgm:spPr/>
    </dgm:pt>
    <dgm:pt modelId="{0FA47817-8691-44DA-B4F9-3F67D7B2B660}" type="pres">
      <dgm:prSet presAssocID="{6FC18EC6-55FF-41C9-B809-ECCA50CEF8DF}" presName="thickLine" presStyleLbl="alignNode1" presStyleIdx="3" presStyleCnt="7"/>
      <dgm:spPr/>
    </dgm:pt>
    <dgm:pt modelId="{A9343921-D56A-4B74-81C4-56DD00C04D4E}" type="pres">
      <dgm:prSet presAssocID="{6FC18EC6-55FF-41C9-B809-ECCA50CEF8DF}" presName="horz1" presStyleCnt="0"/>
      <dgm:spPr/>
    </dgm:pt>
    <dgm:pt modelId="{E41D5495-B19C-43E1-A419-47B8B59C15DA}" type="pres">
      <dgm:prSet presAssocID="{6FC18EC6-55FF-41C9-B809-ECCA50CEF8DF}" presName="tx1" presStyleLbl="revTx" presStyleIdx="3" presStyleCnt="7"/>
      <dgm:spPr/>
    </dgm:pt>
    <dgm:pt modelId="{2B07A56B-B297-4963-AFAD-5C33702FEEA6}" type="pres">
      <dgm:prSet presAssocID="{6FC18EC6-55FF-41C9-B809-ECCA50CEF8DF}" presName="vert1" presStyleCnt="0"/>
      <dgm:spPr/>
    </dgm:pt>
    <dgm:pt modelId="{A193261B-9047-4C6E-9F52-AA5728A57C40}" type="pres">
      <dgm:prSet presAssocID="{F298C4DF-05AE-4BFA-89ED-32144391CC52}" presName="thickLine" presStyleLbl="alignNode1" presStyleIdx="4" presStyleCnt="7"/>
      <dgm:spPr/>
    </dgm:pt>
    <dgm:pt modelId="{4507EF00-D710-427B-9E1F-84FED047F761}" type="pres">
      <dgm:prSet presAssocID="{F298C4DF-05AE-4BFA-89ED-32144391CC52}" presName="horz1" presStyleCnt="0"/>
      <dgm:spPr/>
    </dgm:pt>
    <dgm:pt modelId="{520F6481-42B9-43A2-9C6F-1DA83FEB3F41}" type="pres">
      <dgm:prSet presAssocID="{F298C4DF-05AE-4BFA-89ED-32144391CC52}" presName="tx1" presStyleLbl="revTx" presStyleIdx="4" presStyleCnt="7"/>
      <dgm:spPr/>
    </dgm:pt>
    <dgm:pt modelId="{07AA4DB8-184F-4F19-B459-19B3714BA5DE}" type="pres">
      <dgm:prSet presAssocID="{F298C4DF-05AE-4BFA-89ED-32144391CC52}" presName="vert1" presStyleCnt="0"/>
      <dgm:spPr/>
    </dgm:pt>
    <dgm:pt modelId="{8048FB22-1D4B-4290-9478-B6CFB281AAEF}" type="pres">
      <dgm:prSet presAssocID="{26CDE881-88EA-475F-BCBC-53A655907F29}" presName="thickLine" presStyleLbl="alignNode1" presStyleIdx="5" presStyleCnt="7"/>
      <dgm:spPr/>
    </dgm:pt>
    <dgm:pt modelId="{6A480A20-4019-4B84-AD32-1FAF75492B9A}" type="pres">
      <dgm:prSet presAssocID="{26CDE881-88EA-475F-BCBC-53A655907F29}" presName="horz1" presStyleCnt="0"/>
      <dgm:spPr/>
    </dgm:pt>
    <dgm:pt modelId="{FB65A51B-B066-4121-AF7A-0E65AEC144A7}" type="pres">
      <dgm:prSet presAssocID="{26CDE881-88EA-475F-BCBC-53A655907F29}" presName="tx1" presStyleLbl="revTx" presStyleIdx="5" presStyleCnt="7"/>
      <dgm:spPr/>
    </dgm:pt>
    <dgm:pt modelId="{3AC376F4-4186-4DD0-AA9A-920CB69AF96D}" type="pres">
      <dgm:prSet presAssocID="{26CDE881-88EA-475F-BCBC-53A655907F29}" presName="vert1" presStyleCnt="0"/>
      <dgm:spPr/>
    </dgm:pt>
    <dgm:pt modelId="{264B3C25-D775-4503-AE24-DCDAE926C845}" type="pres">
      <dgm:prSet presAssocID="{7FBF9C27-A14B-4FF5-83F3-A99F65321D9A}" presName="thickLine" presStyleLbl="alignNode1" presStyleIdx="6" presStyleCnt="7"/>
      <dgm:spPr/>
    </dgm:pt>
    <dgm:pt modelId="{1C8936D6-2CCE-43C5-818C-9365BDE2ED94}" type="pres">
      <dgm:prSet presAssocID="{7FBF9C27-A14B-4FF5-83F3-A99F65321D9A}" presName="horz1" presStyleCnt="0"/>
      <dgm:spPr/>
    </dgm:pt>
    <dgm:pt modelId="{AA805DBF-AAB7-4F90-AE14-3712424D8457}" type="pres">
      <dgm:prSet presAssocID="{7FBF9C27-A14B-4FF5-83F3-A99F65321D9A}" presName="tx1" presStyleLbl="revTx" presStyleIdx="6" presStyleCnt="7"/>
      <dgm:spPr/>
    </dgm:pt>
    <dgm:pt modelId="{105F5650-498C-450D-A57B-4B59D0892C19}" type="pres">
      <dgm:prSet presAssocID="{7FBF9C27-A14B-4FF5-83F3-A99F65321D9A}" presName="vert1" presStyleCnt="0"/>
      <dgm:spPr/>
    </dgm:pt>
  </dgm:ptLst>
  <dgm:cxnLst>
    <dgm:cxn modelId="{E89EAC22-B843-4B0D-98FC-9F983AA6A21A}" srcId="{0A8C8AA2-2972-4291-BBC7-63F351D4C794}" destId="{7FBF9C27-A14B-4FF5-83F3-A99F65321D9A}" srcOrd="6" destOrd="0" parTransId="{8EB472CF-6BE2-4211-A54C-65CA41CD95D8}" sibTransId="{7A9B99C8-60C9-4F98-A284-0191F90C32B3}"/>
    <dgm:cxn modelId="{9010DF26-A849-4EA9-9F6D-058D3301FDA0}" type="presOf" srcId="{6FC18EC6-55FF-41C9-B809-ECCA50CEF8DF}" destId="{E41D5495-B19C-43E1-A419-47B8B59C15DA}" srcOrd="0" destOrd="0" presId="urn:microsoft.com/office/officeart/2008/layout/LinedList"/>
    <dgm:cxn modelId="{56496F2F-8B85-4B4B-A567-3BC2F93957BA}" srcId="{0A8C8AA2-2972-4291-BBC7-63F351D4C794}" destId="{4B45F360-3C68-4421-A666-80DE8F8AFB6B}" srcOrd="2" destOrd="0" parTransId="{EEAC2D70-1770-4D9B-893C-82B5D5671368}" sibTransId="{98CC8725-330F-421D-AF6B-5E2DFB820AFD}"/>
    <dgm:cxn modelId="{21487D39-B3A9-4786-8B2D-00367A3306F8}" srcId="{0A8C8AA2-2972-4291-BBC7-63F351D4C794}" destId="{6FC18EC6-55FF-41C9-B809-ECCA50CEF8DF}" srcOrd="3" destOrd="0" parTransId="{DC8C8224-B22A-423F-BFE2-2D3CC016C1B8}" sibTransId="{68E01096-E3C1-4FCE-BCBF-8FC94E1E7140}"/>
    <dgm:cxn modelId="{0580B145-C4F7-4E87-BEC3-BCB1BF8A301F}" srcId="{0A8C8AA2-2972-4291-BBC7-63F351D4C794}" destId="{26CDE881-88EA-475F-BCBC-53A655907F29}" srcOrd="5" destOrd="0" parTransId="{CB96C722-CBAE-479F-BD82-D935540F1000}" sibTransId="{275B3564-B845-489F-B6F2-2BB46A1F793C}"/>
    <dgm:cxn modelId="{3301BE68-C1EA-4A6D-9D61-CF26CE825BF6}" srcId="{0A8C8AA2-2972-4291-BBC7-63F351D4C794}" destId="{F298C4DF-05AE-4BFA-89ED-32144391CC52}" srcOrd="4" destOrd="0" parTransId="{8D1D7636-F99A-4A61-AE9A-C43D39782F29}" sibTransId="{2370C6A9-9334-4C09-9AA8-81A8E55ADE60}"/>
    <dgm:cxn modelId="{14D05054-B43B-4A2B-A83E-03A60782ACC4}" type="presOf" srcId="{4B45F360-3C68-4421-A666-80DE8F8AFB6B}" destId="{503EE305-3D59-4683-A92F-EC9D6175AC72}" srcOrd="0" destOrd="0" presId="urn:microsoft.com/office/officeart/2008/layout/LinedList"/>
    <dgm:cxn modelId="{9E7C7C9C-E693-4469-8767-CDCED22EAA64}" type="presOf" srcId="{26CDE881-88EA-475F-BCBC-53A655907F29}" destId="{FB65A51B-B066-4121-AF7A-0E65AEC144A7}" srcOrd="0" destOrd="0" presId="urn:microsoft.com/office/officeart/2008/layout/LinedList"/>
    <dgm:cxn modelId="{45E7FCA2-DDB6-4F6C-8E1C-629F51E6FDD3}" type="presOf" srcId="{A332AB92-A2E9-405F-B646-48B4DD0A8092}" destId="{A0B87107-D2C8-4D2B-B98C-84C0BE8DB144}" srcOrd="0" destOrd="0" presId="urn:microsoft.com/office/officeart/2008/layout/LinedList"/>
    <dgm:cxn modelId="{EF2C68A5-1D14-498F-A3BF-D666E2FBB947}" type="presOf" srcId="{F298C4DF-05AE-4BFA-89ED-32144391CC52}" destId="{520F6481-42B9-43A2-9C6F-1DA83FEB3F41}" srcOrd="0" destOrd="0" presId="urn:microsoft.com/office/officeart/2008/layout/LinedList"/>
    <dgm:cxn modelId="{AEFA97A7-C96A-4107-BC8A-5E96156A98E0}" type="presOf" srcId="{7FBF9C27-A14B-4FF5-83F3-A99F65321D9A}" destId="{AA805DBF-AAB7-4F90-AE14-3712424D8457}" srcOrd="0" destOrd="0" presId="urn:microsoft.com/office/officeart/2008/layout/LinedList"/>
    <dgm:cxn modelId="{2CC87AAA-2F81-4F35-9832-13FF0D214460}" type="presOf" srcId="{0A8C8AA2-2972-4291-BBC7-63F351D4C794}" destId="{598CFAD4-90F1-41A4-A56F-BA6E903C0D0A}" srcOrd="0" destOrd="0" presId="urn:microsoft.com/office/officeart/2008/layout/LinedList"/>
    <dgm:cxn modelId="{0FFA3BB3-250E-4DF0-A883-B5E6338AD984}" srcId="{0A8C8AA2-2972-4291-BBC7-63F351D4C794}" destId="{B36FA190-BF44-4829-B1DE-41CD064BBC38}" srcOrd="1" destOrd="0" parTransId="{92369D2B-F902-4B2F-A2A2-2D816C81A25E}" sibTransId="{F75A03AC-3F49-4645-94EF-A616FD6600E7}"/>
    <dgm:cxn modelId="{4DF22BC5-C62B-4402-BCDE-074413F6D88E}" srcId="{0A8C8AA2-2972-4291-BBC7-63F351D4C794}" destId="{A332AB92-A2E9-405F-B646-48B4DD0A8092}" srcOrd="0" destOrd="0" parTransId="{AFCDBFA9-B271-439C-8674-293BED670E20}" sibTransId="{40FB705A-8F2F-4769-8960-CFF1813A5156}"/>
    <dgm:cxn modelId="{9A4C46E6-99DE-4AB0-9AD7-7E57509CB1DB}" type="presOf" srcId="{B36FA190-BF44-4829-B1DE-41CD064BBC38}" destId="{25F9C086-0C12-44CA-97CD-B6FF28CE13C1}" srcOrd="0" destOrd="0" presId="urn:microsoft.com/office/officeart/2008/layout/LinedList"/>
    <dgm:cxn modelId="{FCCBD22E-4DA3-48DE-9281-59ADF0591CCA}" type="presParOf" srcId="{598CFAD4-90F1-41A4-A56F-BA6E903C0D0A}" destId="{9F56DD3B-BD3F-4A15-9BD3-FCF62130DFBD}" srcOrd="0" destOrd="0" presId="urn:microsoft.com/office/officeart/2008/layout/LinedList"/>
    <dgm:cxn modelId="{37D58006-B028-4952-A5AA-0F83C54EA7B0}" type="presParOf" srcId="{598CFAD4-90F1-41A4-A56F-BA6E903C0D0A}" destId="{CEA8C545-D12F-4BEF-B7D9-628DB27F9025}" srcOrd="1" destOrd="0" presId="urn:microsoft.com/office/officeart/2008/layout/LinedList"/>
    <dgm:cxn modelId="{860ACB84-2109-4AAE-AE68-65FCC756645C}" type="presParOf" srcId="{CEA8C545-D12F-4BEF-B7D9-628DB27F9025}" destId="{A0B87107-D2C8-4D2B-B98C-84C0BE8DB144}" srcOrd="0" destOrd="0" presId="urn:microsoft.com/office/officeart/2008/layout/LinedList"/>
    <dgm:cxn modelId="{A1F2B549-FA4D-4AAE-BE2A-C3CED078A147}" type="presParOf" srcId="{CEA8C545-D12F-4BEF-B7D9-628DB27F9025}" destId="{6C095B2C-647C-4537-A6C3-9CFBEB447C94}" srcOrd="1" destOrd="0" presId="urn:microsoft.com/office/officeart/2008/layout/LinedList"/>
    <dgm:cxn modelId="{6E538797-3D60-4A96-B651-E4E968D4A19C}" type="presParOf" srcId="{598CFAD4-90F1-41A4-A56F-BA6E903C0D0A}" destId="{6F76A9D0-163F-44FB-A501-2E0842BC2BFE}" srcOrd="2" destOrd="0" presId="urn:microsoft.com/office/officeart/2008/layout/LinedList"/>
    <dgm:cxn modelId="{02DADDEE-ADA7-4AFE-9265-85E61D2C8268}" type="presParOf" srcId="{598CFAD4-90F1-41A4-A56F-BA6E903C0D0A}" destId="{C38D22B9-8A13-4270-9EBF-0BE4FDA40ACF}" srcOrd="3" destOrd="0" presId="urn:microsoft.com/office/officeart/2008/layout/LinedList"/>
    <dgm:cxn modelId="{00298205-8155-4928-97BE-C2F721B25BC5}" type="presParOf" srcId="{C38D22B9-8A13-4270-9EBF-0BE4FDA40ACF}" destId="{25F9C086-0C12-44CA-97CD-B6FF28CE13C1}" srcOrd="0" destOrd="0" presId="urn:microsoft.com/office/officeart/2008/layout/LinedList"/>
    <dgm:cxn modelId="{6FD6DE5C-BFD4-439C-B545-563D9303F4E1}" type="presParOf" srcId="{C38D22B9-8A13-4270-9EBF-0BE4FDA40ACF}" destId="{D1318BF3-D708-4E56-ACE9-C21BBA6A04A7}" srcOrd="1" destOrd="0" presId="urn:microsoft.com/office/officeart/2008/layout/LinedList"/>
    <dgm:cxn modelId="{F88027AD-7A32-4287-9A7E-3B5E4DB593EF}" type="presParOf" srcId="{598CFAD4-90F1-41A4-A56F-BA6E903C0D0A}" destId="{EF5E23E4-F79F-44BC-ABFE-B7836B378F9F}" srcOrd="4" destOrd="0" presId="urn:microsoft.com/office/officeart/2008/layout/LinedList"/>
    <dgm:cxn modelId="{21A1A0DE-96BB-4EBB-BAC2-67C7C894B69A}" type="presParOf" srcId="{598CFAD4-90F1-41A4-A56F-BA6E903C0D0A}" destId="{18C46E85-CD23-462A-9CF8-B3DA0AFA5C29}" srcOrd="5" destOrd="0" presId="urn:microsoft.com/office/officeart/2008/layout/LinedList"/>
    <dgm:cxn modelId="{63D13109-DB03-498E-B6BC-B87CC37B9501}" type="presParOf" srcId="{18C46E85-CD23-462A-9CF8-B3DA0AFA5C29}" destId="{503EE305-3D59-4683-A92F-EC9D6175AC72}" srcOrd="0" destOrd="0" presId="urn:microsoft.com/office/officeart/2008/layout/LinedList"/>
    <dgm:cxn modelId="{68E46DCE-92CB-4278-AD08-8300AFAC903A}" type="presParOf" srcId="{18C46E85-CD23-462A-9CF8-B3DA0AFA5C29}" destId="{31EB152E-7368-43D3-8509-FA0A4A738D9D}" srcOrd="1" destOrd="0" presId="urn:microsoft.com/office/officeart/2008/layout/LinedList"/>
    <dgm:cxn modelId="{2297F480-3266-4B93-8042-271DB174212B}" type="presParOf" srcId="{598CFAD4-90F1-41A4-A56F-BA6E903C0D0A}" destId="{0FA47817-8691-44DA-B4F9-3F67D7B2B660}" srcOrd="6" destOrd="0" presId="urn:microsoft.com/office/officeart/2008/layout/LinedList"/>
    <dgm:cxn modelId="{D1269531-4715-478D-993D-42BDD34CCB66}" type="presParOf" srcId="{598CFAD4-90F1-41A4-A56F-BA6E903C0D0A}" destId="{A9343921-D56A-4B74-81C4-56DD00C04D4E}" srcOrd="7" destOrd="0" presId="urn:microsoft.com/office/officeart/2008/layout/LinedList"/>
    <dgm:cxn modelId="{5A58E196-128D-4BBB-A706-80F67CC4926B}" type="presParOf" srcId="{A9343921-D56A-4B74-81C4-56DD00C04D4E}" destId="{E41D5495-B19C-43E1-A419-47B8B59C15DA}" srcOrd="0" destOrd="0" presId="urn:microsoft.com/office/officeart/2008/layout/LinedList"/>
    <dgm:cxn modelId="{193FF869-34D6-4A87-8E87-F8D6A1B5443A}" type="presParOf" srcId="{A9343921-D56A-4B74-81C4-56DD00C04D4E}" destId="{2B07A56B-B297-4963-AFAD-5C33702FEEA6}" srcOrd="1" destOrd="0" presId="urn:microsoft.com/office/officeart/2008/layout/LinedList"/>
    <dgm:cxn modelId="{19003A37-F6B7-45DE-888F-A046B45C5F57}" type="presParOf" srcId="{598CFAD4-90F1-41A4-A56F-BA6E903C0D0A}" destId="{A193261B-9047-4C6E-9F52-AA5728A57C40}" srcOrd="8" destOrd="0" presId="urn:microsoft.com/office/officeart/2008/layout/LinedList"/>
    <dgm:cxn modelId="{62B5F65C-554E-40E7-92D8-0CFD87B65EA1}" type="presParOf" srcId="{598CFAD4-90F1-41A4-A56F-BA6E903C0D0A}" destId="{4507EF00-D710-427B-9E1F-84FED047F761}" srcOrd="9" destOrd="0" presId="urn:microsoft.com/office/officeart/2008/layout/LinedList"/>
    <dgm:cxn modelId="{8405C8F3-8BC4-433B-A8DD-953036B05F1F}" type="presParOf" srcId="{4507EF00-D710-427B-9E1F-84FED047F761}" destId="{520F6481-42B9-43A2-9C6F-1DA83FEB3F41}" srcOrd="0" destOrd="0" presId="urn:microsoft.com/office/officeart/2008/layout/LinedList"/>
    <dgm:cxn modelId="{0A0B17F8-9E46-463C-AEC2-CF3775048F16}" type="presParOf" srcId="{4507EF00-D710-427B-9E1F-84FED047F761}" destId="{07AA4DB8-184F-4F19-B459-19B3714BA5DE}" srcOrd="1" destOrd="0" presId="urn:microsoft.com/office/officeart/2008/layout/LinedList"/>
    <dgm:cxn modelId="{994B2AF9-F2F9-4B14-B76A-F6368E2AE96A}" type="presParOf" srcId="{598CFAD4-90F1-41A4-A56F-BA6E903C0D0A}" destId="{8048FB22-1D4B-4290-9478-B6CFB281AAEF}" srcOrd="10" destOrd="0" presId="urn:microsoft.com/office/officeart/2008/layout/LinedList"/>
    <dgm:cxn modelId="{99697658-5B07-47A5-B66D-74056D48A419}" type="presParOf" srcId="{598CFAD4-90F1-41A4-A56F-BA6E903C0D0A}" destId="{6A480A20-4019-4B84-AD32-1FAF75492B9A}" srcOrd="11" destOrd="0" presId="urn:microsoft.com/office/officeart/2008/layout/LinedList"/>
    <dgm:cxn modelId="{A6FD8696-75B7-4D1F-9171-87B1719508CE}" type="presParOf" srcId="{6A480A20-4019-4B84-AD32-1FAF75492B9A}" destId="{FB65A51B-B066-4121-AF7A-0E65AEC144A7}" srcOrd="0" destOrd="0" presId="urn:microsoft.com/office/officeart/2008/layout/LinedList"/>
    <dgm:cxn modelId="{10CB52FC-40F8-4642-8626-E81C9313015F}" type="presParOf" srcId="{6A480A20-4019-4B84-AD32-1FAF75492B9A}" destId="{3AC376F4-4186-4DD0-AA9A-920CB69AF96D}" srcOrd="1" destOrd="0" presId="urn:microsoft.com/office/officeart/2008/layout/LinedList"/>
    <dgm:cxn modelId="{5A13D6D0-74CF-455C-B53E-6297D3B1BF94}" type="presParOf" srcId="{598CFAD4-90F1-41A4-A56F-BA6E903C0D0A}" destId="{264B3C25-D775-4503-AE24-DCDAE926C845}" srcOrd="12" destOrd="0" presId="urn:microsoft.com/office/officeart/2008/layout/LinedList"/>
    <dgm:cxn modelId="{D1962867-C4C7-4693-BC58-BC8F3D0B0285}" type="presParOf" srcId="{598CFAD4-90F1-41A4-A56F-BA6E903C0D0A}" destId="{1C8936D6-2CCE-43C5-818C-9365BDE2ED94}" srcOrd="13" destOrd="0" presId="urn:microsoft.com/office/officeart/2008/layout/LinedList"/>
    <dgm:cxn modelId="{55F0022B-7080-4D72-A92A-BED90E74A1B1}" type="presParOf" srcId="{1C8936D6-2CCE-43C5-818C-9365BDE2ED94}" destId="{AA805DBF-AAB7-4F90-AE14-3712424D8457}" srcOrd="0" destOrd="0" presId="urn:microsoft.com/office/officeart/2008/layout/LinedList"/>
    <dgm:cxn modelId="{F1BCD8C5-9D59-4C21-952B-CDF6EEF97D9A}" type="presParOf" srcId="{1C8936D6-2CCE-43C5-818C-9365BDE2ED94}" destId="{105F5650-498C-450D-A57B-4B59D0892C19}"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046EE972-1A23-4301-8DD3-21A05C5A2C49}"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1B589D46-7BE1-4BC6-A0DA-9FE0D479013A}">
      <dgm:prSet/>
      <dgm:spPr/>
      <dgm:t>
        <a:bodyPr/>
        <a:lstStyle/>
        <a:p>
          <a:r>
            <a:rPr lang="en-US" dirty="0"/>
            <a:t>Email spoofing using "support@dhl.com," DHL Customer Support. </a:t>
          </a:r>
        </a:p>
      </dgm:t>
    </dgm:pt>
    <dgm:pt modelId="{833C50ED-E72B-4BD6-8CD8-FBE25F2AAEC5}" type="parTrans" cxnId="{059EB5F9-5A6E-4C62-927B-13A9EFC3BB33}">
      <dgm:prSet/>
      <dgm:spPr/>
      <dgm:t>
        <a:bodyPr/>
        <a:lstStyle/>
        <a:p>
          <a:endParaRPr lang="en-US"/>
        </a:p>
      </dgm:t>
    </dgm:pt>
    <dgm:pt modelId="{33E9EF3E-12CF-45F6-BF5B-9D0946C2FF73}" type="sibTrans" cxnId="{059EB5F9-5A6E-4C62-927B-13A9EFC3BB33}">
      <dgm:prSet/>
      <dgm:spPr/>
      <dgm:t>
        <a:bodyPr/>
        <a:lstStyle/>
        <a:p>
          <a:endParaRPr lang="en-US"/>
        </a:p>
      </dgm:t>
    </dgm:pt>
    <dgm:pt modelId="{3F776138-B00C-4280-89AF-90EBD81BBAF8}">
      <dgm:prSet/>
      <dgm:spPr/>
      <dgm:t>
        <a:bodyPr/>
        <a:lstStyle/>
        <a:p>
          <a:r>
            <a:rPr lang="en-US"/>
            <a:t>The email originated from the domain "ferreteriadetallista.com with the email address taller@ferreteriadetallista.com. </a:t>
          </a:r>
        </a:p>
      </dgm:t>
    </dgm:pt>
    <dgm:pt modelId="{535D2715-CAE7-4682-8A3D-85B94798F36F}" type="parTrans" cxnId="{3C3699C5-3342-46A7-ADF8-15136C311517}">
      <dgm:prSet/>
      <dgm:spPr/>
      <dgm:t>
        <a:bodyPr/>
        <a:lstStyle/>
        <a:p>
          <a:endParaRPr lang="en-US"/>
        </a:p>
      </dgm:t>
    </dgm:pt>
    <dgm:pt modelId="{69C39907-0EDC-4B38-B5FE-6BB98F1CED1A}" type="sibTrans" cxnId="{3C3699C5-3342-46A7-ADF8-15136C311517}">
      <dgm:prSet/>
      <dgm:spPr/>
      <dgm:t>
        <a:bodyPr/>
        <a:lstStyle/>
        <a:p>
          <a:endParaRPr lang="en-US"/>
        </a:p>
      </dgm:t>
    </dgm:pt>
    <dgm:pt modelId="{153E84F2-4090-4DCD-8584-F39882D96AAE}">
      <dgm:prSet/>
      <dgm:spPr/>
      <dgm:t>
        <a:bodyPr/>
        <a:lstStyle/>
        <a:p>
          <a:r>
            <a:rPr lang="en-US"/>
            <a:t>The Sender Policy Framework (SPF) verification resulted in a  Permanent Error (PermError) – the SPF record could not be verified by the mailbox provider.</a:t>
          </a:r>
        </a:p>
      </dgm:t>
    </dgm:pt>
    <dgm:pt modelId="{2E1F4944-F97D-4BE2-97A3-811D40E1F03B}" type="parTrans" cxnId="{678E7EF1-AA0A-4FEB-A4A0-3D3C8BFB4679}">
      <dgm:prSet/>
      <dgm:spPr/>
      <dgm:t>
        <a:bodyPr/>
        <a:lstStyle/>
        <a:p>
          <a:endParaRPr lang="en-US"/>
        </a:p>
      </dgm:t>
    </dgm:pt>
    <dgm:pt modelId="{D3CB07CB-F550-412A-955F-F24D3AA08ECA}" type="sibTrans" cxnId="{678E7EF1-AA0A-4FEB-A4A0-3D3C8BFB4679}">
      <dgm:prSet/>
      <dgm:spPr/>
      <dgm:t>
        <a:bodyPr/>
        <a:lstStyle/>
        <a:p>
          <a:endParaRPr lang="en-US"/>
        </a:p>
      </dgm:t>
    </dgm:pt>
    <dgm:pt modelId="{6605B412-9DB5-4D8D-BF30-0BBD83DD788B}">
      <dgm:prSet/>
      <dgm:spPr/>
      <dgm:t>
        <a:bodyPr/>
        <a:lstStyle/>
        <a:p>
          <a:r>
            <a:rPr lang="en-US" b="0" i="0"/>
            <a:t>SPF is an email authentication method that helps to identify the mail servers that are allowed to send email for a given domain. </a:t>
          </a:r>
          <a:endParaRPr lang="en-US"/>
        </a:p>
      </dgm:t>
    </dgm:pt>
    <dgm:pt modelId="{E1A160CC-F3F5-439A-8AB4-3785E5377568}" type="parTrans" cxnId="{5C7F8C4C-EEDF-49D4-8EC5-50F1F318963B}">
      <dgm:prSet/>
      <dgm:spPr/>
      <dgm:t>
        <a:bodyPr/>
        <a:lstStyle/>
        <a:p>
          <a:endParaRPr lang="en-US"/>
        </a:p>
      </dgm:t>
    </dgm:pt>
    <dgm:pt modelId="{8D0274B2-E7DD-4499-A5CC-E62C6F7A8062}" type="sibTrans" cxnId="{5C7F8C4C-EEDF-49D4-8EC5-50F1F318963B}">
      <dgm:prSet/>
      <dgm:spPr/>
      <dgm:t>
        <a:bodyPr/>
        <a:lstStyle/>
        <a:p>
          <a:endParaRPr lang="en-US"/>
        </a:p>
      </dgm:t>
    </dgm:pt>
    <dgm:pt modelId="{1CF62006-F7B6-4609-9CE4-10FC2C43BFFD}">
      <dgm:prSet/>
      <dgm:spPr/>
      <dgm:t>
        <a:bodyPr/>
        <a:lstStyle/>
        <a:p>
          <a:r>
            <a:rPr lang="en-US" b="0" i="0"/>
            <a:t>Allows ISPs to identify email from spoofers, scammers and phishers trying send malicious email from a domain that belongs to a company or brand.</a:t>
          </a:r>
          <a:endParaRPr lang="en-US"/>
        </a:p>
      </dgm:t>
    </dgm:pt>
    <dgm:pt modelId="{2889261C-B827-42DE-8AD0-55C0882F0408}" type="parTrans" cxnId="{BCFEA310-D90E-4C82-A1A8-EEE661A5E71D}">
      <dgm:prSet/>
      <dgm:spPr/>
      <dgm:t>
        <a:bodyPr/>
        <a:lstStyle/>
        <a:p>
          <a:endParaRPr lang="en-US"/>
        </a:p>
      </dgm:t>
    </dgm:pt>
    <dgm:pt modelId="{67E359F1-7F08-4CC2-8C9E-58C70287C3DE}" type="sibTrans" cxnId="{BCFEA310-D90E-4C82-A1A8-EEE661A5E71D}">
      <dgm:prSet/>
      <dgm:spPr/>
      <dgm:t>
        <a:bodyPr/>
        <a:lstStyle/>
        <a:p>
          <a:endParaRPr lang="en-US"/>
        </a:p>
      </dgm:t>
    </dgm:pt>
    <dgm:pt modelId="{674422F1-1CF1-4E29-BECD-E740B9990236}" type="pres">
      <dgm:prSet presAssocID="{046EE972-1A23-4301-8DD3-21A05C5A2C49}" presName="vert0" presStyleCnt="0">
        <dgm:presLayoutVars>
          <dgm:dir/>
          <dgm:animOne val="branch"/>
          <dgm:animLvl val="lvl"/>
        </dgm:presLayoutVars>
      </dgm:prSet>
      <dgm:spPr/>
    </dgm:pt>
    <dgm:pt modelId="{6A3F2A2F-0ADC-4890-A3ED-321CB08BF511}" type="pres">
      <dgm:prSet presAssocID="{1B589D46-7BE1-4BC6-A0DA-9FE0D479013A}" presName="thickLine" presStyleLbl="alignNode1" presStyleIdx="0" presStyleCnt="5"/>
      <dgm:spPr/>
    </dgm:pt>
    <dgm:pt modelId="{511D4B12-047E-4AFB-A8B3-68BF2FE12A08}" type="pres">
      <dgm:prSet presAssocID="{1B589D46-7BE1-4BC6-A0DA-9FE0D479013A}" presName="horz1" presStyleCnt="0"/>
      <dgm:spPr/>
    </dgm:pt>
    <dgm:pt modelId="{06E21ABA-5C42-45D6-819F-BC304AB5F1B2}" type="pres">
      <dgm:prSet presAssocID="{1B589D46-7BE1-4BC6-A0DA-9FE0D479013A}" presName="tx1" presStyleLbl="revTx" presStyleIdx="0" presStyleCnt="5"/>
      <dgm:spPr/>
    </dgm:pt>
    <dgm:pt modelId="{1ECA7E60-AFDB-450C-93E0-7C2906DF41FE}" type="pres">
      <dgm:prSet presAssocID="{1B589D46-7BE1-4BC6-A0DA-9FE0D479013A}" presName="vert1" presStyleCnt="0"/>
      <dgm:spPr/>
    </dgm:pt>
    <dgm:pt modelId="{A87336F7-F2E3-48EE-8412-959C8FC23DC5}" type="pres">
      <dgm:prSet presAssocID="{3F776138-B00C-4280-89AF-90EBD81BBAF8}" presName="thickLine" presStyleLbl="alignNode1" presStyleIdx="1" presStyleCnt="5"/>
      <dgm:spPr/>
    </dgm:pt>
    <dgm:pt modelId="{86B42455-AEB0-4DC3-B511-117DD16B34C3}" type="pres">
      <dgm:prSet presAssocID="{3F776138-B00C-4280-89AF-90EBD81BBAF8}" presName="horz1" presStyleCnt="0"/>
      <dgm:spPr/>
    </dgm:pt>
    <dgm:pt modelId="{D87A2E91-04CF-4E68-95FF-F0548EECB751}" type="pres">
      <dgm:prSet presAssocID="{3F776138-B00C-4280-89AF-90EBD81BBAF8}" presName="tx1" presStyleLbl="revTx" presStyleIdx="1" presStyleCnt="5"/>
      <dgm:spPr/>
    </dgm:pt>
    <dgm:pt modelId="{573CAD72-48BC-4DDE-9801-C3BD2A6A03B2}" type="pres">
      <dgm:prSet presAssocID="{3F776138-B00C-4280-89AF-90EBD81BBAF8}" presName="vert1" presStyleCnt="0"/>
      <dgm:spPr/>
    </dgm:pt>
    <dgm:pt modelId="{5F298AF0-9773-4BB3-8076-9C0C7E35BA32}" type="pres">
      <dgm:prSet presAssocID="{153E84F2-4090-4DCD-8584-F39882D96AAE}" presName="thickLine" presStyleLbl="alignNode1" presStyleIdx="2" presStyleCnt="5"/>
      <dgm:spPr/>
    </dgm:pt>
    <dgm:pt modelId="{3EB2CC64-51F2-4872-9255-93DBD127CDC4}" type="pres">
      <dgm:prSet presAssocID="{153E84F2-4090-4DCD-8584-F39882D96AAE}" presName="horz1" presStyleCnt="0"/>
      <dgm:spPr/>
    </dgm:pt>
    <dgm:pt modelId="{6AA6BE70-0574-4A16-8B57-227715DB291E}" type="pres">
      <dgm:prSet presAssocID="{153E84F2-4090-4DCD-8584-F39882D96AAE}" presName="tx1" presStyleLbl="revTx" presStyleIdx="2" presStyleCnt="5"/>
      <dgm:spPr/>
    </dgm:pt>
    <dgm:pt modelId="{8A3ED4F0-F5E3-4B78-92FD-B9811807C492}" type="pres">
      <dgm:prSet presAssocID="{153E84F2-4090-4DCD-8584-F39882D96AAE}" presName="vert1" presStyleCnt="0"/>
      <dgm:spPr/>
    </dgm:pt>
    <dgm:pt modelId="{14166A4B-6105-4F44-938B-5806E80C142F}" type="pres">
      <dgm:prSet presAssocID="{6605B412-9DB5-4D8D-BF30-0BBD83DD788B}" presName="thickLine" presStyleLbl="alignNode1" presStyleIdx="3" presStyleCnt="5"/>
      <dgm:spPr/>
    </dgm:pt>
    <dgm:pt modelId="{5FB745EE-C7A1-497A-B11E-49EFD8C94D80}" type="pres">
      <dgm:prSet presAssocID="{6605B412-9DB5-4D8D-BF30-0BBD83DD788B}" presName="horz1" presStyleCnt="0"/>
      <dgm:spPr/>
    </dgm:pt>
    <dgm:pt modelId="{61644F27-72CC-4EFD-8EE1-58905005F7C3}" type="pres">
      <dgm:prSet presAssocID="{6605B412-9DB5-4D8D-BF30-0BBD83DD788B}" presName="tx1" presStyleLbl="revTx" presStyleIdx="3" presStyleCnt="5"/>
      <dgm:spPr/>
    </dgm:pt>
    <dgm:pt modelId="{7650689D-318C-4080-8F79-2C6643D4D1C4}" type="pres">
      <dgm:prSet presAssocID="{6605B412-9DB5-4D8D-BF30-0BBD83DD788B}" presName="vert1" presStyleCnt="0"/>
      <dgm:spPr/>
    </dgm:pt>
    <dgm:pt modelId="{56D4D631-2251-4D42-B53B-9F4C580D1601}" type="pres">
      <dgm:prSet presAssocID="{1CF62006-F7B6-4609-9CE4-10FC2C43BFFD}" presName="thickLine" presStyleLbl="alignNode1" presStyleIdx="4" presStyleCnt="5"/>
      <dgm:spPr/>
    </dgm:pt>
    <dgm:pt modelId="{7EB9B16D-6779-492F-9771-EFD4B0F60751}" type="pres">
      <dgm:prSet presAssocID="{1CF62006-F7B6-4609-9CE4-10FC2C43BFFD}" presName="horz1" presStyleCnt="0"/>
      <dgm:spPr/>
    </dgm:pt>
    <dgm:pt modelId="{1D08361F-2661-4058-A615-93DD73054956}" type="pres">
      <dgm:prSet presAssocID="{1CF62006-F7B6-4609-9CE4-10FC2C43BFFD}" presName="tx1" presStyleLbl="revTx" presStyleIdx="4" presStyleCnt="5"/>
      <dgm:spPr/>
    </dgm:pt>
    <dgm:pt modelId="{B62E13CD-857D-413A-945D-A9D36516C3C0}" type="pres">
      <dgm:prSet presAssocID="{1CF62006-F7B6-4609-9CE4-10FC2C43BFFD}" presName="vert1" presStyleCnt="0"/>
      <dgm:spPr/>
    </dgm:pt>
  </dgm:ptLst>
  <dgm:cxnLst>
    <dgm:cxn modelId="{BCFEA310-D90E-4C82-A1A8-EEE661A5E71D}" srcId="{046EE972-1A23-4301-8DD3-21A05C5A2C49}" destId="{1CF62006-F7B6-4609-9CE4-10FC2C43BFFD}" srcOrd="4" destOrd="0" parTransId="{2889261C-B827-42DE-8AD0-55C0882F0408}" sibTransId="{67E359F1-7F08-4CC2-8C9E-58C70287C3DE}"/>
    <dgm:cxn modelId="{73492924-0643-4247-B25F-292FBCE80761}" type="presOf" srcId="{1CF62006-F7B6-4609-9CE4-10FC2C43BFFD}" destId="{1D08361F-2661-4058-A615-93DD73054956}" srcOrd="0" destOrd="0" presId="urn:microsoft.com/office/officeart/2008/layout/LinedList"/>
    <dgm:cxn modelId="{DF96D164-17DE-45B3-B97C-051CF8A766F4}" type="presOf" srcId="{6605B412-9DB5-4D8D-BF30-0BBD83DD788B}" destId="{61644F27-72CC-4EFD-8EE1-58905005F7C3}" srcOrd="0" destOrd="0" presId="urn:microsoft.com/office/officeart/2008/layout/LinedList"/>
    <dgm:cxn modelId="{5C7F8C4C-EEDF-49D4-8EC5-50F1F318963B}" srcId="{046EE972-1A23-4301-8DD3-21A05C5A2C49}" destId="{6605B412-9DB5-4D8D-BF30-0BBD83DD788B}" srcOrd="3" destOrd="0" parTransId="{E1A160CC-F3F5-439A-8AB4-3785E5377568}" sibTransId="{8D0274B2-E7DD-4499-A5CC-E62C6F7A8062}"/>
    <dgm:cxn modelId="{68B73370-5A05-408A-AD2C-F7CDFB74E00D}" type="presOf" srcId="{1B589D46-7BE1-4BC6-A0DA-9FE0D479013A}" destId="{06E21ABA-5C42-45D6-819F-BC304AB5F1B2}" srcOrd="0" destOrd="0" presId="urn:microsoft.com/office/officeart/2008/layout/LinedList"/>
    <dgm:cxn modelId="{312F805A-A09D-49CE-9237-83CCA5EB40CA}" type="presOf" srcId="{046EE972-1A23-4301-8DD3-21A05C5A2C49}" destId="{674422F1-1CF1-4E29-BECD-E740B9990236}" srcOrd="0" destOrd="0" presId="urn:microsoft.com/office/officeart/2008/layout/LinedList"/>
    <dgm:cxn modelId="{C4FDE392-FC5F-45AA-85E9-9592DF899DD4}" type="presOf" srcId="{3F776138-B00C-4280-89AF-90EBD81BBAF8}" destId="{D87A2E91-04CF-4E68-95FF-F0548EECB751}" srcOrd="0" destOrd="0" presId="urn:microsoft.com/office/officeart/2008/layout/LinedList"/>
    <dgm:cxn modelId="{64A14096-E96E-4931-BCB1-F7570CABF2C2}" type="presOf" srcId="{153E84F2-4090-4DCD-8584-F39882D96AAE}" destId="{6AA6BE70-0574-4A16-8B57-227715DB291E}" srcOrd="0" destOrd="0" presId="urn:microsoft.com/office/officeart/2008/layout/LinedList"/>
    <dgm:cxn modelId="{3C3699C5-3342-46A7-ADF8-15136C311517}" srcId="{046EE972-1A23-4301-8DD3-21A05C5A2C49}" destId="{3F776138-B00C-4280-89AF-90EBD81BBAF8}" srcOrd="1" destOrd="0" parTransId="{535D2715-CAE7-4682-8A3D-85B94798F36F}" sibTransId="{69C39907-0EDC-4B38-B5FE-6BB98F1CED1A}"/>
    <dgm:cxn modelId="{678E7EF1-AA0A-4FEB-A4A0-3D3C8BFB4679}" srcId="{046EE972-1A23-4301-8DD3-21A05C5A2C49}" destId="{153E84F2-4090-4DCD-8584-F39882D96AAE}" srcOrd="2" destOrd="0" parTransId="{2E1F4944-F97D-4BE2-97A3-811D40E1F03B}" sibTransId="{D3CB07CB-F550-412A-955F-F24D3AA08ECA}"/>
    <dgm:cxn modelId="{059EB5F9-5A6E-4C62-927B-13A9EFC3BB33}" srcId="{046EE972-1A23-4301-8DD3-21A05C5A2C49}" destId="{1B589D46-7BE1-4BC6-A0DA-9FE0D479013A}" srcOrd="0" destOrd="0" parTransId="{833C50ED-E72B-4BD6-8CD8-FBE25F2AAEC5}" sibTransId="{33E9EF3E-12CF-45F6-BF5B-9D0946C2FF73}"/>
    <dgm:cxn modelId="{CB308F6E-A9D3-4292-8343-D854DEA29CF7}" type="presParOf" srcId="{674422F1-1CF1-4E29-BECD-E740B9990236}" destId="{6A3F2A2F-0ADC-4890-A3ED-321CB08BF511}" srcOrd="0" destOrd="0" presId="urn:microsoft.com/office/officeart/2008/layout/LinedList"/>
    <dgm:cxn modelId="{F5ABC470-B728-4E20-9ECD-08AF67CE5A05}" type="presParOf" srcId="{674422F1-1CF1-4E29-BECD-E740B9990236}" destId="{511D4B12-047E-4AFB-A8B3-68BF2FE12A08}" srcOrd="1" destOrd="0" presId="urn:microsoft.com/office/officeart/2008/layout/LinedList"/>
    <dgm:cxn modelId="{07A3702E-83AD-4227-92E9-C7F800FB5D66}" type="presParOf" srcId="{511D4B12-047E-4AFB-A8B3-68BF2FE12A08}" destId="{06E21ABA-5C42-45D6-819F-BC304AB5F1B2}" srcOrd="0" destOrd="0" presId="urn:microsoft.com/office/officeart/2008/layout/LinedList"/>
    <dgm:cxn modelId="{29794267-2D93-4717-A0F0-FAFBA1D646B2}" type="presParOf" srcId="{511D4B12-047E-4AFB-A8B3-68BF2FE12A08}" destId="{1ECA7E60-AFDB-450C-93E0-7C2906DF41FE}" srcOrd="1" destOrd="0" presId="urn:microsoft.com/office/officeart/2008/layout/LinedList"/>
    <dgm:cxn modelId="{967DA2A0-7E8B-40D4-BAD6-8A82FB327BB6}" type="presParOf" srcId="{674422F1-1CF1-4E29-BECD-E740B9990236}" destId="{A87336F7-F2E3-48EE-8412-959C8FC23DC5}" srcOrd="2" destOrd="0" presId="urn:microsoft.com/office/officeart/2008/layout/LinedList"/>
    <dgm:cxn modelId="{5796CC1F-12AA-451A-B4EA-1CFB1A3F2F96}" type="presParOf" srcId="{674422F1-1CF1-4E29-BECD-E740B9990236}" destId="{86B42455-AEB0-4DC3-B511-117DD16B34C3}" srcOrd="3" destOrd="0" presId="urn:microsoft.com/office/officeart/2008/layout/LinedList"/>
    <dgm:cxn modelId="{B8CD18FA-D29E-467B-9C9D-43C31E8710F1}" type="presParOf" srcId="{86B42455-AEB0-4DC3-B511-117DD16B34C3}" destId="{D87A2E91-04CF-4E68-95FF-F0548EECB751}" srcOrd="0" destOrd="0" presId="urn:microsoft.com/office/officeart/2008/layout/LinedList"/>
    <dgm:cxn modelId="{BDFC2F86-D500-43C9-962A-4B8F563E0459}" type="presParOf" srcId="{86B42455-AEB0-4DC3-B511-117DD16B34C3}" destId="{573CAD72-48BC-4DDE-9801-C3BD2A6A03B2}" srcOrd="1" destOrd="0" presId="urn:microsoft.com/office/officeart/2008/layout/LinedList"/>
    <dgm:cxn modelId="{31CBF216-136B-4A92-9713-DC7A3AA5E8F1}" type="presParOf" srcId="{674422F1-1CF1-4E29-BECD-E740B9990236}" destId="{5F298AF0-9773-4BB3-8076-9C0C7E35BA32}" srcOrd="4" destOrd="0" presId="urn:microsoft.com/office/officeart/2008/layout/LinedList"/>
    <dgm:cxn modelId="{72100A43-9F84-401B-A625-8183479D870D}" type="presParOf" srcId="{674422F1-1CF1-4E29-BECD-E740B9990236}" destId="{3EB2CC64-51F2-4872-9255-93DBD127CDC4}" srcOrd="5" destOrd="0" presId="urn:microsoft.com/office/officeart/2008/layout/LinedList"/>
    <dgm:cxn modelId="{F4588B6C-8D66-4406-9A1E-E56CB295D3E7}" type="presParOf" srcId="{3EB2CC64-51F2-4872-9255-93DBD127CDC4}" destId="{6AA6BE70-0574-4A16-8B57-227715DB291E}" srcOrd="0" destOrd="0" presId="urn:microsoft.com/office/officeart/2008/layout/LinedList"/>
    <dgm:cxn modelId="{46800C70-4ED7-435F-B373-42858A634FE6}" type="presParOf" srcId="{3EB2CC64-51F2-4872-9255-93DBD127CDC4}" destId="{8A3ED4F0-F5E3-4B78-92FD-B9811807C492}" srcOrd="1" destOrd="0" presId="urn:microsoft.com/office/officeart/2008/layout/LinedList"/>
    <dgm:cxn modelId="{F4D33B77-A854-4DDE-870A-F5EA7A8E9691}" type="presParOf" srcId="{674422F1-1CF1-4E29-BECD-E740B9990236}" destId="{14166A4B-6105-4F44-938B-5806E80C142F}" srcOrd="6" destOrd="0" presId="urn:microsoft.com/office/officeart/2008/layout/LinedList"/>
    <dgm:cxn modelId="{6A3925B6-4FBA-4B92-9603-ADA306964CCA}" type="presParOf" srcId="{674422F1-1CF1-4E29-BECD-E740B9990236}" destId="{5FB745EE-C7A1-497A-B11E-49EFD8C94D80}" srcOrd="7" destOrd="0" presId="urn:microsoft.com/office/officeart/2008/layout/LinedList"/>
    <dgm:cxn modelId="{F32EE40A-F8DA-4800-B2CB-17BB3BA405CF}" type="presParOf" srcId="{5FB745EE-C7A1-497A-B11E-49EFD8C94D80}" destId="{61644F27-72CC-4EFD-8EE1-58905005F7C3}" srcOrd="0" destOrd="0" presId="urn:microsoft.com/office/officeart/2008/layout/LinedList"/>
    <dgm:cxn modelId="{BF97AD04-60A2-4514-9CAB-8A6DD256DA08}" type="presParOf" srcId="{5FB745EE-C7A1-497A-B11E-49EFD8C94D80}" destId="{7650689D-318C-4080-8F79-2C6643D4D1C4}" srcOrd="1" destOrd="0" presId="urn:microsoft.com/office/officeart/2008/layout/LinedList"/>
    <dgm:cxn modelId="{19586B28-3583-4464-9F75-885D7548C130}" type="presParOf" srcId="{674422F1-1CF1-4E29-BECD-E740B9990236}" destId="{56D4D631-2251-4D42-B53B-9F4C580D1601}" srcOrd="8" destOrd="0" presId="urn:microsoft.com/office/officeart/2008/layout/LinedList"/>
    <dgm:cxn modelId="{25D9489E-4F62-4321-BCD4-0B1ADE593030}" type="presParOf" srcId="{674422F1-1CF1-4E29-BECD-E740B9990236}" destId="{7EB9B16D-6779-492F-9771-EFD4B0F60751}" srcOrd="9" destOrd="0" presId="urn:microsoft.com/office/officeart/2008/layout/LinedList"/>
    <dgm:cxn modelId="{63A9C435-3D38-463A-8CB6-A0B1E90AE805}" type="presParOf" srcId="{7EB9B16D-6779-492F-9771-EFD4B0F60751}" destId="{1D08361F-2661-4058-A615-93DD73054956}" srcOrd="0" destOrd="0" presId="urn:microsoft.com/office/officeart/2008/layout/LinedList"/>
    <dgm:cxn modelId="{EF96BFCF-5036-4E58-B98A-616DDA5A7C22}" type="presParOf" srcId="{7EB9B16D-6779-492F-9771-EFD4B0F60751}" destId="{B62E13CD-857D-413A-945D-A9D36516C3C0}"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AE15D86C-1006-4E7A-A58D-D54DE8C1237D}" type="doc">
      <dgm:prSet loTypeId="urn:microsoft.com/office/officeart/2005/8/layout/process2" loCatId="process" qsTypeId="urn:microsoft.com/office/officeart/2005/8/quickstyle/simple4" qsCatId="simple" csTypeId="urn:microsoft.com/office/officeart/2005/8/colors/colorful5" csCatId="colorful" phldr="1"/>
      <dgm:spPr/>
      <dgm:t>
        <a:bodyPr/>
        <a:lstStyle/>
        <a:p>
          <a:endParaRPr lang="en-US"/>
        </a:p>
      </dgm:t>
    </dgm:pt>
    <dgm:pt modelId="{310EFCCD-5643-49BB-88EE-8EB5BAD1F2AC}">
      <dgm:prSet custT="1"/>
      <dgm:spPr/>
      <dgm:t>
        <a:bodyPr/>
        <a:lstStyle/>
        <a:p>
          <a:r>
            <a:rPr lang="en-US" sz="1800" dirty="0"/>
            <a:t>Summary of Suspicious Binary IMG_38575943.exe</a:t>
          </a:r>
        </a:p>
      </dgm:t>
    </dgm:pt>
    <dgm:pt modelId="{7E553239-D2AF-4377-BD95-375FE8A9E2B4}" type="parTrans" cxnId="{543C1ADF-13F1-4CFB-8429-82EE82DB52DC}">
      <dgm:prSet/>
      <dgm:spPr/>
      <dgm:t>
        <a:bodyPr/>
        <a:lstStyle/>
        <a:p>
          <a:endParaRPr lang="en-US"/>
        </a:p>
      </dgm:t>
    </dgm:pt>
    <dgm:pt modelId="{7959DC0B-BC5B-427D-8916-7AA0328E0007}" type="sibTrans" cxnId="{543C1ADF-13F1-4CFB-8429-82EE82DB52DC}">
      <dgm:prSet/>
      <dgm:spPr/>
      <dgm:t>
        <a:bodyPr/>
        <a:lstStyle/>
        <a:p>
          <a:endParaRPr lang="en-US"/>
        </a:p>
      </dgm:t>
    </dgm:pt>
    <dgm:pt modelId="{23251B6C-0CE9-44CD-86C0-F00FD548111E}">
      <dgm:prSet custT="1"/>
      <dgm:spPr/>
      <dgm:t>
        <a:bodyPr/>
        <a:lstStyle/>
        <a:p>
          <a:r>
            <a:rPr lang="en-US" sz="1800" dirty="0"/>
            <a:t>Internal name: "ValueTy.exe" </a:t>
          </a:r>
        </a:p>
        <a:p>
          <a:r>
            <a:rPr lang="en-US" sz="1800" dirty="0"/>
            <a:t>.NET executable that serves as the initial entry point for the malware. </a:t>
          </a:r>
        </a:p>
      </dgm:t>
    </dgm:pt>
    <dgm:pt modelId="{C0D6F8DD-A2BC-477C-A270-EABCFC975F6E}" type="parTrans" cxnId="{FBCD67B4-29B4-4A4A-904B-53ACE4FEC3C1}">
      <dgm:prSet/>
      <dgm:spPr/>
      <dgm:t>
        <a:bodyPr/>
        <a:lstStyle/>
        <a:p>
          <a:endParaRPr lang="en-US"/>
        </a:p>
      </dgm:t>
    </dgm:pt>
    <dgm:pt modelId="{E637691E-5C89-4CCA-8A42-E149B2F4016E}" type="sibTrans" cxnId="{FBCD67B4-29B4-4A4A-904B-53ACE4FEC3C1}">
      <dgm:prSet/>
      <dgm:spPr/>
      <dgm:t>
        <a:bodyPr/>
        <a:lstStyle/>
        <a:p>
          <a:endParaRPr lang="en-US"/>
        </a:p>
      </dgm:t>
    </dgm:pt>
    <dgm:pt modelId="{57A0F42A-A9BF-4D16-804D-D9A58F832683}">
      <dgm:prSet custT="1"/>
      <dgm:spPr/>
      <dgm:t>
        <a:bodyPr/>
        <a:lstStyle/>
        <a:p>
          <a:r>
            <a:rPr lang="en-US" sz="1600" dirty="0"/>
            <a:t>Loads two DLL files during its execution: </a:t>
          </a:r>
        </a:p>
      </dgm:t>
    </dgm:pt>
    <dgm:pt modelId="{1A6FAE82-BF82-4A84-A92E-43B572F50370}" type="parTrans" cxnId="{F030AD05-6BDC-4AE8-BA4E-CE103DC94104}">
      <dgm:prSet/>
      <dgm:spPr/>
      <dgm:t>
        <a:bodyPr/>
        <a:lstStyle/>
        <a:p>
          <a:endParaRPr lang="en-US"/>
        </a:p>
      </dgm:t>
    </dgm:pt>
    <dgm:pt modelId="{B225D472-5D9C-4DFB-A539-016D3F46EA95}" type="sibTrans" cxnId="{F030AD05-6BDC-4AE8-BA4E-CE103DC94104}">
      <dgm:prSet/>
      <dgm:spPr/>
      <dgm:t>
        <a:bodyPr/>
        <a:lstStyle/>
        <a:p>
          <a:endParaRPr lang="en-US"/>
        </a:p>
      </dgm:t>
    </dgm:pt>
    <dgm:pt modelId="{DEE86D3E-EF4A-40CA-9264-1A7B500A14DC}">
      <dgm:prSet custT="1"/>
      <dgm:spPr/>
      <dgm:t>
        <a:bodyPr/>
        <a:lstStyle/>
        <a:p>
          <a:r>
            <a:rPr lang="en-US" sz="1600" dirty="0"/>
            <a:t>SafeSerializationManager.dll - obfuscated process injected into the memory of the application. loads another DLL file - UI.dll </a:t>
          </a:r>
        </a:p>
      </dgm:t>
    </dgm:pt>
    <dgm:pt modelId="{B9ECF722-0E05-4716-B8D4-ACFA8BBF5B16}" type="parTrans" cxnId="{F5F77557-BE17-405E-8E9B-93DF8011B298}">
      <dgm:prSet/>
      <dgm:spPr/>
      <dgm:t>
        <a:bodyPr/>
        <a:lstStyle/>
        <a:p>
          <a:endParaRPr lang="en-US"/>
        </a:p>
      </dgm:t>
    </dgm:pt>
    <dgm:pt modelId="{E44779DA-256B-47FB-98AD-E3394D807A1B}" type="sibTrans" cxnId="{F5F77557-BE17-405E-8E9B-93DF8011B298}">
      <dgm:prSet/>
      <dgm:spPr/>
      <dgm:t>
        <a:bodyPr/>
        <a:lstStyle/>
        <a:p>
          <a:endParaRPr lang="en-US"/>
        </a:p>
      </dgm:t>
    </dgm:pt>
    <dgm:pt modelId="{BF11911B-8A0B-4A5B-8054-4D5048E50BB8}">
      <dgm:prSet custT="1"/>
      <dgm:spPr/>
      <dgm:t>
        <a:bodyPr/>
        <a:lstStyle/>
        <a:p>
          <a:r>
            <a:rPr lang="en-US" sz="1600" dirty="0"/>
            <a:t>UI.dll - injected into the memory of the program. </a:t>
          </a:r>
        </a:p>
      </dgm:t>
    </dgm:pt>
    <dgm:pt modelId="{43FF808C-9695-41D8-96F2-1BB7462386BD}" type="parTrans" cxnId="{293C6B54-7EAD-4D23-8A77-5661915904C1}">
      <dgm:prSet/>
      <dgm:spPr/>
      <dgm:t>
        <a:bodyPr/>
        <a:lstStyle/>
        <a:p>
          <a:endParaRPr lang="en-US"/>
        </a:p>
      </dgm:t>
    </dgm:pt>
    <dgm:pt modelId="{320A3A3D-04FF-46F2-9F6A-16F5DECAB02A}" type="sibTrans" cxnId="{293C6B54-7EAD-4D23-8A77-5661915904C1}">
      <dgm:prSet/>
      <dgm:spPr/>
      <dgm:t>
        <a:bodyPr/>
        <a:lstStyle/>
        <a:p>
          <a:endParaRPr lang="en-US"/>
        </a:p>
      </dgm:t>
    </dgm:pt>
    <dgm:pt modelId="{250E9A13-C39E-4163-9E2B-F28A1A7D96A0}">
      <dgm:prSet custT="1"/>
      <dgm:spPr/>
      <dgm:t>
        <a:bodyPr/>
        <a:lstStyle/>
        <a:p>
          <a:r>
            <a:rPr lang="en-US" sz="1600" dirty="0"/>
            <a:t>Xloader Evasion Techniques:</a:t>
          </a:r>
        </a:p>
      </dgm:t>
    </dgm:pt>
    <dgm:pt modelId="{486C2E30-1D30-40F5-BB26-A2D2C0912F54}" type="parTrans" cxnId="{C04B926C-DD52-404C-908A-AF140511B477}">
      <dgm:prSet/>
      <dgm:spPr/>
      <dgm:t>
        <a:bodyPr/>
        <a:lstStyle/>
        <a:p>
          <a:endParaRPr lang="en-US"/>
        </a:p>
      </dgm:t>
    </dgm:pt>
    <dgm:pt modelId="{3374D918-84C3-42B7-BCFA-24844AD9D7CC}" type="sibTrans" cxnId="{C04B926C-DD52-404C-908A-AF140511B477}">
      <dgm:prSet/>
      <dgm:spPr/>
      <dgm:t>
        <a:bodyPr/>
        <a:lstStyle/>
        <a:p>
          <a:endParaRPr lang="en-US"/>
        </a:p>
      </dgm:t>
    </dgm:pt>
    <dgm:pt modelId="{0AABB3D4-A52A-4C14-A035-408E8A66B424}">
      <dgm:prSet custT="1"/>
      <dgm:spPr/>
      <dgm:t>
        <a:bodyPr/>
        <a:lstStyle/>
        <a:p>
          <a:r>
            <a:rPr lang="en-US" sz="1600" dirty="0"/>
            <a:t>Anti-analysis and anti-debugging techniques. </a:t>
          </a:r>
        </a:p>
      </dgm:t>
    </dgm:pt>
    <dgm:pt modelId="{B3234F76-6A39-471C-95FD-7BED69DAA127}" type="parTrans" cxnId="{516970BA-D1DB-4692-8747-440D0EA6BB52}">
      <dgm:prSet/>
      <dgm:spPr/>
      <dgm:t>
        <a:bodyPr/>
        <a:lstStyle/>
        <a:p>
          <a:endParaRPr lang="en-US"/>
        </a:p>
      </dgm:t>
    </dgm:pt>
    <dgm:pt modelId="{7F711F6E-A695-4B0E-AC17-B6EF0E7C27B8}" type="sibTrans" cxnId="{516970BA-D1DB-4692-8747-440D0EA6BB52}">
      <dgm:prSet/>
      <dgm:spPr/>
      <dgm:t>
        <a:bodyPr/>
        <a:lstStyle/>
        <a:p>
          <a:endParaRPr lang="en-US"/>
        </a:p>
      </dgm:t>
    </dgm:pt>
    <dgm:pt modelId="{FD26397A-5741-4E0A-B322-8BDDDC7E0939}">
      <dgm:prSet custT="1"/>
      <dgm:spPr/>
      <dgm:t>
        <a:bodyPr/>
        <a:lstStyle/>
        <a:p>
          <a:r>
            <a:rPr lang="en-US" sz="1600" dirty="0"/>
            <a:t>Packing, obfuscation, steganography, and the prevention of executing in debugging/virtual environments</a:t>
          </a:r>
        </a:p>
      </dgm:t>
    </dgm:pt>
    <dgm:pt modelId="{BC30D4EB-DF81-4AB8-BCC0-7FB2AB9F4419}" type="parTrans" cxnId="{4892BB90-96D6-46E3-9656-0FE0AC6E0959}">
      <dgm:prSet/>
      <dgm:spPr/>
      <dgm:t>
        <a:bodyPr/>
        <a:lstStyle/>
        <a:p>
          <a:endParaRPr lang="en-US"/>
        </a:p>
      </dgm:t>
    </dgm:pt>
    <dgm:pt modelId="{7AC0A25F-BAE7-47A1-94B1-6A37615F47A0}" type="sibTrans" cxnId="{4892BB90-96D6-46E3-9656-0FE0AC6E0959}">
      <dgm:prSet/>
      <dgm:spPr/>
      <dgm:t>
        <a:bodyPr/>
        <a:lstStyle/>
        <a:p>
          <a:endParaRPr lang="en-US"/>
        </a:p>
      </dgm:t>
    </dgm:pt>
    <dgm:pt modelId="{5AF11196-7B92-4108-9C0D-0CAB471DBAF0}" type="pres">
      <dgm:prSet presAssocID="{AE15D86C-1006-4E7A-A58D-D54DE8C1237D}" presName="linearFlow" presStyleCnt="0">
        <dgm:presLayoutVars>
          <dgm:resizeHandles val="exact"/>
        </dgm:presLayoutVars>
      </dgm:prSet>
      <dgm:spPr/>
    </dgm:pt>
    <dgm:pt modelId="{D1A7E26D-EF68-43A2-8AF1-2D81334C23EE}" type="pres">
      <dgm:prSet presAssocID="{310EFCCD-5643-49BB-88EE-8EB5BAD1F2AC}" presName="node" presStyleLbl="node1" presStyleIdx="0" presStyleCnt="4" custScaleX="164128">
        <dgm:presLayoutVars>
          <dgm:bulletEnabled val="1"/>
        </dgm:presLayoutVars>
      </dgm:prSet>
      <dgm:spPr/>
    </dgm:pt>
    <dgm:pt modelId="{4A71BE51-7FEF-4198-900E-F9CF929DDFA0}" type="pres">
      <dgm:prSet presAssocID="{7959DC0B-BC5B-427D-8916-7AA0328E0007}" presName="sibTrans" presStyleLbl="sibTrans2D1" presStyleIdx="0" presStyleCnt="3"/>
      <dgm:spPr/>
    </dgm:pt>
    <dgm:pt modelId="{49846DFF-28AA-413F-ADE9-437D939E1BAB}" type="pres">
      <dgm:prSet presAssocID="{7959DC0B-BC5B-427D-8916-7AA0328E0007}" presName="connectorText" presStyleLbl="sibTrans2D1" presStyleIdx="0" presStyleCnt="3"/>
      <dgm:spPr/>
    </dgm:pt>
    <dgm:pt modelId="{A1DDC58C-B775-414E-A1B4-9723ACD6A72B}" type="pres">
      <dgm:prSet presAssocID="{23251B6C-0CE9-44CD-86C0-F00FD548111E}" presName="node" presStyleLbl="node1" presStyleIdx="1" presStyleCnt="4" custScaleX="165170" custScaleY="129881">
        <dgm:presLayoutVars>
          <dgm:bulletEnabled val="1"/>
        </dgm:presLayoutVars>
      </dgm:prSet>
      <dgm:spPr/>
    </dgm:pt>
    <dgm:pt modelId="{CAC163E9-EB1F-4C2A-A684-36F8BFFECF4E}" type="pres">
      <dgm:prSet presAssocID="{E637691E-5C89-4CCA-8A42-E149B2F4016E}" presName="sibTrans" presStyleLbl="sibTrans2D1" presStyleIdx="1" presStyleCnt="3"/>
      <dgm:spPr/>
    </dgm:pt>
    <dgm:pt modelId="{DE202E45-4C78-4542-94FB-4FE24218CD57}" type="pres">
      <dgm:prSet presAssocID="{E637691E-5C89-4CCA-8A42-E149B2F4016E}" presName="connectorText" presStyleLbl="sibTrans2D1" presStyleIdx="1" presStyleCnt="3"/>
      <dgm:spPr/>
    </dgm:pt>
    <dgm:pt modelId="{7458CB43-9A7B-409E-8949-E94258A85F6B}" type="pres">
      <dgm:prSet presAssocID="{57A0F42A-A9BF-4D16-804D-D9A58F832683}" presName="node" presStyleLbl="node1" presStyleIdx="2" presStyleCnt="4" custScaleX="164701" custScaleY="128321">
        <dgm:presLayoutVars>
          <dgm:bulletEnabled val="1"/>
        </dgm:presLayoutVars>
      </dgm:prSet>
      <dgm:spPr/>
    </dgm:pt>
    <dgm:pt modelId="{3A897902-AA4E-4E41-8FA8-D613C4840804}" type="pres">
      <dgm:prSet presAssocID="{B225D472-5D9C-4DFB-A539-016D3F46EA95}" presName="sibTrans" presStyleLbl="sibTrans2D1" presStyleIdx="2" presStyleCnt="3"/>
      <dgm:spPr/>
    </dgm:pt>
    <dgm:pt modelId="{E627278C-3E8F-4F3D-B1E1-4F3FDB93A1CD}" type="pres">
      <dgm:prSet presAssocID="{B225D472-5D9C-4DFB-A539-016D3F46EA95}" presName="connectorText" presStyleLbl="sibTrans2D1" presStyleIdx="2" presStyleCnt="3"/>
      <dgm:spPr/>
    </dgm:pt>
    <dgm:pt modelId="{9E18FD57-DC08-45CE-80C3-068A5CB85A06}" type="pres">
      <dgm:prSet presAssocID="{250E9A13-C39E-4163-9E2B-F28A1A7D96A0}" presName="node" presStyleLbl="node1" presStyleIdx="3" presStyleCnt="4" custScaleX="166734" custScaleY="132797">
        <dgm:presLayoutVars>
          <dgm:bulletEnabled val="1"/>
        </dgm:presLayoutVars>
      </dgm:prSet>
      <dgm:spPr/>
    </dgm:pt>
  </dgm:ptLst>
  <dgm:cxnLst>
    <dgm:cxn modelId="{F030AD05-6BDC-4AE8-BA4E-CE103DC94104}" srcId="{AE15D86C-1006-4E7A-A58D-D54DE8C1237D}" destId="{57A0F42A-A9BF-4D16-804D-D9A58F832683}" srcOrd="2" destOrd="0" parTransId="{1A6FAE82-BF82-4A84-A92E-43B572F50370}" sibTransId="{B225D472-5D9C-4DFB-A539-016D3F46EA95}"/>
    <dgm:cxn modelId="{1F0FB415-3427-44DA-ACDC-4AA6343D6BCA}" type="presOf" srcId="{57A0F42A-A9BF-4D16-804D-D9A58F832683}" destId="{7458CB43-9A7B-409E-8949-E94258A85F6B}" srcOrd="0" destOrd="0" presId="urn:microsoft.com/office/officeart/2005/8/layout/process2"/>
    <dgm:cxn modelId="{050B342A-20E7-4F82-BCFB-920C36BD04E9}" type="presOf" srcId="{B225D472-5D9C-4DFB-A539-016D3F46EA95}" destId="{E627278C-3E8F-4F3D-B1E1-4F3FDB93A1CD}" srcOrd="1" destOrd="0" presId="urn:microsoft.com/office/officeart/2005/8/layout/process2"/>
    <dgm:cxn modelId="{D4362E2F-F7AF-480C-9A71-470E907FF70A}" type="presOf" srcId="{FD26397A-5741-4E0A-B322-8BDDDC7E0939}" destId="{9E18FD57-DC08-45CE-80C3-068A5CB85A06}" srcOrd="0" destOrd="2" presId="urn:microsoft.com/office/officeart/2005/8/layout/process2"/>
    <dgm:cxn modelId="{356B7E35-2A19-43FB-847A-1558DAC03EC8}" type="presOf" srcId="{DEE86D3E-EF4A-40CA-9264-1A7B500A14DC}" destId="{7458CB43-9A7B-409E-8949-E94258A85F6B}" srcOrd="0" destOrd="1" presId="urn:microsoft.com/office/officeart/2005/8/layout/process2"/>
    <dgm:cxn modelId="{E17B273F-7675-43EA-99D4-DEE48B0F028B}" type="presOf" srcId="{BF11911B-8A0B-4A5B-8054-4D5048E50BB8}" destId="{7458CB43-9A7B-409E-8949-E94258A85F6B}" srcOrd="0" destOrd="2" presId="urn:microsoft.com/office/officeart/2005/8/layout/process2"/>
    <dgm:cxn modelId="{C04B926C-DD52-404C-908A-AF140511B477}" srcId="{AE15D86C-1006-4E7A-A58D-D54DE8C1237D}" destId="{250E9A13-C39E-4163-9E2B-F28A1A7D96A0}" srcOrd="3" destOrd="0" parTransId="{486C2E30-1D30-40F5-BB26-A2D2C0912F54}" sibTransId="{3374D918-84C3-42B7-BCFA-24844AD9D7CC}"/>
    <dgm:cxn modelId="{EFC03A72-C0CF-4139-A42B-C5D7EE075F63}" type="presOf" srcId="{7959DC0B-BC5B-427D-8916-7AA0328E0007}" destId="{4A71BE51-7FEF-4198-900E-F9CF929DDFA0}" srcOrd="0" destOrd="0" presId="urn:microsoft.com/office/officeart/2005/8/layout/process2"/>
    <dgm:cxn modelId="{85687D72-78F6-4A89-BC72-31A70F9E2DC5}" type="presOf" srcId="{0AABB3D4-A52A-4C14-A035-408E8A66B424}" destId="{9E18FD57-DC08-45CE-80C3-068A5CB85A06}" srcOrd="0" destOrd="1" presId="urn:microsoft.com/office/officeart/2005/8/layout/process2"/>
    <dgm:cxn modelId="{293C6B54-7EAD-4D23-8A77-5661915904C1}" srcId="{57A0F42A-A9BF-4D16-804D-D9A58F832683}" destId="{BF11911B-8A0B-4A5B-8054-4D5048E50BB8}" srcOrd="1" destOrd="0" parTransId="{43FF808C-9695-41D8-96F2-1BB7462386BD}" sibTransId="{320A3A3D-04FF-46F2-9F6A-16F5DECAB02A}"/>
    <dgm:cxn modelId="{F5F77557-BE17-405E-8E9B-93DF8011B298}" srcId="{57A0F42A-A9BF-4D16-804D-D9A58F832683}" destId="{DEE86D3E-EF4A-40CA-9264-1A7B500A14DC}" srcOrd="0" destOrd="0" parTransId="{B9ECF722-0E05-4716-B8D4-ACFA8BBF5B16}" sibTransId="{E44779DA-256B-47FB-98AD-E3394D807A1B}"/>
    <dgm:cxn modelId="{38723E8A-39D3-41D2-811D-57B67848B499}" type="presOf" srcId="{250E9A13-C39E-4163-9E2B-F28A1A7D96A0}" destId="{9E18FD57-DC08-45CE-80C3-068A5CB85A06}" srcOrd="0" destOrd="0" presId="urn:microsoft.com/office/officeart/2005/8/layout/process2"/>
    <dgm:cxn modelId="{4C588D8A-9C5F-43AA-8BD4-E8C5C886ED27}" type="presOf" srcId="{7959DC0B-BC5B-427D-8916-7AA0328E0007}" destId="{49846DFF-28AA-413F-ADE9-437D939E1BAB}" srcOrd="1" destOrd="0" presId="urn:microsoft.com/office/officeart/2005/8/layout/process2"/>
    <dgm:cxn modelId="{4892BB90-96D6-46E3-9656-0FE0AC6E0959}" srcId="{250E9A13-C39E-4163-9E2B-F28A1A7D96A0}" destId="{FD26397A-5741-4E0A-B322-8BDDDC7E0939}" srcOrd="1" destOrd="0" parTransId="{BC30D4EB-DF81-4AB8-BCC0-7FB2AB9F4419}" sibTransId="{7AC0A25F-BAE7-47A1-94B1-6A37615F47A0}"/>
    <dgm:cxn modelId="{ED7F6E9C-24B0-4F7B-AFF9-20A566019FF1}" type="presOf" srcId="{310EFCCD-5643-49BB-88EE-8EB5BAD1F2AC}" destId="{D1A7E26D-EF68-43A2-8AF1-2D81334C23EE}" srcOrd="0" destOrd="0" presId="urn:microsoft.com/office/officeart/2005/8/layout/process2"/>
    <dgm:cxn modelId="{902EEA9E-F30A-41C2-BB9C-50A308C17D7F}" type="presOf" srcId="{E637691E-5C89-4CCA-8A42-E149B2F4016E}" destId="{DE202E45-4C78-4542-94FB-4FE24218CD57}" srcOrd="1" destOrd="0" presId="urn:microsoft.com/office/officeart/2005/8/layout/process2"/>
    <dgm:cxn modelId="{EAC35FA6-4A7D-4724-B52D-FD405DED5E23}" type="presOf" srcId="{AE15D86C-1006-4E7A-A58D-D54DE8C1237D}" destId="{5AF11196-7B92-4108-9C0D-0CAB471DBAF0}" srcOrd="0" destOrd="0" presId="urn:microsoft.com/office/officeart/2005/8/layout/process2"/>
    <dgm:cxn modelId="{FBCD67B4-29B4-4A4A-904B-53ACE4FEC3C1}" srcId="{AE15D86C-1006-4E7A-A58D-D54DE8C1237D}" destId="{23251B6C-0CE9-44CD-86C0-F00FD548111E}" srcOrd="1" destOrd="0" parTransId="{C0D6F8DD-A2BC-477C-A270-EABCFC975F6E}" sibTransId="{E637691E-5C89-4CCA-8A42-E149B2F4016E}"/>
    <dgm:cxn modelId="{516970BA-D1DB-4692-8747-440D0EA6BB52}" srcId="{250E9A13-C39E-4163-9E2B-F28A1A7D96A0}" destId="{0AABB3D4-A52A-4C14-A035-408E8A66B424}" srcOrd="0" destOrd="0" parTransId="{B3234F76-6A39-471C-95FD-7BED69DAA127}" sibTransId="{7F711F6E-A695-4B0E-AC17-B6EF0E7C27B8}"/>
    <dgm:cxn modelId="{66DF4BD3-913F-4A2C-8085-24A3287EC584}" type="presOf" srcId="{E637691E-5C89-4CCA-8A42-E149B2F4016E}" destId="{CAC163E9-EB1F-4C2A-A684-36F8BFFECF4E}" srcOrd="0" destOrd="0" presId="urn:microsoft.com/office/officeart/2005/8/layout/process2"/>
    <dgm:cxn modelId="{AB7019DC-DE26-4AE1-9058-4040E8DBF19E}" type="presOf" srcId="{B225D472-5D9C-4DFB-A539-016D3F46EA95}" destId="{3A897902-AA4E-4E41-8FA8-D613C4840804}" srcOrd="0" destOrd="0" presId="urn:microsoft.com/office/officeart/2005/8/layout/process2"/>
    <dgm:cxn modelId="{543C1ADF-13F1-4CFB-8429-82EE82DB52DC}" srcId="{AE15D86C-1006-4E7A-A58D-D54DE8C1237D}" destId="{310EFCCD-5643-49BB-88EE-8EB5BAD1F2AC}" srcOrd="0" destOrd="0" parTransId="{7E553239-D2AF-4377-BD95-375FE8A9E2B4}" sibTransId="{7959DC0B-BC5B-427D-8916-7AA0328E0007}"/>
    <dgm:cxn modelId="{30892BFF-B0DF-42D9-BA28-C7B635585601}" type="presOf" srcId="{23251B6C-0CE9-44CD-86C0-F00FD548111E}" destId="{A1DDC58C-B775-414E-A1B4-9723ACD6A72B}" srcOrd="0" destOrd="0" presId="urn:microsoft.com/office/officeart/2005/8/layout/process2"/>
    <dgm:cxn modelId="{0D1D5938-91AB-47A7-A73E-FD75CAEE39DE}" type="presParOf" srcId="{5AF11196-7B92-4108-9C0D-0CAB471DBAF0}" destId="{D1A7E26D-EF68-43A2-8AF1-2D81334C23EE}" srcOrd="0" destOrd="0" presId="urn:microsoft.com/office/officeart/2005/8/layout/process2"/>
    <dgm:cxn modelId="{6883E4AF-3D76-4532-A485-9A4F9B957BB4}" type="presParOf" srcId="{5AF11196-7B92-4108-9C0D-0CAB471DBAF0}" destId="{4A71BE51-7FEF-4198-900E-F9CF929DDFA0}" srcOrd="1" destOrd="0" presId="urn:microsoft.com/office/officeart/2005/8/layout/process2"/>
    <dgm:cxn modelId="{C8BFA939-A84C-4B3E-8689-BED3D3EBFABE}" type="presParOf" srcId="{4A71BE51-7FEF-4198-900E-F9CF929DDFA0}" destId="{49846DFF-28AA-413F-ADE9-437D939E1BAB}" srcOrd="0" destOrd="0" presId="urn:microsoft.com/office/officeart/2005/8/layout/process2"/>
    <dgm:cxn modelId="{3ED2EF30-DDEC-4D43-83F2-88F4BEAE5201}" type="presParOf" srcId="{5AF11196-7B92-4108-9C0D-0CAB471DBAF0}" destId="{A1DDC58C-B775-414E-A1B4-9723ACD6A72B}" srcOrd="2" destOrd="0" presId="urn:microsoft.com/office/officeart/2005/8/layout/process2"/>
    <dgm:cxn modelId="{5BD6A781-B70C-4355-A681-5ACB125E267A}" type="presParOf" srcId="{5AF11196-7B92-4108-9C0D-0CAB471DBAF0}" destId="{CAC163E9-EB1F-4C2A-A684-36F8BFFECF4E}" srcOrd="3" destOrd="0" presId="urn:microsoft.com/office/officeart/2005/8/layout/process2"/>
    <dgm:cxn modelId="{34FA69A8-DA4A-47FF-9478-B314A05A62A4}" type="presParOf" srcId="{CAC163E9-EB1F-4C2A-A684-36F8BFFECF4E}" destId="{DE202E45-4C78-4542-94FB-4FE24218CD57}" srcOrd="0" destOrd="0" presId="urn:microsoft.com/office/officeart/2005/8/layout/process2"/>
    <dgm:cxn modelId="{0C8926F4-3905-4A01-9596-37A69E0DDBE4}" type="presParOf" srcId="{5AF11196-7B92-4108-9C0D-0CAB471DBAF0}" destId="{7458CB43-9A7B-409E-8949-E94258A85F6B}" srcOrd="4" destOrd="0" presId="urn:microsoft.com/office/officeart/2005/8/layout/process2"/>
    <dgm:cxn modelId="{A0AEB5D8-523A-4A0A-BCA8-D5449094E554}" type="presParOf" srcId="{5AF11196-7B92-4108-9C0D-0CAB471DBAF0}" destId="{3A897902-AA4E-4E41-8FA8-D613C4840804}" srcOrd="5" destOrd="0" presId="urn:microsoft.com/office/officeart/2005/8/layout/process2"/>
    <dgm:cxn modelId="{C8B0D9C4-F2AC-46D1-9703-E6F427ACB8C2}" type="presParOf" srcId="{3A897902-AA4E-4E41-8FA8-D613C4840804}" destId="{E627278C-3E8F-4F3D-B1E1-4F3FDB93A1CD}" srcOrd="0" destOrd="0" presId="urn:microsoft.com/office/officeart/2005/8/layout/process2"/>
    <dgm:cxn modelId="{26B47BA8-3BD9-491F-A730-BBF2B58A32DB}" type="presParOf" srcId="{5AF11196-7B92-4108-9C0D-0CAB471DBAF0}" destId="{9E18FD57-DC08-45CE-80C3-068A5CB85A06}" srcOrd="6" destOrd="0" presId="urn:microsoft.com/office/officeart/2005/8/layout/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663EC12F-8B81-4DDC-8EB3-90A9001789ED}" type="doc">
      <dgm:prSet loTypeId="urn:microsoft.com/office/officeart/2018/2/layout/IconCircleList" loCatId="icon" qsTypeId="urn:microsoft.com/office/officeart/2005/8/quickstyle/simple1" qsCatId="simple" csTypeId="urn:microsoft.com/office/officeart/2018/5/colors/Iconchunking_neutralbg_accent2_2" csCatId="accent2" phldr="1"/>
      <dgm:spPr/>
      <dgm:t>
        <a:bodyPr/>
        <a:lstStyle/>
        <a:p>
          <a:endParaRPr lang="en-US"/>
        </a:p>
      </dgm:t>
    </dgm:pt>
    <dgm:pt modelId="{5EFEA55B-18C7-441E-8A52-CF654D98BD19}">
      <dgm:prSet custT="1"/>
      <dgm:spPr/>
      <dgm:t>
        <a:bodyPr/>
        <a:lstStyle/>
        <a:p>
          <a:pPr>
            <a:lnSpc>
              <a:spcPct val="100000"/>
            </a:lnSpc>
          </a:pPr>
          <a:r>
            <a:rPr lang="en-US" sz="1600" dirty="0"/>
            <a:t>Windows Portable Executable (PE) File Format </a:t>
          </a:r>
        </a:p>
      </dgm:t>
    </dgm:pt>
    <dgm:pt modelId="{36D9ABC3-154B-4D32-BD35-3591074283D9}" type="parTrans" cxnId="{CD728AB3-58D9-4682-972C-7A8333C9C71A}">
      <dgm:prSet/>
      <dgm:spPr/>
      <dgm:t>
        <a:bodyPr/>
        <a:lstStyle/>
        <a:p>
          <a:endParaRPr lang="en-US"/>
        </a:p>
      </dgm:t>
    </dgm:pt>
    <dgm:pt modelId="{937FE25E-8FD5-4070-A3B3-8FE31725B681}" type="sibTrans" cxnId="{CD728AB3-58D9-4682-972C-7A8333C9C71A}">
      <dgm:prSet/>
      <dgm:spPr/>
      <dgm:t>
        <a:bodyPr/>
        <a:lstStyle/>
        <a:p>
          <a:pPr>
            <a:lnSpc>
              <a:spcPct val="100000"/>
            </a:lnSpc>
          </a:pPr>
          <a:endParaRPr lang="en-US"/>
        </a:p>
      </dgm:t>
    </dgm:pt>
    <dgm:pt modelId="{DA1303B5-92FE-4FBC-99B1-8D5C5F6FADB1}">
      <dgm:prSet custT="1"/>
      <dgm:spPr/>
      <dgm:t>
        <a:bodyPr/>
        <a:lstStyle/>
        <a:p>
          <a:pPr>
            <a:lnSpc>
              <a:spcPct val="100000"/>
            </a:lnSpc>
          </a:pPr>
          <a:r>
            <a:rPr lang="en-US" sz="1400"/>
            <a:t>The PE file data structure on the disk is the data structure used in memory</a:t>
          </a:r>
          <a:endParaRPr lang="en-US" sz="1400" dirty="0"/>
        </a:p>
      </dgm:t>
    </dgm:pt>
    <dgm:pt modelId="{376E0897-C7C6-4900-BB17-F4A4EAB47BBA}" type="parTrans" cxnId="{28DC3C46-8803-4547-8A18-9CB797C97607}">
      <dgm:prSet/>
      <dgm:spPr/>
      <dgm:t>
        <a:bodyPr/>
        <a:lstStyle/>
        <a:p>
          <a:endParaRPr lang="en-US"/>
        </a:p>
      </dgm:t>
    </dgm:pt>
    <dgm:pt modelId="{65FBBF4E-E57B-4E6D-951B-29907B5DBF7E}" type="sibTrans" cxnId="{28DC3C46-8803-4547-8A18-9CB797C97607}">
      <dgm:prSet/>
      <dgm:spPr/>
      <dgm:t>
        <a:bodyPr/>
        <a:lstStyle/>
        <a:p>
          <a:pPr>
            <a:lnSpc>
              <a:spcPct val="100000"/>
            </a:lnSpc>
          </a:pPr>
          <a:endParaRPr lang="en-US"/>
        </a:p>
      </dgm:t>
    </dgm:pt>
    <dgm:pt modelId="{D4012B45-AE32-4283-BDD7-F514E84F2BF6}">
      <dgm:prSet custT="1"/>
      <dgm:spPr/>
      <dgm:t>
        <a:bodyPr/>
        <a:lstStyle/>
        <a:p>
          <a:pPr>
            <a:lnSpc>
              <a:spcPct val="100000"/>
            </a:lnSpc>
          </a:pPr>
          <a:r>
            <a:rPr lang="en-US" sz="1400"/>
            <a:t>Version in memory is known as a module -  all the code, data and resources from an executable file that is needed by a process. </a:t>
          </a:r>
          <a:endParaRPr lang="en-US" sz="1400" dirty="0"/>
        </a:p>
      </dgm:t>
    </dgm:pt>
    <dgm:pt modelId="{7CF7E531-5476-4F41-9FE4-D0DC5BD7220F}" type="parTrans" cxnId="{AE20129F-21C5-4EB7-ACE1-72941B7FB2D5}">
      <dgm:prSet/>
      <dgm:spPr/>
      <dgm:t>
        <a:bodyPr/>
        <a:lstStyle/>
        <a:p>
          <a:endParaRPr lang="en-US"/>
        </a:p>
      </dgm:t>
    </dgm:pt>
    <dgm:pt modelId="{1982D8C1-613B-4A4B-97A3-32F95E0697C7}" type="sibTrans" cxnId="{AE20129F-21C5-4EB7-ACE1-72941B7FB2D5}">
      <dgm:prSet/>
      <dgm:spPr/>
      <dgm:t>
        <a:bodyPr/>
        <a:lstStyle/>
        <a:p>
          <a:pPr>
            <a:lnSpc>
              <a:spcPct val="100000"/>
            </a:lnSpc>
          </a:pPr>
          <a:endParaRPr lang="en-US"/>
        </a:p>
      </dgm:t>
    </dgm:pt>
    <dgm:pt modelId="{42B44894-723D-4DAC-A2A7-1DF900013996}">
      <dgm:prSet custT="1"/>
      <dgm:spPr/>
      <dgm:t>
        <a:bodyPr/>
        <a:lstStyle/>
        <a:p>
          <a:pPr>
            <a:lnSpc>
              <a:spcPct val="100000"/>
            </a:lnSpc>
          </a:pPr>
          <a:r>
            <a:rPr lang="en-US" sz="1400"/>
            <a:t>The headers and sections within the PE file provides the required data for the Windows OS to accurately load and run the executable programme. </a:t>
          </a:r>
          <a:endParaRPr lang="en-US" sz="1400" dirty="0"/>
        </a:p>
      </dgm:t>
    </dgm:pt>
    <dgm:pt modelId="{93D0E4FB-AF2D-42B6-9D14-9617DFE836B0}" type="parTrans" cxnId="{FEE64749-B036-4BCB-B561-1BA6502A1782}">
      <dgm:prSet/>
      <dgm:spPr/>
      <dgm:t>
        <a:bodyPr/>
        <a:lstStyle/>
        <a:p>
          <a:endParaRPr lang="en-US"/>
        </a:p>
      </dgm:t>
    </dgm:pt>
    <dgm:pt modelId="{D7812CE4-C177-4C97-9BCF-34572891CCF7}" type="sibTrans" cxnId="{FEE64749-B036-4BCB-B561-1BA6502A1782}">
      <dgm:prSet/>
      <dgm:spPr/>
      <dgm:t>
        <a:bodyPr/>
        <a:lstStyle/>
        <a:p>
          <a:endParaRPr lang="en-US"/>
        </a:p>
      </dgm:t>
    </dgm:pt>
    <dgm:pt modelId="{80FAB8BE-D824-4FCA-A96A-3221A1FC46F2}" type="pres">
      <dgm:prSet presAssocID="{663EC12F-8B81-4DDC-8EB3-90A9001789ED}" presName="root" presStyleCnt="0">
        <dgm:presLayoutVars>
          <dgm:dir/>
          <dgm:resizeHandles val="exact"/>
        </dgm:presLayoutVars>
      </dgm:prSet>
      <dgm:spPr/>
    </dgm:pt>
    <dgm:pt modelId="{101226A5-3F57-411D-ADC9-DD14B0ADFC75}" type="pres">
      <dgm:prSet presAssocID="{663EC12F-8B81-4DDC-8EB3-90A9001789ED}" presName="container" presStyleCnt="0">
        <dgm:presLayoutVars>
          <dgm:dir/>
          <dgm:resizeHandles val="exact"/>
        </dgm:presLayoutVars>
      </dgm:prSet>
      <dgm:spPr/>
    </dgm:pt>
    <dgm:pt modelId="{376162B0-CFE3-461B-8D0A-23CD9334983B}" type="pres">
      <dgm:prSet presAssocID="{5EFEA55B-18C7-441E-8A52-CF654D98BD19}" presName="compNode" presStyleCnt="0"/>
      <dgm:spPr/>
    </dgm:pt>
    <dgm:pt modelId="{98337919-B743-44B2-BA87-5BE08503D8D6}" type="pres">
      <dgm:prSet presAssocID="{5EFEA55B-18C7-441E-8A52-CF654D98BD19}" presName="iconBgRect" presStyleLbl="bgShp" presStyleIdx="0" presStyleCnt="4"/>
      <dgm:spPr/>
    </dgm:pt>
    <dgm:pt modelId="{D49923B6-8A0B-4404-919A-44333762CD87}" type="pres">
      <dgm:prSet presAssocID="{5EFEA55B-18C7-441E-8A52-CF654D98BD19}"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Laptop"/>
        </a:ext>
      </dgm:extLst>
    </dgm:pt>
    <dgm:pt modelId="{181D750D-F0BE-4FBB-A5EC-611F4457A632}" type="pres">
      <dgm:prSet presAssocID="{5EFEA55B-18C7-441E-8A52-CF654D98BD19}" presName="spaceRect" presStyleCnt="0"/>
      <dgm:spPr/>
    </dgm:pt>
    <dgm:pt modelId="{1335475E-C6FF-43C1-94E6-481A8E0C3960}" type="pres">
      <dgm:prSet presAssocID="{5EFEA55B-18C7-441E-8A52-CF654D98BD19}" presName="textRect" presStyleLbl="revTx" presStyleIdx="0" presStyleCnt="4">
        <dgm:presLayoutVars>
          <dgm:chMax val="1"/>
          <dgm:chPref val="1"/>
        </dgm:presLayoutVars>
      </dgm:prSet>
      <dgm:spPr/>
    </dgm:pt>
    <dgm:pt modelId="{E346A59D-77FD-4E90-B969-DAB0ADC9ECCD}" type="pres">
      <dgm:prSet presAssocID="{937FE25E-8FD5-4070-A3B3-8FE31725B681}" presName="sibTrans" presStyleLbl="sibTrans2D1" presStyleIdx="0" presStyleCnt="0"/>
      <dgm:spPr/>
    </dgm:pt>
    <dgm:pt modelId="{4C7C2ADA-1ED7-4DA6-9AEA-C17F4141C3C5}" type="pres">
      <dgm:prSet presAssocID="{DA1303B5-92FE-4FBC-99B1-8D5C5F6FADB1}" presName="compNode" presStyleCnt="0"/>
      <dgm:spPr/>
    </dgm:pt>
    <dgm:pt modelId="{F75352F8-F971-4ADF-BDCE-1D901CF0639F}" type="pres">
      <dgm:prSet presAssocID="{DA1303B5-92FE-4FBC-99B1-8D5C5F6FADB1}" presName="iconBgRect" presStyleLbl="bgShp" presStyleIdx="1" presStyleCnt="4"/>
      <dgm:spPr/>
    </dgm:pt>
    <dgm:pt modelId="{DA7F7514-444C-4737-AB67-7CEBB8F53F80}" type="pres">
      <dgm:prSet presAssocID="{DA1303B5-92FE-4FBC-99B1-8D5C5F6FADB1}"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Database"/>
        </a:ext>
      </dgm:extLst>
    </dgm:pt>
    <dgm:pt modelId="{C58FE6B8-D9FD-4366-9E25-95254D4C887B}" type="pres">
      <dgm:prSet presAssocID="{DA1303B5-92FE-4FBC-99B1-8D5C5F6FADB1}" presName="spaceRect" presStyleCnt="0"/>
      <dgm:spPr/>
    </dgm:pt>
    <dgm:pt modelId="{999B3E39-0F65-45AE-8029-A904BFD78936}" type="pres">
      <dgm:prSet presAssocID="{DA1303B5-92FE-4FBC-99B1-8D5C5F6FADB1}" presName="textRect" presStyleLbl="revTx" presStyleIdx="1" presStyleCnt="4">
        <dgm:presLayoutVars>
          <dgm:chMax val="1"/>
          <dgm:chPref val="1"/>
        </dgm:presLayoutVars>
      </dgm:prSet>
      <dgm:spPr/>
    </dgm:pt>
    <dgm:pt modelId="{085BDC2A-C0D9-4D9B-95D0-37D0C776B226}" type="pres">
      <dgm:prSet presAssocID="{65FBBF4E-E57B-4E6D-951B-29907B5DBF7E}" presName="sibTrans" presStyleLbl="sibTrans2D1" presStyleIdx="0" presStyleCnt="0"/>
      <dgm:spPr/>
    </dgm:pt>
    <dgm:pt modelId="{AFD62A41-144B-4939-9573-0588462FB043}" type="pres">
      <dgm:prSet presAssocID="{D4012B45-AE32-4283-BDD7-F514E84F2BF6}" presName="compNode" presStyleCnt="0"/>
      <dgm:spPr/>
    </dgm:pt>
    <dgm:pt modelId="{F5FE23F6-40A9-4F63-BF61-FD48F843A0F8}" type="pres">
      <dgm:prSet presAssocID="{D4012B45-AE32-4283-BDD7-F514E84F2BF6}" presName="iconBgRect" presStyleLbl="bgShp" presStyleIdx="2" presStyleCnt="4"/>
      <dgm:spPr/>
    </dgm:pt>
    <dgm:pt modelId="{57044907-5CDB-41BF-8085-6009E393AB4E}" type="pres">
      <dgm:prSet presAssocID="{D4012B45-AE32-4283-BDD7-F514E84F2BF6}"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Disk"/>
        </a:ext>
      </dgm:extLst>
    </dgm:pt>
    <dgm:pt modelId="{E10761E6-1F35-4F24-927F-83958195D98F}" type="pres">
      <dgm:prSet presAssocID="{D4012B45-AE32-4283-BDD7-F514E84F2BF6}" presName="spaceRect" presStyleCnt="0"/>
      <dgm:spPr/>
    </dgm:pt>
    <dgm:pt modelId="{F2DD5B4E-0444-4C59-A6CC-8577500E5269}" type="pres">
      <dgm:prSet presAssocID="{D4012B45-AE32-4283-BDD7-F514E84F2BF6}" presName="textRect" presStyleLbl="revTx" presStyleIdx="2" presStyleCnt="4">
        <dgm:presLayoutVars>
          <dgm:chMax val="1"/>
          <dgm:chPref val="1"/>
        </dgm:presLayoutVars>
      </dgm:prSet>
      <dgm:spPr/>
    </dgm:pt>
    <dgm:pt modelId="{9F2ADCA3-C9BD-422D-83F3-D942D156477A}" type="pres">
      <dgm:prSet presAssocID="{1982D8C1-613B-4A4B-97A3-32F95E0697C7}" presName="sibTrans" presStyleLbl="sibTrans2D1" presStyleIdx="0" presStyleCnt="0"/>
      <dgm:spPr/>
    </dgm:pt>
    <dgm:pt modelId="{1D809697-558C-48C1-BC01-CDAF4FAFC7A1}" type="pres">
      <dgm:prSet presAssocID="{42B44894-723D-4DAC-A2A7-1DF900013996}" presName="compNode" presStyleCnt="0"/>
      <dgm:spPr/>
    </dgm:pt>
    <dgm:pt modelId="{B0557424-196B-4BE1-A4B9-7E40E2B824FB}" type="pres">
      <dgm:prSet presAssocID="{42B44894-723D-4DAC-A2A7-1DF900013996}" presName="iconBgRect" presStyleLbl="bgShp" presStyleIdx="3" presStyleCnt="4"/>
      <dgm:spPr/>
    </dgm:pt>
    <dgm:pt modelId="{C646B2C3-B5A0-4B6A-8206-49B0144FA5BE}" type="pres">
      <dgm:prSet presAssocID="{42B44894-723D-4DAC-A2A7-1DF900013996}"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Flowchart"/>
        </a:ext>
      </dgm:extLst>
    </dgm:pt>
    <dgm:pt modelId="{306ED0C7-F806-4C2A-9E5D-6BDF94D5F0C9}" type="pres">
      <dgm:prSet presAssocID="{42B44894-723D-4DAC-A2A7-1DF900013996}" presName="spaceRect" presStyleCnt="0"/>
      <dgm:spPr/>
    </dgm:pt>
    <dgm:pt modelId="{01316FC6-1826-4EC9-8B3B-5BC988F7FEAD}" type="pres">
      <dgm:prSet presAssocID="{42B44894-723D-4DAC-A2A7-1DF900013996}" presName="textRect" presStyleLbl="revTx" presStyleIdx="3" presStyleCnt="4">
        <dgm:presLayoutVars>
          <dgm:chMax val="1"/>
          <dgm:chPref val="1"/>
        </dgm:presLayoutVars>
      </dgm:prSet>
      <dgm:spPr/>
    </dgm:pt>
  </dgm:ptLst>
  <dgm:cxnLst>
    <dgm:cxn modelId="{9313E013-6142-452A-8577-68D18A973329}" type="presOf" srcId="{663EC12F-8B81-4DDC-8EB3-90A9001789ED}" destId="{80FAB8BE-D824-4FCA-A96A-3221A1FC46F2}" srcOrd="0" destOrd="0" presId="urn:microsoft.com/office/officeart/2018/2/layout/IconCircleList"/>
    <dgm:cxn modelId="{9EDA551A-3433-4502-B60E-7295E7BD4EED}" type="presOf" srcId="{937FE25E-8FD5-4070-A3B3-8FE31725B681}" destId="{E346A59D-77FD-4E90-B969-DAB0ADC9ECCD}" srcOrd="0" destOrd="0" presId="urn:microsoft.com/office/officeart/2018/2/layout/IconCircleList"/>
    <dgm:cxn modelId="{B5F6F737-EABF-4E01-BDF1-AEFAED955832}" type="presOf" srcId="{D4012B45-AE32-4283-BDD7-F514E84F2BF6}" destId="{F2DD5B4E-0444-4C59-A6CC-8577500E5269}" srcOrd="0" destOrd="0" presId="urn:microsoft.com/office/officeart/2018/2/layout/IconCircleList"/>
    <dgm:cxn modelId="{28DC3C46-8803-4547-8A18-9CB797C97607}" srcId="{663EC12F-8B81-4DDC-8EB3-90A9001789ED}" destId="{DA1303B5-92FE-4FBC-99B1-8D5C5F6FADB1}" srcOrd="1" destOrd="0" parTransId="{376E0897-C7C6-4900-BB17-F4A4EAB47BBA}" sibTransId="{65FBBF4E-E57B-4E6D-951B-29907B5DBF7E}"/>
    <dgm:cxn modelId="{568C9C68-0CEE-4B00-B6E4-3D9367D35D69}" type="presOf" srcId="{65FBBF4E-E57B-4E6D-951B-29907B5DBF7E}" destId="{085BDC2A-C0D9-4D9B-95D0-37D0C776B226}" srcOrd="0" destOrd="0" presId="urn:microsoft.com/office/officeart/2018/2/layout/IconCircleList"/>
    <dgm:cxn modelId="{FEE64749-B036-4BCB-B561-1BA6502A1782}" srcId="{663EC12F-8B81-4DDC-8EB3-90A9001789ED}" destId="{42B44894-723D-4DAC-A2A7-1DF900013996}" srcOrd="3" destOrd="0" parTransId="{93D0E4FB-AF2D-42B6-9D14-9617DFE836B0}" sibTransId="{D7812CE4-C177-4C97-9BCF-34572891CCF7}"/>
    <dgm:cxn modelId="{B64B2077-EAC1-4174-9093-6FEB9613C160}" type="presOf" srcId="{DA1303B5-92FE-4FBC-99B1-8D5C5F6FADB1}" destId="{999B3E39-0F65-45AE-8029-A904BFD78936}" srcOrd="0" destOrd="0" presId="urn:microsoft.com/office/officeart/2018/2/layout/IconCircleList"/>
    <dgm:cxn modelId="{0910E182-33AA-415E-ACDE-63DC08D9F797}" type="presOf" srcId="{5EFEA55B-18C7-441E-8A52-CF654D98BD19}" destId="{1335475E-C6FF-43C1-94E6-481A8E0C3960}" srcOrd="0" destOrd="0" presId="urn:microsoft.com/office/officeart/2018/2/layout/IconCircleList"/>
    <dgm:cxn modelId="{AE20129F-21C5-4EB7-ACE1-72941B7FB2D5}" srcId="{663EC12F-8B81-4DDC-8EB3-90A9001789ED}" destId="{D4012B45-AE32-4283-BDD7-F514E84F2BF6}" srcOrd="2" destOrd="0" parTransId="{7CF7E531-5476-4F41-9FE4-D0DC5BD7220F}" sibTransId="{1982D8C1-613B-4A4B-97A3-32F95E0697C7}"/>
    <dgm:cxn modelId="{D8E5C3A0-D56C-42AE-9177-AE33AC237489}" type="presOf" srcId="{1982D8C1-613B-4A4B-97A3-32F95E0697C7}" destId="{9F2ADCA3-C9BD-422D-83F3-D942D156477A}" srcOrd="0" destOrd="0" presId="urn:microsoft.com/office/officeart/2018/2/layout/IconCircleList"/>
    <dgm:cxn modelId="{854E39AB-2230-4BF5-AB70-7BF990CAA7AC}" type="presOf" srcId="{42B44894-723D-4DAC-A2A7-1DF900013996}" destId="{01316FC6-1826-4EC9-8B3B-5BC988F7FEAD}" srcOrd="0" destOrd="0" presId="urn:microsoft.com/office/officeart/2018/2/layout/IconCircleList"/>
    <dgm:cxn modelId="{CD728AB3-58D9-4682-972C-7A8333C9C71A}" srcId="{663EC12F-8B81-4DDC-8EB3-90A9001789ED}" destId="{5EFEA55B-18C7-441E-8A52-CF654D98BD19}" srcOrd="0" destOrd="0" parTransId="{36D9ABC3-154B-4D32-BD35-3591074283D9}" sibTransId="{937FE25E-8FD5-4070-A3B3-8FE31725B681}"/>
    <dgm:cxn modelId="{1C0C4DC2-AF70-43D1-8044-B5BCCAF0F4BD}" type="presParOf" srcId="{80FAB8BE-D824-4FCA-A96A-3221A1FC46F2}" destId="{101226A5-3F57-411D-ADC9-DD14B0ADFC75}" srcOrd="0" destOrd="0" presId="urn:microsoft.com/office/officeart/2018/2/layout/IconCircleList"/>
    <dgm:cxn modelId="{2F00D5F0-970E-4A22-A5F4-598B30DE5930}" type="presParOf" srcId="{101226A5-3F57-411D-ADC9-DD14B0ADFC75}" destId="{376162B0-CFE3-461B-8D0A-23CD9334983B}" srcOrd="0" destOrd="0" presId="urn:microsoft.com/office/officeart/2018/2/layout/IconCircleList"/>
    <dgm:cxn modelId="{153E5B47-9D6E-4165-BCE2-420DF77CDB81}" type="presParOf" srcId="{376162B0-CFE3-461B-8D0A-23CD9334983B}" destId="{98337919-B743-44B2-BA87-5BE08503D8D6}" srcOrd="0" destOrd="0" presId="urn:microsoft.com/office/officeart/2018/2/layout/IconCircleList"/>
    <dgm:cxn modelId="{02AFA1E8-3794-406B-8DD0-FEA2BF2A2BE3}" type="presParOf" srcId="{376162B0-CFE3-461B-8D0A-23CD9334983B}" destId="{D49923B6-8A0B-4404-919A-44333762CD87}" srcOrd="1" destOrd="0" presId="urn:microsoft.com/office/officeart/2018/2/layout/IconCircleList"/>
    <dgm:cxn modelId="{B0322D7D-4A1B-4E08-A12D-17B507C412DF}" type="presParOf" srcId="{376162B0-CFE3-461B-8D0A-23CD9334983B}" destId="{181D750D-F0BE-4FBB-A5EC-611F4457A632}" srcOrd="2" destOrd="0" presId="urn:microsoft.com/office/officeart/2018/2/layout/IconCircleList"/>
    <dgm:cxn modelId="{EB9E7C5F-4D28-40BE-85FB-0CB28BAE4051}" type="presParOf" srcId="{376162B0-CFE3-461B-8D0A-23CD9334983B}" destId="{1335475E-C6FF-43C1-94E6-481A8E0C3960}" srcOrd="3" destOrd="0" presId="urn:microsoft.com/office/officeart/2018/2/layout/IconCircleList"/>
    <dgm:cxn modelId="{3B693D59-2908-43E1-9584-64AC363D522C}" type="presParOf" srcId="{101226A5-3F57-411D-ADC9-DD14B0ADFC75}" destId="{E346A59D-77FD-4E90-B969-DAB0ADC9ECCD}" srcOrd="1" destOrd="0" presId="urn:microsoft.com/office/officeart/2018/2/layout/IconCircleList"/>
    <dgm:cxn modelId="{A291A3C9-3EE6-410E-872B-4F58B53D792A}" type="presParOf" srcId="{101226A5-3F57-411D-ADC9-DD14B0ADFC75}" destId="{4C7C2ADA-1ED7-4DA6-9AEA-C17F4141C3C5}" srcOrd="2" destOrd="0" presId="urn:microsoft.com/office/officeart/2018/2/layout/IconCircleList"/>
    <dgm:cxn modelId="{839A8ED3-35EB-4B07-B234-1674D54D20BF}" type="presParOf" srcId="{4C7C2ADA-1ED7-4DA6-9AEA-C17F4141C3C5}" destId="{F75352F8-F971-4ADF-BDCE-1D901CF0639F}" srcOrd="0" destOrd="0" presId="urn:microsoft.com/office/officeart/2018/2/layout/IconCircleList"/>
    <dgm:cxn modelId="{7C3CAC1E-EA68-4B0B-81EB-0B0D960E90F9}" type="presParOf" srcId="{4C7C2ADA-1ED7-4DA6-9AEA-C17F4141C3C5}" destId="{DA7F7514-444C-4737-AB67-7CEBB8F53F80}" srcOrd="1" destOrd="0" presId="urn:microsoft.com/office/officeart/2018/2/layout/IconCircleList"/>
    <dgm:cxn modelId="{31FCBF0B-B9E5-411D-8C99-80E601C3D04C}" type="presParOf" srcId="{4C7C2ADA-1ED7-4DA6-9AEA-C17F4141C3C5}" destId="{C58FE6B8-D9FD-4366-9E25-95254D4C887B}" srcOrd="2" destOrd="0" presId="urn:microsoft.com/office/officeart/2018/2/layout/IconCircleList"/>
    <dgm:cxn modelId="{B801B6F5-7C14-461F-9D6F-8E8C20B939E3}" type="presParOf" srcId="{4C7C2ADA-1ED7-4DA6-9AEA-C17F4141C3C5}" destId="{999B3E39-0F65-45AE-8029-A904BFD78936}" srcOrd="3" destOrd="0" presId="urn:microsoft.com/office/officeart/2018/2/layout/IconCircleList"/>
    <dgm:cxn modelId="{D02CD140-C3F5-407B-AE98-825D45681C19}" type="presParOf" srcId="{101226A5-3F57-411D-ADC9-DD14B0ADFC75}" destId="{085BDC2A-C0D9-4D9B-95D0-37D0C776B226}" srcOrd="3" destOrd="0" presId="urn:microsoft.com/office/officeart/2018/2/layout/IconCircleList"/>
    <dgm:cxn modelId="{CFF70474-39A9-403F-AD8C-DCEA0FC0774D}" type="presParOf" srcId="{101226A5-3F57-411D-ADC9-DD14B0ADFC75}" destId="{AFD62A41-144B-4939-9573-0588462FB043}" srcOrd="4" destOrd="0" presId="urn:microsoft.com/office/officeart/2018/2/layout/IconCircleList"/>
    <dgm:cxn modelId="{FF017AF5-A07B-48D8-9852-EA39519D3C7A}" type="presParOf" srcId="{AFD62A41-144B-4939-9573-0588462FB043}" destId="{F5FE23F6-40A9-4F63-BF61-FD48F843A0F8}" srcOrd="0" destOrd="0" presId="urn:microsoft.com/office/officeart/2018/2/layout/IconCircleList"/>
    <dgm:cxn modelId="{0541F9F4-0900-4D30-B585-00F26ED1479F}" type="presParOf" srcId="{AFD62A41-144B-4939-9573-0588462FB043}" destId="{57044907-5CDB-41BF-8085-6009E393AB4E}" srcOrd="1" destOrd="0" presId="urn:microsoft.com/office/officeart/2018/2/layout/IconCircleList"/>
    <dgm:cxn modelId="{92739036-B3F6-40E3-8B65-C1E05B7005C4}" type="presParOf" srcId="{AFD62A41-144B-4939-9573-0588462FB043}" destId="{E10761E6-1F35-4F24-927F-83958195D98F}" srcOrd="2" destOrd="0" presId="urn:microsoft.com/office/officeart/2018/2/layout/IconCircleList"/>
    <dgm:cxn modelId="{0FC06130-5FE6-4A47-924C-0DED95998F96}" type="presParOf" srcId="{AFD62A41-144B-4939-9573-0588462FB043}" destId="{F2DD5B4E-0444-4C59-A6CC-8577500E5269}" srcOrd="3" destOrd="0" presId="urn:microsoft.com/office/officeart/2018/2/layout/IconCircleList"/>
    <dgm:cxn modelId="{3AD166AA-C498-40D2-87A9-CB14018280A9}" type="presParOf" srcId="{101226A5-3F57-411D-ADC9-DD14B0ADFC75}" destId="{9F2ADCA3-C9BD-422D-83F3-D942D156477A}" srcOrd="5" destOrd="0" presId="urn:microsoft.com/office/officeart/2018/2/layout/IconCircleList"/>
    <dgm:cxn modelId="{44FBDBB2-874D-40AB-A898-76BB3DAF2731}" type="presParOf" srcId="{101226A5-3F57-411D-ADC9-DD14B0ADFC75}" destId="{1D809697-558C-48C1-BC01-CDAF4FAFC7A1}" srcOrd="6" destOrd="0" presId="urn:microsoft.com/office/officeart/2018/2/layout/IconCircleList"/>
    <dgm:cxn modelId="{EDF5143C-1B84-4A23-BFF3-C95C95BCA619}" type="presParOf" srcId="{1D809697-558C-48C1-BC01-CDAF4FAFC7A1}" destId="{B0557424-196B-4BE1-A4B9-7E40E2B824FB}" srcOrd="0" destOrd="0" presId="urn:microsoft.com/office/officeart/2018/2/layout/IconCircleList"/>
    <dgm:cxn modelId="{1B74CAA8-7881-48D2-84A6-47E7627EBAFB}" type="presParOf" srcId="{1D809697-558C-48C1-BC01-CDAF4FAFC7A1}" destId="{C646B2C3-B5A0-4B6A-8206-49B0144FA5BE}" srcOrd="1" destOrd="0" presId="urn:microsoft.com/office/officeart/2018/2/layout/IconCircleList"/>
    <dgm:cxn modelId="{1F08CCDF-189A-43A8-9285-327BA411761B}" type="presParOf" srcId="{1D809697-558C-48C1-BC01-CDAF4FAFC7A1}" destId="{306ED0C7-F806-4C2A-9E5D-6BDF94D5F0C9}" srcOrd="2" destOrd="0" presId="urn:microsoft.com/office/officeart/2018/2/layout/IconCircleList"/>
    <dgm:cxn modelId="{CC0D4A9E-A1CA-4A01-A1A8-48F5C35E48C4}" type="presParOf" srcId="{1D809697-558C-48C1-BC01-CDAF4FAFC7A1}" destId="{01316FC6-1826-4EC9-8B3B-5BC988F7FEAD}"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9EF1CE8C-26A5-4218-AC99-EFE9BE1D832D}" type="doc">
      <dgm:prSet loTypeId="urn:microsoft.com/office/officeart/2005/8/layout/default" loCatId="list" qsTypeId="urn:microsoft.com/office/officeart/2005/8/quickstyle/simple1" qsCatId="simple" csTypeId="urn:microsoft.com/office/officeart/2005/8/colors/colorful5" csCatId="colorful"/>
      <dgm:spPr/>
      <dgm:t>
        <a:bodyPr/>
        <a:lstStyle/>
        <a:p>
          <a:endParaRPr lang="en-US"/>
        </a:p>
      </dgm:t>
    </dgm:pt>
    <dgm:pt modelId="{AF29BB1D-70F5-4DD8-BD64-1FE6DFC6F361}">
      <dgm:prSet custT="1"/>
      <dgm:spPr/>
      <dgm:t>
        <a:bodyPr/>
        <a:lstStyle/>
        <a:p>
          <a:r>
            <a:rPr lang="en-US" sz="2000" dirty="0"/>
            <a:t>The suspicious file was executed in the virtual environment.</a:t>
          </a:r>
        </a:p>
      </dgm:t>
    </dgm:pt>
    <dgm:pt modelId="{004C9F88-9C1C-45E7-A129-C72D9359D6E0}" type="parTrans" cxnId="{625A731A-0AD5-493E-8DB6-5BB28E03FF00}">
      <dgm:prSet/>
      <dgm:spPr/>
      <dgm:t>
        <a:bodyPr/>
        <a:lstStyle/>
        <a:p>
          <a:endParaRPr lang="en-US"/>
        </a:p>
      </dgm:t>
    </dgm:pt>
    <dgm:pt modelId="{D3AA365E-B012-4034-A629-98478F94E597}" type="sibTrans" cxnId="{625A731A-0AD5-493E-8DB6-5BB28E03FF00}">
      <dgm:prSet/>
      <dgm:spPr/>
      <dgm:t>
        <a:bodyPr/>
        <a:lstStyle/>
        <a:p>
          <a:endParaRPr lang="en-US"/>
        </a:p>
      </dgm:t>
    </dgm:pt>
    <dgm:pt modelId="{EB76F9C5-2FDA-4C0F-8FFE-E4FD1D27E5A5}">
      <dgm:prSet custT="1"/>
      <dgm:spPr/>
      <dgm:t>
        <a:bodyPr/>
        <a:lstStyle/>
        <a:p>
          <a:r>
            <a:rPr lang="en-US" sz="2000" dirty="0"/>
            <a:t>Loaded SafeSerializationManager.dll</a:t>
          </a:r>
        </a:p>
      </dgm:t>
    </dgm:pt>
    <dgm:pt modelId="{313E7548-554C-4DDD-9E42-F17597F67AF9}" type="parTrans" cxnId="{0DFB9D76-036D-4580-85EA-4F2430EF5D6B}">
      <dgm:prSet/>
      <dgm:spPr/>
      <dgm:t>
        <a:bodyPr/>
        <a:lstStyle/>
        <a:p>
          <a:endParaRPr lang="en-US"/>
        </a:p>
      </dgm:t>
    </dgm:pt>
    <dgm:pt modelId="{2DF713E1-658A-4ACE-AF08-9EFE448C839F}" type="sibTrans" cxnId="{0DFB9D76-036D-4580-85EA-4F2430EF5D6B}">
      <dgm:prSet/>
      <dgm:spPr/>
      <dgm:t>
        <a:bodyPr/>
        <a:lstStyle/>
        <a:p>
          <a:endParaRPr lang="en-US"/>
        </a:p>
      </dgm:t>
    </dgm:pt>
    <dgm:pt modelId="{E7866A09-A8D3-403F-A4EE-02E61F0657B6}">
      <dgm:prSet custT="1"/>
      <dgm:spPr/>
      <dgm:t>
        <a:bodyPr/>
        <a:lstStyle/>
        <a:p>
          <a:r>
            <a:rPr lang="en-US" sz="2000" dirty="0"/>
            <a:t>Suspended execution for a short period of approximately 45 seconds</a:t>
          </a:r>
        </a:p>
      </dgm:t>
    </dgm:pt>
    <dgm:pt modelId="{A33EC2A6-1FEB-4E4A-8CDE-5E0E9FB0ACBB}" type="parTrans" cxnId="{58AC68A7-EA0A-40C1-9164-199BBC8D5B30}">
      <dgm:prSet/>
      <dgm:spPr/>
      <dgm:t>
        <a:bodyPr/>
        <a:lstStyle/>
        <a:p>
          <a:endParaRPr lang="en-US"/>
        </a:p>
      </dgm:t>
    </dgm:pt>
    <dgm:pt modelId="{9498678E-21B1-463F-99C2-5F8345A82107}" type="sibTrans" cxnId="{58AC68A7-EA0A-40C1-9164-199BBC8D5B30}">
      <dgm:prSet/>
      <dgm:spPr/>
      <dgm:t>
        <a:bodyPr/>
        <a:lstStyle/>
        <a:p>
          <a:endParaRPr lang="en-US"/>
        </a:p>
      </dgm:t>
    </dgm:pt>
    <dgm:pt modelId="{D63046A6-8C29-403D-A04C-870122B19B94}">
      <dgm:prSet custT="1"/>
      <dgm:spPr/>
      <dgm:t>
        <a:bodyPr/>
        <a:lstStyle/>
        <a:p>
          <a:r>
            <a:rPr lang="en-US" sz="2000" dirty="0"/>
            <a:t>Loaded UI.dll</a:t>
          </a:r>
        </a:p>
      </dgm:t>
    </dgm:pt>
    <dgm:pt modelId="{FA30FC66-FB6E-4C04-ABC2-6341FA3EB633}" type="parTrans" cxnId="{D2A1826C-ECB5-41ED-976E-7923C786FB05}">
      <dgm:prSet/>
      <dgm:spPr/>
      <dgm:t>
        <a:bodyPr/>
        <a:lstStyle/>
        <a:p>
          <a:endParaRPr lang="en-US"/>
        </a:p>
      </dgm:t>
    </dgm:pt>
    <dgm:pt modelId="{3EE20828-2A1E-4918-A516-C5C6D767D30C}" type="sibTrans" cxnId="{D2A1826C-ECB5-41ED-976E-7923C786FB05}">
      <dgm:prSet/>
      <dgm:spPr/>
      <dgm:t>
        <a:bodyPr/>
        <a:lstStyle/>
        <a:p>
          <a:endParaRPr lang="en-US"/>
        </a:p>
      </dgm:t>
    </dgm:pt>
    <dgm:pt modelId="{AB52B972-9DF9-4974-907A-7790591ACF62}">
      <dgm:prSet custT="1"/>
      <dgm:spPr/>
      <dgm:t>
        <a:bodyPr/>
        <a:lstStyle/>
        <a:p>
          <a:r>
            <a:rPr lang="en-US" sz="2000" dirty="0"/>
            <a:t>Terminated afterwards. </a:t>
          </a:r>
        </a:p>
      </dgm:t>
    </dgm:pt>
    <dgm:pt modelId="{0EC6E71D-F692-4B79-BF6E-168A9876DB4B}" type="parTrans" cxnId="{CE6E33D7-F6C7-402B-A257-73ACCC884854}">
      <dgm:prSet/>
      <dgm:spPr/>
      <dgm:t>
        <a:bodyPr/>
        <a:lstStyle/>
        <a:p>
          <a:endParaRPr lang="en-US"/>
        </a:p>
      </dgm:t>
    </dgm:pt>
    <dgm:pt modelId="{518B674B-E6A2-4056-B904-2DFFC5D3B39D}" type="sibTrans" cxnId="{CE6E33D7-F6C7-402B-A257-73ACCC884854}">
      <dgm:prSet/>
      <dgm:spPr/>
      <dgm:t>
        <a:bodyPr/>
        <a:lstStyle/>
        <a:p>
          <a:endParaRPr lang="en-US"/>
        </a:p>
      </dgm:t>
    </dgm:pt>
    <dgm:pt modelId="{34063183-BAD7-4E64-9BFD-8A306981D96C}">
      <dgm:prSet/>
      <dgm:spPr/>
      <dgm:t>
        <a:bodyPr/>
        <a:lstStyle/>
        <a:p>
          <a:r>
            <a:rPr lang="en-US"/>
            <a:t>Possible reasons why the process terminated:</a:t>
          </a:r>
        </a:p>
      </dgm:t>
    </dgm:pt>
    <dgm:pt modelId="{E12AEB7A-F74D-4E14-BD16-140C3BE5BA9F}" type="parTrans" cxnId="{76D87E29-C374-46A3-9858-FD116DCA8E71}">
      <dgm:prSet/>
      <dgm:spPr/>
      <dgm:t>
        <a:bodyPr/>
        <a:lstStyle/>
        <a:p>
          <a:endParaRPr lang="en-US"/>
        </a:p>
      </dgm:t>
    </dgm:pt>
    <dgm:pt modelId="{B0839895-EF25-469F-AF32-155B49D4BF6A}" type="sibTrans" cxnId="{76D87E29-C374-46A3-9858-FD116DCA8E71}">
      <dgm:prSet/>
      <dgm:spPr/>
      <dgm:t>
        <a:bodyPr/>
        <a:lstStyle/>
        <a:p>
          <a:endParaRPr lang="en-US"/>
        </a:p>
      </dgm:t>
    </dgm:pt>
    <dgm:pt modelId="{9CB7247D-BBD6-43A7-A00F-518568B1333D}">
      <dgm:prSet/>
      <dgm:spPr/>
      <dgm:t>
        <a:bodyPr/>
        <a:lstStyle/>
        <a:p>
          <a:r>
            <a:rPr lang="en-US" dirty="0"/>
            <a:t>Use of techniques by the suspicious file to prevent analysis and debugging</a:t>
          </a:r>
        </a:p>
      </dgm:t>
    </dgm:pt>
    <dgm:pt modelId="{2BB28D03-A734-4E9C-90AD-64C84FF0EBF7}" type="parTrans" cxnId="{127F664D-530F-45D2-9A65-9A28781297BC}">
      <dgm:prSet/>
      <dgm:spPr/>
      <dgm:t>
        <a:bodyPr/>
        <a:lstStyle/>
        <a:p>
          <a:endParaRPr lang="en-US"/>
        </a:p>
      </dgm:t>
    </dgm:pt>
    <dgm:pt modelId="{11AE5842-411D-457B-AF0C-617C2AE41FBE}" type="sibTrans" cxnId="{127F664D-530F-45D2-9A65-9A28781297BC}">
      <dgm:prSet/>
      <dgm:spPr/>
      <dgm:t>
        <a:bodyPr/>
        <a:lstStyle/>
        <a:p>
          <a:endParaRPr lang="en-US"/>
        </a:p>
      </dgm:t>
    </dgm:pt>
    <dgm:pt modelId="{64963E6C-9925-461C-84CA-FFE62A1A4476}">
      <dgm:prSet/>
      <dgm:spPr/>
      <dgm:t>
        <a:bodyPr/>
        <a:lstStyle/>
        <a:p>
          <a:r>
            <a:rPr lang="en-US" dirty="0"/>
            <a:t>Detects the presence of a virtual machine to avoid detection and analysis.</a:t>
          </a:r>
        </a:p>
      </dgm:t>
    </dgm:pt>
    <dgm:pt modelId="{AE57854F-4B8C-43C2-AC39-930336FCC728}" type="parTrans" cxnId="{9D1E959D-2115-4114-A7DD-67D846E29F9C}">
      <dgm:prSet/>
      <dgm:spPr/>
      <dgm:t>
        <a:bodyPr/>
        <a:lstStyle/>
        <a:p>
          <a:endParaRPr lang="en-US"/>
        </a:p>
      </dgm:t>
    </dgm:pt>
    <dgm:pt modelId="{9EEFB1DB-1B79-46B7-9E34-A6BD4B4F974F}" type="sibTrans" cxnId="{9D1E959D-2115-4114-A7DD-67D846E29F9C}">
      <dgm:prSet/>
      <dgm:spPr/>
      <dgm:t>
        <a:bodyPr/>
        <a:lstStyle/>
        <a:p>
          <a:endParaRPr lang="en-US"/>
        </a:p>
      </dgm:t>
    </dgm:pt>
    <dgm:pt modelId="{2DF9BC76-A3B0-48A5-9481-CFAF21F6338E}">
      <dgm:prSet/>
      <dgm:spPr/>
      <dgm:t>
        <a:bodyPr/>
        <a:lstStyle/>
        <a:p>
          <a:r>
            <a:rPr lang="en-US"/>
            <a:t>Checking for the presence of a debugger using the “isDebuggerPresent” method.</a:t>
          </a:r>
        </a:p>
      </dgm:t>
    </dgm:pt>
    <dgm:pt modelId="{6A8E5CD2-B270-4DB8-A649-64FC5C8CADC7}" type="parTrans" cxnId="{72CA440A-CC1D-410A-A2C2-58786341158B}">
      <dgm:prSet/>
      <dgm:spPr/>
      <dgm:t>
        <a:bodyPr/>
        <a:lstStyle/>
        <a:p>
          <a:endParaRPr lang="en-US"/>
        </a:p>
      </dgm:t>
    </dgm:pt>
    <dgm:pt modelId="{583CBC05-8C69-48EB-BDBD-8CC77391C5E2}" type="sibTrans" cxnId="{72CA440A-CC1D-410A-A2C2-58786341158B}">
      <dgm:prSet/>
      <dgm:spPr/>
      <dgm:t>
        <a:bodyPr/>
        <a:lstStyle/>
        <a:p>
          <a:endParaRPr lang="en-US"/>
        </a:p>
      </dgm:t>
    </dgm:pt>
    <dgm:pt modelId="{ED8D6F07-2A62-4673-A1A7-E92ADFE1CF1D}">
      <dgm:prSet/>
      <dgm:spPr/>
      <dgm:t>
        <a:bodyPr/>
        <a:lstStyle/>
        <a:p>
          <a:r>
            <a:rPr lang="en-US" dirty="0"/>
            <a:t>Unable to communicate to Command and Control Server</a:t>
          </a:r>
        </a:p>
      </dgm:t>
    </dgm:pt>
    <dgm:pt modelId="{759B463B-F2D4-46B0-9E42-0EFB7F0C8715}" type="parTrans" cxnId="{268E9DEC-ACAB-4B18-B807-24B8D9E82DAC}">
      <dgm:prSet/>
      <dgm:spPr/>
      <dgm:t>
        <a:bodyPr/>
        <a:lstStyle/>
        <a:p>
          <a:endParaRPr lang="en-US"/>
        </a:p>
      </dgm:t>
    </dgm:pt>
    <dgm:pt modelId="{BABC7DF2-2441-4748-8AD4-78C0F39270C7}" type="sibTrans" cxnId="{268E9DEC-ACAB-4B18-B807-24B8D9E82DAC}">
      <dgm:prSet/>
      <dgm:spPr/>
      <dgm:t>
        <a:bodyPr/>
        <a:lstStyle/>
        <a:p>
          <a:endParaRPr lang="en-US"/>
        </a:p>
      </dgm:t>
    </dgm:pt>
    <dgm:pt modelId="{8D383E54-88C7-48F9-832C-248844A487BA}">
      <dgm:prSet/>
      <dgm:spPr/>
      <dgm:t>
        <a:bodyPr/>
        <a:lstStyle/>
        <a:p>
          <a:r>
            <a:rPr lang="en-US"/>
            <a:t>Require additional resources to be downloaded. </a:t>
          </a:r>
        </a:p>
      </dgm:t>
    </dgm:pt>
    <dgm:pt modelId="{3E6E7223-B3DF-49D5-A6D9-A788994AD443}" type="parTrans" cxnId="{2D38AD30-4019-4585-81D0-C9199E4CE740}">
      <dgm:prSet/>
      <dgm:spPr/>
      <dgm:t>
        <a:bodyPr/>
        <a:lstStyle/>
        <a:p>
          <a:endParaRPr lang="en-US"/>
        </a:p>
      </dgm:t>
    </dgm:pt>
    <dgm:pt modelId="{B22D14C9-C306-495F-90B2-A89E935D0A48}" type="sibTrans" cxnId="{2D38AD30-4019-4585-81D0-C9199E4CE740}">
      <dgm:prSet/>
      <dgm:spPr/>
      <dgm:t>
        <a:bodyPr/>
        <a:lstStyle/>
        <a:p>
          <a:endParaRPr lang="en-US"/>
        </a:p>
      </dgm:t>
    </dgm:pt>
    <dgm:pt modelId="{8C949095-8F20-41DB-9902-AE40FA537191}" type="pres">
      <dgm:prSet presAssocID="{9EF1CE8C-26A5-4218-AC99-EFE9BE1D832D}" presName="diagram" presStyleCnt="0">
        <dgm:presLayoutVars>
          <dgm:dir/>
          <dgm:resizeHandles val="exact"/>
        </dgm:presLayoutVars>
      </dgm:prSet>
      <dgm:spPr/>
    </dgm:pt>
    <dgm:pt modelId="{91083AA2-F9D2-4782-BE9D-FF57D67672C6}" type="pres">
      <dgm:prSet presAssocID="{AF29BB1D-70F5-4DD8-BD64-1FE6DFC6F361}" presName="node" presStyleLbl="node1" presStyleIdx="0" presStyleCnt="6">
        <dgm:presLayoutVars>
          <dgm:bulletEnabled val="1"/>
        </dgm:presLayoutVars>
      </dgm:prSet>
      <dgm:spPr/>
    </dgm:pt>
    <dgm:pt modelId="{66D832B5-5EA3-456D-A762-482F4D97292E}" type="pres">
      <dgm:prSet presAssocID="{D3AA365E-B012-4034-A629-98478F94E597}" presName="sibTrans" presStyleCnt="0"/>
      <dgm:spPr/>
    </dgm:pt>
    <dgm:pt modelId="{714641E8-0E1B-47F8-8BCC-D69A2BB914FF}" type="pres">
      <dgm:prSet presAssocID="{EB76F9C5-2FDA-4C0F-8FFE-E4FD1D27E5A5}" presName="node" presStyleLbl="node1" presStyleIdx="1" presStyleCnt="6">
        <dgm:presLayoutVars>
          <dgm:bulletEnabled val="1"/>
        </dgm:presLayoutVars>
      </dgm:prSet>
      <dgm:spPr/>
    </dgm:pt>
    <dgm:pt modelId="{05550C9C-3FF8-484B-8C94-CF4D82FE631F}" type="pres">
      <dgm:prSet presAssocID="{2DF713E1-658A-4ACE-AF08-9EFE448C839F}" presName="sibTrans" presStyleCnt="0"/>
      <dgm:spPr/>
    </dgm:pt>
    <dgm:pt modelId="{491A18D8-8E29-4397-AC71-C2559122B2D3}" type="pres">
      <dgm:prSet presAssocID="{E7866A09-A8D3-403F-A4EE-02E61F0657B6}" presName="node" presStyleLbl="node1" presStyleIdx="2" presStyleCnt="6">
        <dgm:presLayoutVars>
          <dgm:bulletEnabled val="1"/>
        </dgm:presLayoutVars>
      </dgm:prSet>
      <dgm:spPr/>
    </dgm:pt>
    <dgm:pt modelId="{F2E836B7-112A-4B73-AB9F-5896B8CB14E4}" type="pres">
      <dgm:prSet presAssocID="{9498678E-21B1-463F-99C2-5F8345A82107}" presName="sibTrans" presStyleCnt="0"/>
      <dgm:spPr/>
    </dgm:pt>
    <dgm:pt modelId="{26A3C4BD-A0F0-40B8-8F31-C9BDAF12B62E}" type="pres">
      <dgm:prSet presAssocID="{D63046A6-8C29-403D-A04C-870122B19B94}" presName="node" presStyleLbl="node1" presStyleIdx="3" presStyleCnt="6">
        <dgm:presLayoutVars>
          <dgm:bulletEnabled val="1"/>
        </dgm:presLayoutVars>
      </dgm:prSet>
      <dgm:spPr/>
    </dgm:pt>
    <dgm:pt modelId="{168CA67F-515F-4A7C-8FE8-798CB1FDA052}" type="pres">
      <dgm:prSet presAssocID="{3EE20828-2A1E-4918-A516-C5C6D767D30C}" presName="sibTrans" presStyleCnt="0"/>
      <dgm:spPr/>
    </dgm:pt>
    <dgm:pt modelId="{EC8564B8-9BDC-4F74-B201-36909C2085BE}" type="pres">
      <dgm:prSet presAssocID="{AB52B972-9DF9-4974-907A-7790591ACF62}" presName="node" presStyleLbl="node1" presStyleIdx="4" presStyleCnt="6">
        <dgm:presLayoutVars>
          <dgm:bulletEnabled val="1"/>
        </dgm:presLayoutVars>
      </dgm:prSet>
      <dgm:spPr/>
    </dgm:pt>
    <dgm:pt modelId="{114BC785-14D2-436C-8E97-B8406A3B6751}" type="pres">
      <dgm:prSet presAssocID="{518B674B-E6A2-4056-B904-2DFFC5D3B39D}" presName="sibTrans" presStyleCnt="0"/>
      <dgm:spPr/>
    </dgm:pt>
    <dgm:pt modelId="{C18C20E4-0B58-44E5-B163-BFFF30396D3B}" type="pres">
      <dgm:prSet presAssocID="{34063183-BAD7-4E64-9BFD-8A306981D96C}" presName="node" presStyleLbl="node1" presStyleIdx="5" presStyleCnt="6">
        <dgm:presLayoutVars>
          <dgm:bulletEnabled val="1"/>
        </dgm:presLayoutVars>
      </dgm:prSet>
      <dgm:spPr/>
    </dgm:pt>
  </dgm:ptLst>
  <dgm:cxnLst>
    <dgm:cxn modelId="{72CA440A-CC1D-410A-A2C2-58786341158B}" srcId="{9CB7247D-BBD6-43A7-A00F-518568B1333D}" destId="{2DF9BC76-A3B0-48A5-9481-CFAF21F6338E}" srcOrd="1" destOrd="0" parTransId="{6A8E5CD2-B270-4DB8-A649-64FC5C8CADC7}" sibTransId="{583CBC05-8C69-48EB-BDBD-8CC77391C5E2}"/>
    <dgm:cxn modelId="{625A731A-0AD5-493E-8DB6-5BB28E03FF00}" srcId="{9EF1CE8C-26A5-4218-AC99-EFE9BE1D832D}" destId="{AF29BB1D-70F5-4DD8-BD64-1FE6DFC6F361}" srcOrd="0" destOrd="0" parTransId="{004C9F88-9C1C-45E7-A129-C72D9359D6E0}" sibTransId="{D3AA365E-B012-4034-A629-98478F94E597}"/>
    <dgm:cxn modelId="{76D87E29-C374-46A3-9858-FD116DCA8E71}" srcId="{9EF1CE8C-26A5-4218-AC99-EFE9BE1D832D}" destId="{34063183-BAD7-4E64-9BFD-8A306981D96C}" srcOrd="5" destOrd="0" parTransId="{E12AEB7A-F74D-4E14-BD16-140C3BE5BA9F}" sibTransId="{B0839895-EF25-469F-AF32-155B49D4BF6A}"/>
    <dgm:cxn modelId="{FB75F62A-BC91-41EE-B0FD-4E31726606CD}" type="presOf" srcId="{AB52B972-9DF9-4974-907A-7790591ACF62}" destId="{EC8564B8-9BDC-4F74-B201-36909C2085BE}" srcOrd="0" destOrd="0" presId="urn:microsoft.com/office/officeart/2005/8/layout/default"/>
    <dgm:cxn modelId="{2D38AD30-4019-4585-81D0-C9199E4CE740}" srcId="{9CB7247D-BBD6-43A7-A00F-518568B1333D}" destId="{8D383E54-88C7-48F9-832C-248844A487BA}" srcOrd="3" destOrd="0" parTransId="{3E6E7223-B3DF-49D5-A6D9-A788994AD443}" sibTransId="{B22D14C9-C306-495F-90B2-A89E935D0A48}"/>
    <dgm:cxn modelId="{34117D3D-4A9E-4562-9681-B1A402CB17C3}" type="presOf" srcId="{ED8D6F07-2A62-4673-A1A7-E92ADFE1CF1D}" destId="{C18C20E4-0B58-44E5-B163-BFFF30396D3B}" srcOrd="0" destOrd="4" presId="urn:microsoft.com/office/officeart/2005/8/layout/default"/>
    <dgm:cxn modelId="{208AEE60-51D9-43FE-BC18-EB21C284F0E5}" type="presOf" srcId="{9CB7247D-BBD6-43A7-A00F-518568B1333D}" destId="{C18C20E4-0B58-44E5-B163-BFFF30396D3B}" srcOrd="0" destOrd="1" presId="urn:microsoft.com/office/officeart/2005/8/layout/default"/>
    <dgm:cxn modelId="{A7171866-D6DD-47A5-9A5C-BC8F516A5418}" type="presOf" srcId="{E7866A09-A8D3-403F-A4EE-02E61F0657B6}" destId="{491A18D8-8E29-4397-AC71-C2559122B2D3}" srcOrd="0" destOrd="0" presId="urn:microsoft.com/office/officeart/2005/8/layout/default"/>
    <dgm:cxn modelId="{064E6E6B-C412-4C63-84B4-C11A6D80ECFA}" type="presOf" srcId="{64963E6C-9925-461C-84CA-FFE62A1A4476}" destId="{C18C20E4-0B58-44E5-B163-BFFF30396D3B}" srcOrd="0" destOrd="2" presId="urn:microsoft.com/office/officeart/2005/8/layout/default"/>
    <dgm:cxn modelId="{D2A1826C-ECB5-41ED-976E-7923C786FB05}" srcId="{9EF1CE8C-26A5-4218-AC99-EFE9BE1D832D}" destId="{D63046A6-8C29-403D-A04C-870122B19B94}" srcOrd="3" destOrd="0" parTransId="{FA30FC66-FB6E-4C04-ABC2-6341FA3EB633}" sibTransId="{3EE20828-2A1E-4918-A516-C5C6D767D30C}"/>
    <dgm:cxn modelId="{127F664D-530F-45D2-9A65-9A28781297BC}" srcId="{34063183-BAD7-4E64-9BFD-8A306981D96C}" destId="{9CB7247D-BBD6-43A7-A00F-518568B1333D}" srcOrd="0" destOrd="0" parTransId="{2BB28D03-A734-4E9C-90AD-64C84FF0EBF7}" sibTransId="{11AE5842-411D-457B-AF0C-617C2AE41FBE}"/>
    <dgm:cxn modelId="{07823651-85E5-4823-89F2-91D4B0657F3E}" type="presOf" srcId="{8D383E54-88C7-48F9-832C-248844A487BA}" destId="{C18C20E4-0B58-44E5-B163-BFFF30396D3B}" srcOrd="0" destOrd="5" presId="urn:microsoft.com/office/officeart/2005/8/layout/default"/>
    <dgm:cxn modelId="{0DFB9D76-036D-4580-85EA-4F2430EF5D6B}" srcId="{9EF1CE8C-26A5-4218-AC99-EFE9BE1D832D}" destId="{EB76F9C5-2FDA-4C0F-8FFE-E4FD1D27E5A5}" srcOrd="1" destOrd="0" parTransId="{313E7548-554C-4DDD-9E42-F17597F67AF9}" sibTransId="{2DF713E1-658A-4ACE-AF08-9EFE448C839F}"/>
    <dgm:cxn modelId="{BFED8158-E7BF-48B4-9C99-92B243F0E3F4}" type="presOf" srcId="{2DF9BC76-A3B0-48A5-9481-CFAF21F6338E}" destId="{C18C20E4-0B58-44E5-B163-BFFF30396D3B}" srcOrd="0" destOrd="3" presId="urn:microsoft.com/office/officeart/2005/8/layout/default"/>
    <dgm:cxn modelId="{8E10E47A-7CE5-4521-B7DE-6366C6373426}" type="presOf" srcId="{9EF1CE8C-26A5-4218-AC99-EFE9BE1D832D}" destId="{8C949095-8F20-41DB-9902-AE40FA537191}" srcOrd="0" destOrd="0" presId="urn:microsoft.com/office/officeart/2005/8/layout/default"/>
    <dgm:cxn modelId="{9D1E959D-2115-4114-A7DD-67D846E29F9C}" srcId="{9CB7247D-BBD6-43A7-A00F-518568B1333D}" destId="{64963E6C-9925-461C-84CA-FFE62A1A4476}" srcOrd="0" destOrd="0" parTransId="{AE57854F-4B8C-43C2-AC39-930336FCC728}" sibTransId="{9EEFB1DB-1B79-46B7-9E34-A6BD4B4F974F}"/>
    <dgm:cxn modelId="{F0CACD9E-4AF5-469D-A404-0F09170CD6F9}" type="presOf" srcId="{D63046A6-8C29-403D-A04C-870122B19B94}" destId="{26A3C4BD-A0F0-40B8-8F31-C9BDAF12B62E}" srcOrd="0" destOrd="0" presId="urn:microsoft.com/office/officeart/2005/8/layout/default"/>
    <dgm:cxn modelId="{58AC68A7-EA0A-40C1-9164-199BBC8D5B30}" srcId="{9EF1CE8C-26A5-4218-AC99-EFE9BE1D832D}" destId="{E7866A09-A8D3-403F-A4EE-02E61F0657B6}" srcOrd="2" destOrd="0" parTransId="{A33EC2A6-1FEB-4E4A-8CDE-5E0E9FB0ACBB}" sibTransId="{9498678E-21B1-463F-99C2-5F8345A82107}"/>
    <dgm:cxn modelId="{CE6E33D7-F6C7-402B-A257-73ACCC884854}" srcId="{9EF1CE8C-26A5-4218-AC99-EFE9BE1D832D}" destId="{AB52B972-9DF9-4974-907A-7790591ACF62}" srcOrd="4" destOrd="0" parTransId="{0EC6E71D-F692-4B79-BF6E-168A9876DB4B}" sibTransId="{518B674B-E6A2-4056-B904-2DFFC5D3B39D}"/>
    <dgm:cxn modelId="{1F75AFE8-A1C5-4A9D-B434-B10C60AC7613}" type="presOf" srcId="{AF29BB1D-70F5-4DD8-BD64-1FE6DFC6F361}" destId="{91083AA2-F9D2-4782-BE9D-FF57D67672C6}" srcOrd="0" destOrd="0" presId="urn:microsoft.com/office/officeart/2005/8/layout/default"/>
    <dgm:cxn modelId="{575D04EA-706D-41D4-823D-4DE2D751F914}" type="presOf" srcId="{EB76F9C5-2FDA-4C0F-8FFE-E4FD1D27E5A5}" destId="{714641E8-0E1B-47F8-8BCC-D69A2BB914FF}" srcOrd="0" destOrd="0" presId="urn:microsoft.com/office/officeart/2005/8/layout/default"/>
    <dgm:cxn modelId="{268E9DEC-ACAB-4B18-B807-24B8D9E82DAC}" srcId="{9CB7247D-BBD6-43A7-A00F-518568B1333D}" destId="{ED8D6F07-2A62-4673-A1A7-E92ADFE1CF1D}" srcOrd="2" destOrd="0" parTransId="{759B463B-F2D4-46B0-9E42-0EFB7F0C8715}" sibTransId="{BABC7DF2-2441-4748-8AD4-78C0F39270C7}"/>
    <dgm:cxn modelId="{5D69ADEC-06A5-4135-AA43-CC91E762D306}" type="presOf" srcId="{34063183-BAD7-4E64-9BFD-8A306981D96C}" destId="{C18C20E4-0B58-44E5-B163-BFFF30396D3B}" srcOrd="0" destOrd="0" presId="urn:microsoft.com/office/officeart/2005/8/layout/default"/>
    <dgm:cxn modelId="{BE94F039-573D-46EA-9A8E-F752188E8FDB}" type="presParOf" srcId="{8C949095-8F20-41DB-9902-AE40FA537191}" destId="{91083AA2-F9D2-4782-BE9D-FF57D67672C6}" srcOrd="0" destOrd="0" presId="urn:microsoft.com/office/officeart/2005/8/layout/default"/>
    <dgm:cxn modelId="{44E13DEF-2D26-4C5F-83F6-67F657D7BF3B}" type="presParOf" srcId="{8C949095-8F20-41DB-9902-AE40FA537191}" destId="{66D832B5-5EA3-456D-A762-482F4D97292E}" srcOrd="1" destOrd="0" presId="urn:microsoft.com/office/officeart/2005/8/layout/default"/>
    <dgm:cxn modelId="{2FECA05F-FBDD-4FFD-A497-668C459758FB}" type="presParOf" srcId="{8C949095-8F20-41DB-9902-AE40FA537191}" destId="{714641E8-0E1B-47F8-8BCC-D69A2BB914FF}" srcOrd="2" destOrd="0" presId="urn:microsoft.com/office/officeart/2005/8/layout/default"/>
    <dgm:cxn modelId="{C85BD464-7247-4B8B-BD80-A8E9F75A1BC7}" type="presParOf" srcId="{8C949095-8F20-41DB-9902-AE40FA537191}" destId="{05550C9C-3FF8-484B-8C94-CF4D82FE631F}" srcOrd="3" destOrd="0" presId="urn:microsoft.com/office/officeart/2005/8/layout/default"/>
    <dgm:cxn modelId="{92F9E85F-2E3D-4356-9E94-2D224CEB3706}" type="presParOf" srcId="{8C949095-8F20-41DB-9902-AE40FA537191}" destId="{491A18D8-8E29-4397-AC71-C2559122B2D3}" srcOrd="4" destOrd="0" presId="urn:microsoft.com/office/officeart/2005/8/layout/default"/>
    <dgm:cxn modelId="{7AD7425A-E98F-48C8-9D09-BB26622A00F9}" type="presParOf" srcId="{8C949095-8F20-41DB-9902-AE40FA537191}" destId="{F2E836B7-112A-4B73-AB9F-5896B8CB14E4}" srcOrd="5" destOrd="0" presId="urn:microsoft.com/office/officeart/2005/8/layout/default"/>
    <dgm:cxn modelId="{3ED9847D-8893-4146-AA02-49E5B6DE921B}" type="presParOf" srcId="{8C949095-8F20-41DB-9902-AE40FA537191}" destId="{26A3C4BD-A0F0-40B8-8F31-C9BDAF12B62E}" srcOrd="6" destOrd="0" presId="urn:microsoft.com/office/officeart/2005/8/layout/default"/>
    <dgm:cxn modelId="{47CCF65A-76CE-4E72-AF3F-D5932CD86CB6}" type="presParOf" srcId="{8C949095-8F20-41DB-9902-AE40FA537191}" destId="{168CA67F-515F-4A7C-8FE8-798CB1FDA052}" srcOrd="7" destOrd="0" presId="urn:microsoft.com/office/officeart/2005/8/layout/default"/>
    <dgm:cxn modelId="{8AA683C7-4CAF-4C22-88DB-F17BA09C7EA3}" type="presParOf" srcId="{8C949095-8F20-41DB-9902-AE40FA537191}" destId="{EC8564B8-9BDC-4F74-B201-36909C2085BE}" srcOrd="8" destOrd="0" presId="urn:microsoft.com/office/officeart/2005/8/layout/default"/>
    <dgm:cxn modelId="{55317388-5853-4E90-987E-3F62EABB5BDD}" type="presParOf" srcId="{8C949095-8F20-41DB-9902-AE40FA537191}" destId="{114BC785-14D2-436C-8E97-B8406A3B6751}" srcOrd="9" destOrd="0" presId="urn:microsoft.com/office/officeart/2005/8/layout/default"/>
    <dgm:cxn modelId="{19A27AC1-7143-4DEA-A8F3-C7ADFB6C4AF3}" type="presParOf" srcId="{8C949095-8F20-41DB-9902-AE40FA537191}" destId="{C18C20E4-0B58-44E5-B163-BFFF30396D3B}" srcOrd="1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47A1B4EB-A9DB-4BC5-A4DB-9377F1EB9751}"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FC4AA744-A27E-43E2-BD8E-D2747AB09CBF}">
      <dgm:prSet custT="1"/>
      <dgm:spPr/>
      <dgm:t>
        <a:bodyPr/>
        <a:lstStyle/>
        <a:p>
          <a:r>
            <a:rPr lang="en-US" sz="2000" dirty="0"/>
            <a:t>Basic Static and Basic Dynamic analysis provided information that can be used to guide the debugging and reverse engineering process.</a:t>
          </a:r>
        </a:p>
      </dgm:t>
    </dgm:pt>
    <dgm:pt modelId="{02BE9F87-912D-4654-8F2E-498310B9B419}" type="parTrans" cxnId="{2C81E0BD-63D9-4B48-9D89-3610E06D19FF}">
      <dgm:prSet/>
      <dgm:spPr/>
      <dgm:t>
        <a:bodyPr/>
        <a:lstStyle/>
        <a:p>
          <a:endParaRPr lang="en-US"/>
        </a:p>
      </dgm:t>
    </dgm:pt>
    <dgm:pt modelId="{43AE12E2-02F3-4B8B-8443-C8CE5330645A}" type="sibTrans" cxnId="{2C81E0BD-63D9-4B48-9D89-3610E06D19FF}">
      <dgm:prSet/>
      <dgm:spPr/>
      <dgm:t>
        <a:bodyPr/>
        <a:lstStyle/>
        <a:p>
          <a:endParaRPr lang="en-US"/>
        </a:p>
      </dgm:t>
    </dgm:pt>
    <dgm:pt modelId="{3A0A2713-CC4F-4076-A794-345C3847EB9D}">
      <dgm:prSet/>
      <dgm:spPr/>
      <dgm:t>
        <a:bodyPr/>
        <a:lstStyle/>
        <a:p>
          <a:r>
            <a:rPr lang="en-US"/>
            <a:t>Hypothesis 1: The malware utilized steganography to conceal information within the PNG images. </a:t>
          </a:r>
        </a:p>
      </dgm:t>
    </dgm:pt>
    <dgm:pt modelId="{494306D2-6329-4D43-A51B-5136DA41D17B}" type="parTrans" cxnId="{DC16D677-5DCB-4DBD-8B22-790C6CC0B1A4}">
      <dgm:prSet/>
      <dgm:spPr/>
      <dgm:t>
        <a:bodyPr/>
        <a:lstStyle/>
        <a:p>
          <a:endParaRPr lang="en-US"/>
        </a:p>
      </dgm:t>
    </dgm:pt>
    <dgm:pt modelId="{036B6771-477F-41D2-8284-F5AC5EA5C105}" type="sibTrans" cxnId="{DC16D677-5DCB-4DBD-8B22-790C6CC0B1A4}">
      <dgm:prSet/>
      <dgm:spPr/>
      <dgm:t>
        <a:bodyPr/>
        <a:lstStyle/>
        <a:p>
          <a:endParaRPr lang="en-US"/>
        </a:p>
      </dgm:t>
    </dgm:pt>
    <dgm:pt modelId="{570856FC-3CC4-4BE7-99F9-662D21A05E95}">
      <dgm:prSet/>
      <dgm:spPr/>
      <dgm:t>
        <a:bodyPr/>
        <a:lstStyle/>
        <a:p>
          <a:r>
            <a:rPr lang="en-US"/>
            <a:t>Hypothesis 2: the code of this malware is packed, extensively obfuscated, and incorporates techniques to hinder both reverse engineering and debugging.</a:t>
          </a:r>
        </a:p>
      </dgm:t>
    </dgm:pt>
    <dgm:pt modelId="{10F64029-BAEE-4AAF-AABC-7DE32045F78B}" type="parTrans" cxnId="{19036EDC-41B9-486F-B847-9289CA478F97}">
      <dgm:prSet/>
      <dgm:spPr/>
      <dgm:t>
        <a:bodyPr/>
        <a:lstStyle/>
        <a:p>
          <a:endParaRPr lang="en-US"/>
        </a:p>
      </dgm:t>
    </dgm:pt>
    <dgm:pt modelId="{AF6E0ADE-920E-4BA7-8872-BAF2294F65D4}" type="sibTrans" cxnId="{19036EDC-41B9-486F-B847-9289CA478F97}">
      <dgm:prSet/>
      <dgm:spPr/>
      <dgm:t>
        <a:bodyPr/>
        <a:lstStyle/>
        <a:p>
          <a:endParaRPr lang="en-US"/>
        </a:p>
      </dgm:t>
    </dgm:pt>
    <dgm:pt modelId="{20690C1B-0161-486E-8701-2FF4F95E0B09}" type="pres">
      <dgm:prSet presAssocID="{47A1B4EB-A9DB-4BC5-A4DB-9377F1EB9751}" presName="root" presStyleCnt="0">
        <dgm:presLayoutVars>
          <dgm:dir/>
          <dgm:resizeHandles val="exact"/>
        </dgm:presLayoutVars>
      </dgm:prSet>
      <dgm:spPr/>
    </dgm:pt>
    <dgm:pt modelId="{1B99264C-E216-4F0F-9427-CD242BE9CA96}" type="pres">
      <dgm:prSet presAssocID="{FC4AA744-A27E-43E2-BD8E-D2747AB09CBF}" presName="compNode" presStyleCnt="0"/>
      <dgm:spPr/>
    </dgm:pt>
    <dgm:pt modelId="{B9266233-947B-4B91-B2BD-5187B0475B63}" type="pres">
      <dgm:prSet presAssocID="{FC4AA744-A27E-43E2-BD8E-D2747AB09CBF}"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Gears"/>
        </a:ext>
      </dgm:extLst>
    </dgm:pt>
    <dgm:pt modelId="{B802FACF-34A7-4073-901E-71223430EE31}" type="pres">
      <dgm:prSet presAssocID="{FC4AA744-A27E-43E2-BD8E-D2747AB09CBF}" presName="spaceRect" presStyleCnt="0"/>
      <dgm:spPr/>
    </dgm:pt>
    <dgm:pt modelId="{BDC63271-3FAE-4B6F-A424-6FD12EB6C4A9}" type="pres">
      <dgm:prSet presAssocID="{FC4AA744-A27E-43E2-BD8E-D2747AB09CBF}" presName="textRect" presStyleLbl="revTx" presStyleIdx="0" presStyleCnt="3">
        <dgm:presLayoutVars>
          <dgm:chMax val="1"/>
          <dgm:chPref val="1"/>
        </dgm:presLayoutVars>
      </dgm:prSet>
      <dgm:spPr/>
    </dgm:pt>
    <dgm:pt modelId="{D339352C-48F8-484C-BA9C-E3DA2D145347}" type="pres">
      <dgm:prSet presAssocID="{43AE12E2-02F3-4B8B-8443-C8CE5330645A}" presName="sibTrans" presStyleCnt="0"/>
      <dgm:spPr/>
    </dgm:pt>
    <dgm:pt modelId="{D1F5CD58-41F8-40F2-B525-6B086B2231A3}" type="pres">
      <dgm:prSet presAssocID="{3A0A2713-CC4F-4076-A794-345C3847EB9D}" presName="compNode" presStyleCnt="0"/>
      <dgm:spPr/>
    </dgm:pt>
    <dgm:pt modelId="{CAF1FE31-1205-4A2B-BE08-1F1B9A43448B}" type="pres">
      <dgm:prSet presAssocID="{3A0A2713-CC4F-4076-A794-345C3847EB9D}"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icroscope"/>
        </a:ext>
      </dgm:extLst>
    </dgm:pt>
    <dgm:pt modelId="{8BCCAF66-26A8-46D9-8B74-49C74D8CE690}" type="pres">
      <dgm:prSet presAssocID="{3A0A2713-CC4F-4076-A794-345C3847EB9D}" presName="spaceRect" presStyleCnt="0"/>
      <dgm:spPr/>
    </dgm:pt>
    <dgm:pt modelId="{00322641-9F47-4A7D-AA90-21879A866BF4}" type="pres">
      <dgm:prSet presAssocID="{3A0A2713-CC4F-4076-A794-345C3847EB9D}" presName="textRect" presStyleLbl="revTx" presStyleIdx="1" presStyleCnt="3">
        <dgm:presLayoutVars>
          <dgm:chMax val="1"/>
          <dgm:chPref val="1"/>
        </dgm:presLayoutVars>
      </dgm:prSet>
      <dgm:spPr/>
    </dgm:pt>
    <dgm:pt modelId="{A6295F11-CA53-45DC-9770-05D45C3D674D}" type="pres">
      <dgm:prSet presAssocID="{036B6771-477F-41D2-8284-F5AC5EA5C105}" presName="sibTrans" presStyleCnt="0"/>
      <dgm:spPr/>
    </dgm:pt>
    <dgm:pt modelId="{B216C3EB-1798-4E0D-BF3D-71E89177B41F}" type="pres">
      <dgm:prSet presAssocID="{570856FC-3CC4-4BE7-99F9-662D21A05E95}" presName="compNode" presStyleCnt="0"/>
      <dgm:spPr/>
    </dgm:pt>
    <dgm:pt modelId="{9FFC0597-7AB4-489B-9166-5F3299B66DAA}" type="pres">
      <dgm:prSet presAssocID="{570856FC-3CC4-4BE7-99F9-662D21A05E95}"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ug"/>
        </a:ext>
      </dgm:extLst>
    </dgm:pt>
    <dgm:pt modelId="{65E8F4FA-F07E-4D01-BB16-BCFF3A592A18}" type="pres">
      <dgm:prSet presAssocID="{570856FC-3CC4-4BE7-99F9-662D21A05E95}" presName="spaceRect" presStyleCnt="0"/>
      <dgm:spPr/>
    </dgm:pt>
    <dgm:pt modelId="{C94C7383-675D-45CA-AF91-CE9684577988}" type="pres">
      <dgm:prSet presAssocID="{570856FC-3CC4-4BE7-99F9-662D21A05E95}" presName="textRect" presStyleLbl="revTx" presStyleIdx="2" presStyleCnt="3">
        <dgm:presLayoutVars>
          <dgm:chMax val="1"/>
          <dgm:chPref val="1"/>
        </dgm:presLayoutVars>
      </dgm:prSet>
      <dgm:spPr/>
    </dgm:pt>
  </dgm:ptLst>
  <dgm:cxnLst>
    <dgm:cxn modelId="{69E9BA07-33A1-4352-ADE7-A26467324C3F}" type="presOf" srcId="{570856FC-3CC4-4BE7-99F9-662D21A05E95}" destId="{C94C7383-675D-45CA-AF91-CE9684577988}" srcOrd="0" destOrd="0" presId="urn:microsoft.com/office/officeart/2018/2/layout/IconLabelList"/>
    <dgm:cxn modelId="{E5C3FB55-BCCA-4D52-87FC-EEB526CB60A5}" type="presOf" srcId="{FC4AA744-A27E-43E2-BD8E-D2747AB09CBF}" destId="{BDC63271-3FAE-4B6F-A424-6FD12EB6C4A9}" srcOrd="0" destOrd="0" presId="urn:microsoft.com/office/officeart/2018/2/layout/IconLabelList"/>
    <dgm:cxn modelId="{DC16D677-5DCB-4DBD-8B22-790C6CC0B1A4}" srcId="{47A1B4EB-A9DB-4BC5-A4DB-9377F1EB9751}" destId="{3A0A2713-CC4F-4076-A794-345C3847EB9D}" srcOrd="1" destOrd="0" parTransId="{494306D2-6329-4D43-A51B-5136DA41D17B}" sibTransId="{036B6771-477F-41D2-8284-F5AC5EA5C105}"/>
    <dgm:cxn modelId="{E40DB458-09CF-4E1A-AAC9-DBDA2C2714AF}" type="presOf" srcId="{47A1B4EB-A9DB-4BC5-A4DB-9377F1EB9751}" destId="{20690C1B-0161-486E-8701-2FF4F95E0B09}" srcOrd="0" destOrd="0" presId="urn:microsoft.com/office/officeart/2018/2/layout/IconLabelList"/>
    <dgm:cxn modelId="{7D42F68D-B609-43A5-B90A-BE4B24709175}" type="presOf" srcId="{3A0A2713-CC4F-4076-A794-345C3847EB9D}" destId="{00322641-9F47-4A7D-AA90-21879A866BF4}" srcOrd="0" destOrd="0" presId="urn:microsoft.com/office/officeart/2018/2/layout/IconLabelList"/>
    <dgm:cxn modelId="{2C81E0BD-63D9-4B48-9D89-3610E06D19FF}" srcId="{47A1B4EB-A9DB-4BC5-A4DB-9377F1EB9751}" destId="{FC4AA744-A27E-43E2-BD8E-D2747AB09CBF}" srcOrd="0" destOrd="0" parTransId="{02BE9F87-912D-4654-8F2E-498310B9B419}" sibTransId="{43AE12E2-02F3-4B8B-8443-C8CE5330645A}"/>
    <dgm:cxn modelId="{19036EDC-41B9-486F-B847-9289CA478F97}" srcId="{47A1B4EB-A9DB-4BC5-A4DB-9377F1EB9751}" destId="{570856FC-3CC4-4BE7-99F9-662D21A05E95}" srcOrd="2" destOrd="0" parTransId="{10F64029-BAEE-4AAF-AABC-7DE32045F78B}" sibTransId="{AF6E0ADE-920E-4BA7-8872-BAF2294F65D4}"/>
    <dgm:cxn modelId="{DADF2F4F-E819-4C94-8F2B-7B0B3CC9F181}" type="presParOf" srcId="{20690C1B-0161-486E-8701-2FF4F95E0B09}" destId="{1B99264C-E216-4F0F-9427-CD242BE9CA96}" srcOrd="0" destOrd="0" presId="urn:microsoft.com/office/officeart/2018/2/layout/IconLabelList"/>
    <dgm:cxn modelId="{80F37E27-6621-470F-B9B6-7AD244B3107E}" type="presParOf" srcId="{1B99264C-E216-4F0F-9427-CD242BE9CA96}" destId="{B9266233-947B-4B91-B2BD-5187B0475B63}" srcOrd="0" destOrd="0" presId="urn:microsoft.com/office/officeart/2018/2/layout/IconLabelList"/>
    <dgm:cxn modelId="{79C1B2EF-00C2-4D9E-935C-854A7DCADDFE}" type="presParOf" srcId="{1B99264C-E216-4F0F-9427-CD242BE9CA96}" destId="{B802FACF-34A7-4073-901E-71223430EE31}" srcOrd="1" destOrd="0" presId="urn:microsoft.com/office/officeart/2018/2/layout/IconLabelList"/>
    <dgm:cxn modelId="{877AC6F9-C324-49F5-8818-3FB7F61EA69A}" type="presParOf" srcId="{1B99264C-E216-4F0F-9427-CD242BE9CA96}" destId="{BDC63271-3FAE-4B6F-A424-6FD12EB6C4A9}" srcOrd="2" destOrd="0" presId="urn:microsoft.com/office/officeart/2018/2/layout/IconLabelList"/>
    <dgm:cxn modelId="{4956ACDF-1706-4AA6-A582-C652109C1280}" type="presParOf" srcId="{20690C1B-0161-486E-8701-2FF4F95E0B09}" destId="{D339352C-48F8-484C-BA9C-E3DA2D145347}" srcOrd="1" destOrd="0" presId="urn:microsoft.com/office/officeart/2018/2/layout/IconLabelList"/>
    <dgm:cxn modelId="{6D0DF759-50F6-49B6-81F8-BAECA0F9E232}" type="presParOf" srcId="{20690C1B-0161-486E-8701-2FF4F95E0B09}" destId="{D1F5CD58-41F8-40F2-B525-6B086B2231A3}" srcOrd="2" destOrd="0" presId="urn:microsoft.com/office/officeart/2018/2/layout/IconLabelList"/>
    <dgm:cxn modelId="{8021F784-9E15-4D55-95C8-D7548DBFE832}" type="presParOf" srcId="{D1F5CD58-41F8-40F2-B525-6B086B2231A3}" destId="{CAF1FE31-1205-4A2B-BE08-1F1B9A43448B}" srcOrd="0" destOrd="0" presId="urn:microsoft.com/office/officeart/2018/2/layout/IconLabelList"/>
    <dgm:cxn modelId="{D11A507B-3006-4FC7-8F2F-879AC174CBA8}" type="presParOf" srcId="{D1F5CD58-41F8-40F2-B525-6B086B2231A3}" destId="{8BCCAF66-26A8-46D9-8B74-49C74D8CE690}" srcOrd="1" destOrd="0" presId="urn:microsoft.com/office/officeart/2018/2/layout/IconLabelList"/>
    <dgm:cxn modelId="{949D6FF1-1EA1-4046-B408-DFF57D71A05D}" type="presParOf" srcId="{D1F5CD58-41F8-40F2-B525-6B086B2231A3}" destId="{00322641-9F47-4A7D-AA90-21879A866BF4}" srcOrd="2" destOrd="0" presId="urn:microsoft.com/office/officeart/2018/2/layout/IconLabelList"/>
    <dgm:cxn modelId="{4CF0100A-A3A4-4A9B-A89D-BDCC03C4B56E}" type="presParOf" srcId="{20690C1B-0161-486E-8701-2FF4F95E0B09}" destId="{A6295F11-CA53-45DC-9770-05D45C3D674D}" srcOrd="3" destOrd="0" presId="urn:microsoft.com/office/officeart/2018/2/layout/IconLabelList"/>
    <dgm:cxn modelId="{0F6E24C0-74DA-4F36-87A4-7D1031A1246E}" type="presParOf" srcId="{20690C1B-0161-486E-8701-2FF4F95E0B09}" destId="{B216C3EB-1798-4E0D-BF3D-71E89177B41F}" srcOrd="4" destOrd="0" presId="urn:microsoft.com/office/officeart/2018/2/layout/IconLabelList"/>
    <dgm:cxn modelId="{3F2D3C09-5F24-41F9-A442-6E6943BAA36E}" type="presParOf" srcId="{B216C3EB-1798-4E0D-BF3D-71E89177B41F}" destId="{9FFC0597-7AB4-489B-9166-5F3299B66DAA}" srcOrd="0" destOrd="0" presId="urn:microsoft.com/office/officeart/2018/2/layout/IconLabelList"/>
    <dgm:cxn modelId="{F15FCF71-D350-40CD-9C9C-1316EE4B48F8}" type="presParOf" srcId="{B216C3EB-1798-4E0D-BF3D-71E89177B41F}" destId="{65E8F4FA-F07E-4D01-BB16-BCFF3A592A18}" srcOrd="1" destOrd="0" presId="urn:microsoft.com/office/officeart/2018/2/layout/IconLabelList"/>
    <dgm:cxn modelId="{2B2D2DA5-81F4-4559-B6EF-1BBB38C2CC1A}" type="presParOf" srcId="{B216C3EB-1798-4E0D-BF3D-71E89177B41F}" destId="{C94C7383-675D-45CA-AF91-CE9684577988}"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100376A-FF75-459F-9725-344F75BC18AB}" type="doc">
      <dgm:prSet loTypeId="urn:microsoft.com/office/officeart/2018/5/layout/CenteredIconLabelDescriptionList" loCatId="icon" qsTypeId="urn:microsoft.com/office/officeart/2005/8/quickstyle/simple1" qsCatId="simple" csTypeId="urn:microsoft.com/office/officeart/2018/5/colors/Iconchunking_neutralbg_colorful1" csCatId="colorful" phldr="1"/>
      <dgm:spPr/>
      <dgm:t>
        <a:bodyPr/>
        <a:lstStyle/>
        <a:p>
          <a:endParaRPr lang="en-US"/>
        </a:p>
      </dgm:t>
    </dgm:pt>
    <dgm:pt modelId="{E583AA95-BDAE-4463-BB1C-578DBA5FE1F3}">
      <dgm:prSet/>
      <dgm:spPr/>
      <dgm:t>
        <a:bodyPr/>
        <a:lstStyle/>
        <a:p>
          <a:pPr>
            <a:lnSpc>
              <a:spcPct val="100000"/>
            </a:lnSpc>
            <a:defRPr b="1"/>
          </a:pPr>
          <a:r>
            <a:rPr lang="en-US" dirty="0"/>
            <a:t>Malware has been used by numerous threat actors for varying reasons: </a:t>
          </a:r>
        </a:p>
      </dgm:t>
    </dgm:pt>
    <dgm:pt modelId="{1F1E3F75-1D29-4E04-B6F2-C79EE26CB140}" type="parTrans" cxnId="{0569BC5D-F4B7-4DA6-8579-9763FC936739}">
      <dgm:prSet/>
      <dgm:spPr/>
      <dgm:t>
        <a:bodyPr/>
        <a:lstStyle/>
        <a:p>
          <a:endParaRPr lang="en-US"/>
        </a:p>
      </dgm:t>
    </dgm:pt>
    <dgm:pt modelId="{C201A7D7-84CB-4BA0-B4A7-E436DC05960A}" type="sibTrans" cxnId="{0569BC5D-F4B7-4DA6-8579-9763FC936739}">
      <dgm:prSet/>
      <dgm:spPr/>
      <dgm:t>
        <a:bodyPr/>
        <a:lstStyle/>
        <a:p>
          <a:endParaRPr lang="en-US"/>
        </a:p>
      </dgm:t>
    </dgm:pt>
    <dgm:pt modelId="{21155966-E309-4588-94EE-216A5087AD05}">
      <dgm:prSet/>
      <dgm:spPr/>
      <dgm:t>
        <a:bodyPr/>
        <a:lstStyle/>
        <a:p>
          <a:pPr algn="ctr">
            <a:lnSpc>
              <a:spcPct val="100000"/>
            </a:lnSpc>
            <a:buFont typeface="+mj-lt"/>
            <a:buNone/>
          </a:pPr>
          <a:r>
            <a:rPr lang="en-US" dirty="0"/>
            <a:t>Hacking web applications.</a:t>
          </a:r>
        </a:p>
      </dgm:t>
    </dgm:pt>
    <dgm:pt modelId="{C90504C4-FABE-4C0B-A71F-54BF7A68384D}" type="parTrans" cxnId="{63C70A18-ECBD-4EBF-BFF0-D9EEA9C91B7E}">
      <dgm:prSet/>
      <dgm:spPr/>
      <dgm:t>
        <a:bodyPr/>
        <a:lstStyle/>
        <a:p>
          <a:endParaRPr lang="en-US"/>
        </a:p>
      </dgm:t>
    </dgm:pt>
    <dgm:pt modelId="{99F91AFA-2944-471F-8E88-9A0F5C4A5B9F}" type="sibTrans" cxnId="{63C70A18-ECBD-4EBF-BFF0-D9EEA9C91B7E}">
      <dgm:prSet/>
      <dgm:spPr/>
      <dgm:t>
        <a:bodyPr/>
        <a:lstStyle/>
        <a:p>
          <a:endParaRPr lang="en-US"/>
        </a:p>
      </dgm:t>
    </dgm:pt>
    <dgm:pt modelId="{DA819870-D0D7-4085-95CC-E8E404C066AC}">
      <dgm:prSet/>
      <dgm:spPr/>
      <dgm:t>
        <a:bodyPr/>
        <a:lstStyle/>
        <a:p>
          <a:pPr algn="ctr">
            <a:lnSpc>
              <a:spcPct val="100000"/>
            </a:lnSpc>
            <a:buFont typeface="+mj-lt"/>
            <a:buNone/>
          </a:pPr>
          <a:r>
            <a:rPr lang="en-US" dirty="0"/>
            <a:t>Halting or degrading system performance.</a:t>
          </a:r>
        </a:p>
      </dgm:t>
    </dgm:pt>
    <dgm:pt modelId="{82F1EFF1-DD9A-4091-9769-6A542B29D254}" type="parTrans" cxnId="{F58DF81F-0533-477E-9712-16F9D390FA49}">
      <dgm:prSet/>
      <dgm:spPr/>
      <dgm:t>
        <a:bodyPr/>
        <a:lstStyle/>
        <a:p>
          <a:endParaRPr lang="en-US"/>
        </a:p>
      </dgm:t>
    </dgm:pt>
    <dgm:pt modelId="{24F4C067-3632-453C-968D-485F2B7E269F}" type="sibTrans" cxnId="{F58DF81F-0533-477E-9712-16F9D390FA49}">
      <dgm:prSet/>
      <dgm:spPr/>
      <dgm:t>
        <a:bodyPr/>
        <a:lstStyle/>
        <a:p>
          <a:endParaRPr lang="en-US"/>
        </a:p>
      </dgm:t>
    </dgm:pt>
    <dgm:pt modelId="{0A367CE3-5923-4A42-AF6D-A9C204C013D6}">
      <dgm:prSet/>
      <dgm:spPr/>
      <dgm:t>
        <a:bodyPr/>
        <a:lstStyle/>
        <a:p>
          <a:pPr algn="ctr">
            <a:lnSpc>
              <a:spcPct val="100000"/>
            </a:lnSpc>
            <a:buFont typeface="+mj-lt"/>
            <a:buNone/>
          </a:pPr>
          <a:r>
            <a:rPr lang="en-US" dirty="0"/>
            <a:t>Hardware, and system failures.</a:t>
          </a:r>
        </a:p>
      </dgm:t>
    </dgm:pt>
    <dgm:pt modelId="{95352C2F-7017-4AE4-9A8C-7F7099DFDD05}" type="parTrans" cxnId="{D514411F-52E8-49E8-972E-3445F2FF2555}">
      <dgm:prSet/>
      <dgm:spPr/>
      <dgm:t>
        <a:bodyPr/>
        <a:lstStyle/>
        <a:p>
          <a:endParaRPr lang="en-US"/>
        </a:p>
      </dgm:t>
    </dgm:pt>
    <dgm:pt modelId="{40E38ABF-6A4C-4825-A15A-3AC921368299}" type="sibTrans" cxnId="{D514411F-52E8-49E8-972E-3445F2FF2555}">
      <dgm:prSet/>
      <dgm:spPr/>
      <dgm:t>
        <a:bodyPr/>
        <a:lstStyle/>
        <a:p>
          <a:endParaRPr lang="en-US"/>
        </a:p>
      </dgm:t>
    </dgm:pt>
    <dgm:pt modelId="{13A9A8F3-978E-48FB-96B5-B2D0FDD1ED1B}">
      <dgm:prSet/>
      <dgm:spPr/>
      <dgm:t>
        <a:bodyPr/>
        <a:lstStyle/>
        <a:p>
          <a:pPr algn="ctr">
            <a:lnSpc>
              <a:spcPct val="100000"/>
            </a:lnSpc>
            <a:buFont typeface="+mj-lt"/>
            <a:buNone/>
          </a:pPr>
          <a:r>
            <a:rPr lang="en-US" dirty="0"/>
            <a:t>Stealing critical and/or sensitive information</a:t>
          </a:r>
        </a:p>
      </dgm:t>
    </dgm:pt>
    <dgm:pt modelId="{42C97B1D-407C-470F-AA62-249CCEE37F52}" type="parTrans" cxnId="{C6220B3A-0F8B-4A8F-8E2A-EE8627A6B0F6}">
      <dgm:prSet/>
      <dgm:spPr/>
      <dgm:t>
        <a:bodyPr/>
        <a:lstStyle/>
        <a:p>
          <a:endParaRPr lang="en-US"/>
        </a:p>
      </dgm:t>
    </dgm:pt>
    <dgm:pt modelId="{18B5C762-9A93-495B-82E7-D04590B81C1C}" type="sibTrans" cxnId="{C6220B3A-0F8B-4A8F-8E2A-EE8627A6B0F6}">
      <dgm:prSet/>
      <dgm:spPr/>
      <dgm:t>
        <a:bodyPr/>
        <a:lstStyle/>
        <a:p>
          <a:endParaRPr lang="en-US"/>
        </a:p>
      </dgm:t>
    </dgm:pt>
    <dgm:pt modelId="{7AC3C2D6-6BF3-47A8-88B4-F0E28241CDA3}">
      <dgm:prSet/>
      <dgm:spPr/>
      <dgm:t>
        <a:bodyPr/>
        <a:lstStyle/>
        <a:p>
          <a:pPr algn="ctr">
            <a:lnSpc>
              <a:spcPct val="100000"/>
            </a:lnSpc>
            <a:buFont typeface="Arial" panose="020B0604020202020204" pitchFamily="34" charset="0"/>
            <a:buNone/>
          </a:pPr>
          <a:r>
            <a:rPr lang="en-US" dirty="0"/>
            <a:t>Attack additional computer systems from compromised systems.</a:t>
          </a:r>
        </a:p>
      </dgm:t>
    </dgm:pt>
    <dgm:pt modelId="{9B717DB3-7A8D-4A08-BC3A-4972B5B5D077}" type="parTrans" cxnId="{4451F0CA-F6FB-4A87-8257-481BAAAFB739}">
      <dgm:prSet/>
      <dgm:spPr/>
      <dgm:t>
        <a:bodyPr/>
        <a:lstStyle/>
        <a:p>
          <a:endParaRPr lang="en-US"/>
        </a:p>
      </dgm:t>
    </dgm:pt>
    <dgm:pt modelId="{63C34F11-2FF9-4F34-B4B4-9D094F1E3E3A}" type="sibTrans" cxnId="{4451F0CA-F6FB-4A87-8257-481BAAAFB739}">
      <dgm:prSet/>
      <dgm:spPr/>
      <dgm:t>
        <a:bodyPr/>
        <a:lstStyle/>
        <a:p>
          <a:endParaRPr lang="en-US"/>
        </a:p>
      </dgm:t>
    </dgm:pt>
    <dgm:pt modelId="{C7453BF3-D9C2-4788-9819-32BB27D7015F}">
      <dgm:prSet/>
      <dgm:spPr/>
      <dgm:t>
        <a:bodyPr/>
        <a:lstStyle/>
        <a:p>
          <a:pPr>
            <a:lnSpc>
              <a:spcPct val="100000"/>
            </a:lnSpc>
            <a:defRPr b="1"/>
          </a:pPr>
          <a:r>
            <a:rPr lang="en-US" dirty="0"/>
            <a:t>Consequences of a malware attack </a:t>
          </a:r>
        </a:p>
      </dgm:t>
    </dgm:pt>
    <dgm:pt modelId="{26A07ABD-BD11-4217-90FC-8B6BE6746098}" type="parTrans" cxnId="{BB86AC84-4625-47D9-8211-D98BE8C597EB}">
      <dgm:prSet/>
      <dgm:spPr/>
      <dgm:t>
        <a:bodyPr/>
        <a:lstStyle/>
        <a:p>
          <a:endParaRPr lang="en-US"/>
        </a:p>
      </dgm:t>
    </dgm:pt>
    <dgm:pt modelId="{C65E4DC1-43D0-492C-B83D-4D102ACDD738}" type="sibTrans" cxnId="{BB86AC84-4625-47D9-8211-D98BE8C597EB}">
      <dgm:prSet/>
      <dgm:spPr/>
      <dgm:t>
        <a:bodyPr/>
        <a:lstStyle/>
        <a:p>
          <a:endParaRPr lang="en-US"/>
        </a:p>
      </dgm:t>
    </dgm:pt>
    <dgm:pt modelId="{B4E872E6-60CF-4497-ABB7-DA3BC5F89D04}">
      <dgm:prSet/>
      <dgm:spPr/>
      <dgm:t>
        <a:bodyPr/>
        <a:lstStyle/>
        <a:p>
          <a:pPr>
            <a:lnSpc>
              <a:spcPct val="100000"/>
            </a:lnSpc>
          </a:pPr>
          <a:r>
            <a:rPr lang="en-US" dirty="0"/>
            <a:t>Financial loss business failure &amp; reputational damage </a:t>
          </a:r>
        </a:p>
      </dgm:t>
    </dgm:pt>
    <dgm:pt modelId="{AB02303F-8D37-4F0E-9092-9911933B9B84}" type="parTrans" cxnId="{1E310AB8-528B-46EB-88AC-4C1FF9DE612D}">
      <dgm:prSet/>
      <dgm:spPr/>
      <dgm:t>
        <a:bodyPr/>
        <a:lstStyle/>
        <a:p>
          <a:endParaRPr lang="en-US"/>
        </a:p>
      </dgm:t>
    </dgm:pt>
    <dgm:pt modelId="{BBD5734F-983E-4100-B279-6E24A8A1B7F6}" type="sibTrans" cxnId="{1E310AB8-528B-46EB-88AC-4C1FF9DE612D}">
      <dgm:prSet/>
      <dgm:spPr/>
      <dgm:t>
        <a:bodyPr/>
        <a:lstStyle/>
        <a:p>
          <a:endParaRPr lang="en-US"/>
        </a:p>
      </dgm:t>
    </dgm:pt>
    <dgm:pt modelId="{82353E30-FB54-43B4-B0BE-601D6457CFEC}">
      <dgm:prSet/>
      <dgm:spPr/>
      <dgm:t>
        <a:bodyPr/>
        <a:lstStyle/>
        <a:p>
          <a:pPr>
            <a:lnSpc>
              <a:spcPct val="100000"/>
            </a:lnSpc>
          </a:pPr>
          <a:r>
            <a:rPr lang="en-US" dirty="0"/>
            <a:t>Impact the safety of lives and the security of critical digital assets.</a:t>
          </a:r>
        </a:p>
      </dgm:t>
    </dgm:pt>
    <dgm:pt modelId="{49213ED8-6A4B-4B01-BFAD-AA56D9AF792D}" type="parTrans" cxnId="{95479407-7981-4AF8-A798-D11A6CCB5401}">
      <dgm:prSet/>
      <dgm:spPr/>
      <dgm:t>
        <a:bodyPr/>
        <a:lstStyle/>
        <a:p>
          <a:endParaRPr lang="en-US"/>
        </a:p>
      </dgm:t>
    </dgm:pt>
    <dgm:pt modelId="{79EA45D3-FF7D-4C95-91E6-EC18FAB1D2B7}" type="sibTrans" cxnId="{95479407-7981-4AF8-A798-D11A6CCB5401}">
      <dgm:prSet/>
      <dgm:spPr/>
      <dgm:t>
        <a:bodyPr/>
        <a:lstStyle/>
        <a:p>
          <a:endParaRPr lang="en-US"/>
        </a:p>
      </dgm:t>
    </dgm:pt>
    <dgm:pt modelId="{1DA70DCD-8149-4110-A4EC-4CB920C2F559}" type="pres">
      <dgm:prSet presAssocID="{E100376A-FF75-459F-9725-344F75BC18AB}" presName="root" presStyleCnt="0">
        <dgm:presLayoutVars>
          <dgm:dir/>
          <dgm:resizeHandles val="exact"/>
        </dgm:presLayoutVars>
      </dgm:prSet>
      <dgm:spPr/>
    </dgm:pt>
    <dgm:pt modelId="{15CB935D-1A66-433C-AEAD-319AA20D8D19}" type="pres">
      <dgm:prSet presAssocID="{E583AA95-BDAE-4463-BB1C-578DBA5FE1F3}" presName="compNode" presStyleCnt="0"/>
      <dgm:spPr/>
    </dgm:pt>
    <dgm:pt modelId="{66BDAEF4-8E70-453D-AF03-363613BC6E73}" type="pres">
      <dgm:prSet presAssocID="{E583AA95-BDAE-4463-BB1C-578DBA5FE1F3}"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rocessor"/>
        </a:ext>
      </dgm:extLst>
    </dgm:pt>
    <dgm:pt modelId="{022BE4B9-366B-440D-98A9-76EE6C070EF7}" type="pres">
      <dgm:prSet presAssocID="{E583AA95-BDAE-4463-BB1C-578DBA5FE1F3}" presName="iconSpace" presStyleCnt="0"/>
      <dgm:spPr/>
    </dgm:pt>
    <dgm:pt modelId="{B2DC8D4C-E0A0-46C4-ABAA-2A78FB0095F8}" type="pres">
      <dgm:prSet presAssocID="{E583AA95-BDAE-4463-BB1C-578DBA5FE1F3}" presName="parTx" presStyleLbl="revTx" presStyleIdx="0" presStyleCnt="4">
        <dgm:presLayoutVars>
          <dgm:chMax val="0"/>
          <dgm:chPref val="0"/>
        </dgm:presLayoutVars>
      </dgm:prSet>
      <dgm:spPr/>
    </dgm:pt>
    <dgm:pt modelId="{13651620-D741-4CD3-9C9D-97F017B82BF1}" type="pres">
      <dgm:prSet presAssocID="{E583AA95-BDAE-4463-BB1C-578DBA5FE1F3}" presName="txSpace" presStyleCnt="0"/>
      <dgm:spPr/>
    </dgm:pt>
    <dgm:pt modelId="{9643EE39-D356-4B99-8B37-2026E32C2380}" type="pres">
      <dgm:prSet presAssocID="{E583AA95-BDAE-4463-BB1C-578DBA5FE1F3}" presName="desTx" presStyleLbl="revTx" presStyleIdx="1" presStyleCnt="4">
        <dgm:presLayoutVars/>
      </dgm:prSet>
      <dgm:spPr/>
    </dgm:pt>
    <dgm:pt modelId="{D1B5A70A-2866-40DE-923D-01CEE54E0745}" type="pres">
      <dgm:prSet presAssocID="{C201A7D7-84CB-4BA0-B4A7-E436DC05960A}" presName="sibTrans" presStyleCnt="0"/>
      <dgm:spPr/>
    </dgm:pt>
    <dgm:pt modelId="{2C7869B6-3CF9-40D2-8C52-6959BCC8F99D}" type="pres">
      <dgm:prSet presAssocID="{C7453BF3-D9C2-4788-9819-32BB27D7015F}" presName="compNode" presStyleCnt="0"/>
      <dgm:spPr/>
    </dgm:pt>
    <dgm:pt modelId="{CEACDC14-8822-4AAD-8ADF-426185063FF3}" type="pres">
      <dgm:prSet presAssocID="{C7453BF3-D9C2-4788-9819-32BB27D7015F}"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Robber"/>
        </a:ext>
      </dgm:extLst>
    </dgm:pt>
    <dgm:pt modelId="{82E69B19-DEC6-4A8D-84BE-C83D844208B2}" type="pres">
      <dgm:prSet presAssocID="{C7453BF3-D9C2-4788-9819-32BB27D7015F}" presName="iconSpace" presStyleCnt="0"/>
      <dgm:spPr/>
    </dgm:pt>
    <dgm:pt modelId="{E96CCEF7-E3F5-49D6-99A0-9D1010100831}" type="pres">
      <dgm:prSet presAssocID="{C7453BF3-D9C2-4788-9819-32BB27D7015F}" presName="parTx" presStyleLbl="revTx" presStyleIdx="2" presStyleCnt="4">
        <dgm:presLayoutVars>
          <dgm:chMax val="0"/>
          <dgm:chPref val="0"/>
        </dgm:presLayoutVars>
      </dgm:prSet>
      <dgm:spPr/>
    </dgm:pt>
    <dgm:pt modelId="{4A2A2E78-E596-4206-B3C2-36991792D837}" type="pres">
      <dgm:prSet presAssocID="{C7453BF3-D9C2-4788-9819-32BB27D7015F}" presName="txSpace" presStyleCnt="0"/>
      <dgm:spPr/>
    </dgm:pt>
    <dgm:pt modelId="{FAEA346C-52D6-4BC1-88B9-13B77FFFECCD}" type="pres">
      <dgm:prSet presAssocID="{C7453BF3-D9C2-4788-9819-32BB27D7015F}" presName="desTx" presStyleLbl="revTx" presStyleIdx="3" presStyleCnt="4">
        <dgm:presLayoutVars/>
      </dgm:prSet>
      <dgm:spPr/>
    </dgm:pt>
  </dgm:ptLst>
  <dgm:cxnLst>
    <dgm:cxn modelId="{95479407-7981-4AF8-A798-D11A6CCB5401}" srcId="{C7453BF3-D9C2-4788-9819-32BB27D7015F}" destId="{82353E30-FB54-43B4-B0BE-601D6457CFEC}" srcOrd="1" destOrd="0" parTransId="{49213ED8-6A4B-4B01-BFAD-AA56D9AF792D}" sibTransId="{79EA45D3-FF7D-4C95-91E6-EC18FAB1D2B7}"/>
    <dgm:cxn modelId="{63C70A18-ECBD-4EBF-BFF0-D9EEA9C91B7E}" srcId="{E583AA95-BDAE-4463-BB1C-578DBA5FE1F3}" destId="{21155966-E309-4588-94EE-216A5087AD05}" srcOrd="0" destOrd="0" parTransId="{C90504C4-FABE-4C0B-A71F-54BF7A68384D}" sibTransId="{99F91AFA-2944-471F-8E88-9A0F5C4A5B9F}"/>
    <dgm:cxn modelId="{8CC6271A-46C4-4A54-B0BF-AC389A41B5CE}" type="presOf" srcId="{82353E30-FB54-43B4-B0BE-601D6457CFEC}" destId="{FAEA346C-52D6-4BC1-88B9-13B77FFFECCD}" srcOrd="0" destOrd="1" presId="urn:microsoft.com/office/officeart/2018/5/layout/CenteredIconLabelDescriptionList"/>
    <dgm:cxn modelId="{D514411F-52E8-49E8-972E-3445F2FF2555}" srcId="{E583AA95-BDAE-4463-BB1C-578DBA5FE1F3}" destId="{0A367CE3-5923-4A42-AF6D-A9C204C013D6}" srcOrd="2" destOrd="0" parTransId="{95352C2F-7017-4AE4-9A8C-7F7099DFDD05}" sibTransId="{40E38ABF-6A4C-4825-A15A-3AC921368299}"/>
    <dgm:cxn modelId="{F58DF81F-0533-477E-9712-16F9D390FA49}" srcId="{E583AA95-BDAE-4463-BB1C-578DBA5FE1F3}" destId="{DA819870-D0D7-4085-95CC-E8E404C066AC}" srcOrd="1" destOrd="0" parTransId="{82F1EFF1-DD9A-4091-9769-6A542B29D254}" sibTransId="{24F4C067-3632-453C-968D-485F2B7E269F}"/>
    <dgm:cxn modelId="{C6220B3A-0F8B-4A8F-8E2A-EE8627A6B0F6}" srcId="{E583AA95-BDAE-4463-BB1C-578DBA5FE1F3}" destId="{13A9A8F3-978E-48FB-96B5-B2D0FDD1ED1B}" srcOrd="3" destOrd="0" parTransId="{42C97B1D-407C-470F-AA62-249CCEE37F52}" sibTransId="{18B5C762-9A93-495B-82E7-D04590B81C1C}"/>
    <dgm:cxn modelId="{1C5EFF40-6C60-469E-840A-DACDDE1ED50F}" type="presOf" srcId="{DA819870-D0D7-4085-95CC-E8E404C066AC}" destId="{9643EE39-D356-4B99-8B37-2026E32C2380}" srcOrd="0" destOrd="1" presId="urn:microsoft.com/office/officeart/2018/5/layout/CenteredIconLabelDescriptionList"/>
    <dgm:cxn modelId="{0569BC5D-F4B7-4DA6-8579-9763FC936739}" srcId="{E100376A-FF75-459F-9725-344F75BC18AB}" destId="{E583AA95-BDAE-4463-BB1C-578DBA5FE1F3}" srcOrd="0" destOrd="0" parTransId="{1F1E3F75-1D29-4E04-B6F2-C79EE26CB140}" sibTransId="{C201A7D7-84CB-4BA0-B4A7-E436DC05960A}"/>
    <dgm:cxn modelId="{266FD063-9221-40C1-8FAE-9D20FD9E07DA}" type="presOf" srcId="{21155966-E309-4588-94EE-216A5087AD05}" destId="{9643EE39-D356-4B99-8B37-2026E32C2380}" srcOrd="0" destOrd="0" presId="urn:microsoft.com/office/officeart/2018/5/layout/CenteredIconLabelDescriptionList"/>
    <dgm:cxn modelId="{AA502873-2F7C-4A39-B35D-41D94E7B5A98}" type="presOf" srcId="{C7453BF3-D9C2-4788-9819-32BB27D7015F}" destId="{E96CCEF7-E3F5-49D6-99A0-9D1010100831}" srcOrd="0" destOrd="0" presId="urn:microsoft.com/office/officeart/2018/5/layout/CenteredIconLabelDescriptionList"/>
    <dgm:cxn modelId="{E8BDEF57-4254-46CB-B081-5CC3F22C1122}" type="presOf" srcId="{B4E872E6-60CF-4497-ABB7-DA3BC5F89D04}" destId="{FAEA346C-52D6-4BC1-88B9-13B77FFFECCD}" srcOrd="0" destOrd="0" presId="urn:microsoft.com/office/officeart/2018/5/layout/CenteredIconLabelDescriptionList"/>
    <dgm:cxn modelId="{48A23083-E795-4C64-9C6B-9F35D1513A86}" type="presOf" srcId="{7AC3C2D6-6BF3-47A8-88B4-F0E28241CDA3}" destId="{9643EE39-D356-4B99-8B37-2026E32C2380}" srcOrd="0" destOrd="4" presId="urn:microsoft.com/office/officeart/2018/5/layout/CenteredIconLabelDescriptionList"/>
    <dgm:cxn modelId="{BB86AC84-4625-47D9-8211-D98BE8C597EB}" srcId="{E100376A-FF75-459F-9725-344F75BC18AB}" destId="{C7453BF3-D9C2-4788-9819-32BB27D7015F}" srcOrd="1" destOrd="0" parTransId="{26A07ABD-BD11-4217-90FC-8B6BE6746098}" sibTransId="{C65E4DC1-43D0-492C-B83D-4D102ACDD738}"/>
    <dgm:cxn modelId="{9FD10D96-38A8-460E-834B-1880B4DC8AF5}" type="presOf" srcId="{E100376A-FF75-459F-9725-344F75BC18AB}" destId="{1DA70DCD-8149-4110-A4EC-4CB920C2F559}" srcOrd="0" destOrd="0" presId="urn:microsoft.com/office/officeart/2018/5/layout/CenteredIconLabelDescriptionList"/>
    <dgm:cxn modelId="{63B73E96-E15A-4BCC-9484-EA3F1F1E2CB1}" type="presOf" srcId="{13A9A8F3-978E-48FB-96B5-B2D0FDD1ED1B}" destId="{9643EE39-D356-4B99-8B37-2026E32C2380}" srcOrd="0" destOrd="3" presId="urn:microsoft.com/office/officeart/2018/5/layout/CenteredIconLabelDescriptionList"/>
    <dgm:cxn modelId="{1E310AB8-528B-46EB-88AC-4C1FF9DE612D}" srcId="{C7453BF3-D9C2-4788-9819-32BB27D7015F}" destId="{B4E872E6-60CF-4497-ABB7-DA3BC5F89D04}" srcOrd="0" destOrd="0" parTransId="{AB02303F-8D37-4F0E-9092-9911933B9B84}" sibTransId="{BBD5734F-983E-4100-B279-6E24A8A1B7F6}"/>
    <dgm:cxn modelId="{4451F0CA-F6FB-4A87-8257-481BAAAFB739}" srcId="{E583AA95-BDAE-4463-BB1C-578DBA5FE1F3}" destId="{7AC3C2D6-6BF3-47A8-88B4-F0E28241CDA3}" srcOrd="4" destOrd="0" parTransId="{9B717DB3-7A8D-4A08-BC3A-4972B5B5D077}" sibTransId="{63C34F11-2FF9-4F34-B4B4-9D094F1E3E3A}"/>
    <dgm:cxn modelId="{81299DD8-CD43-445D-B3D3-CB79ACF572F2}" type="presOf" srcId="{0A367CE3-5923-4A42-AF6D-A9C204C013D6}" destId="{9643EE39-D356-4B99-8B37-2026E32C2380}" srcOrd="0" destOrd="2" presId="urn:microsoft.com/office/officeart/2018/5/layout/CenteredIconLabelDescriptionList"/>
    <dgm:cxn modelId="{9263D6FE-1F2E-4CC5-9D40-DF33236A6A1D}" type="presOf" srcId="{E583AA95-BDAE-4463-BB1C-578DBA5FE1F3}" destId="{B2DC8D4C-E0A0-46C4-ABAA-2A78FB0095F8}" srcOrd="0" destOrd="0" presId="urn:microsoft.com/office/officeart/2018/5/layout/CenteredIconLabelDescriptionList"/>
    <dgm:cxn modelId="{E9DB96CF-F4DC-4B4A-BD84-079AC325AD8C}" type="presParOf" srcId="{1DA70DCD-8149-4110-A4EC-4CB920C2F559}" destId="{15CB935D-1A66-433C-AEAD-319AA20D8D19}" srcOrd="0" destOrd="0" presId="urn:microsoft.com/office/officeart/2018/5/layout/CenteredIconLabelDescriptionList"/>
    <dgm:cxn modelId="{93C6A481-D5FC-41F7-8099-4CD908A8EE9C}" type="presParOf" srcId="{15CB935D-1A66-433C-AEAD-319AA20D8D19}" destId="{66BDAEF4-8E70-453D-AF03-363613BC6E73}" srcOrd="0" destOrd="0" presId="urn:microsoft.com/office/officeart/2018/5/layout/CenteredIconLabelDescriptionList"/>
    <dgm:cxn modelId="{216CDA99-1D55-49B6-9CEA-938518CCCD2F}" type="presParOf" srcId="{15CB935D-1A66-433C-AEAD-319AA20D8D19}" destId="{022BE4B9-366B-440D-98A9-76EE6C070EF7}" srcOrd="1" destOrd="0" presId="urn:microsoft.com/office/officeart/2018/5/layout/CenteredIconLabelDescriptionList"/>
    <dgm:cxn modelId="{543E28C2-6E75-4234-89B8-CA1222992496}" type="presParOf" srcId="{15CB935D-1A66-433C-AEAD-319AA20D8D19}" destId="{B2DC8D4C-E0A0-46C4-ABAA-2A78FB0095F8}" srcOrd="2" destOrd="0" presId="urn:microsoft.com/office/officeart/2018/5/layout/CenteredIconLabelDescriptionList"/>
    <dgm:cxn modelId="{1989C444-2B63-4F3F-B137-1FEBD93CAD20}" type="presParOf" srcId="{15CB935D-1A66-433C-AEAD-319AA20D8D19}" destId="{13651620-D741-4CD3-9C9D-97F017B82BF1}" srcOrd="3" destOrd="0" presId="urn:microsoft.com/office/officeart/2018/5/layout/CenteredIconLabelDescriptionList"/>
    <dgm:cxn modelId="{3501CFCB-3DD9-4B91-A4D0-0E1703F9B67F}" type="presParOf" srcId="{15CB935D-1A66-433C-AEAD-319AA20D8D19}" destId="{9643EE39-D356-4B99-8B37-2026E32C2380}" srcOrd="4" destOrd="0" presId="urn:microsoft.com/office/officeart/2018/5/layout/CenteredIconLabelDescriptionList"/>
    <dgm:cxn modelId="{5E4C8122-85B3-4B48-853E-7E324DA6BBB5}" type="presParOf" srcId="{1DA70DCD-8149-4110-A4EC-4CB920C2F559}" destId="{D1B5A70A-2866-40DE-923D-01CEE54E0745}" srcOrd="1" destOrd="0" presId="urn:microsoft.com/office/officeart/2018/5/layout/CenteredIconLabelDescriptionList"/>
    <dgm:cxn modelId="{7C873C94-5FF7-46AF-AAFD-1F610F1431AA}" type="presParOf" srcId="{1DA70DCD-8149-4110-A4EC-4CB920C2F559}" destId="{2C7869B6-3CF9-40D2-8C52-6959BCC8F99D}" srcOrd="2" destOrd="0" presId="urn:microsoft.com/office/officeart/2018/5/layout/CenteredIconLabelDescriptionList"/>
    <dgm:cxn modelId="{BBAC209E-A919-40CE-B889-50DB8065D977}" type="presParOf" srcId="{2C7869B6-3CF9-40D2-8C52-6959BCC8F99D}" destId="{CEACDC14-8822-4AAD-8ADF-426185063FF3}" srcOrd="0" destOrd="0" presId="urn:microsoft.com/office/officeart/2018/5/layout/CenteredIconLabelDescriptionList"/>
    <dgm:cxn modelId="{B75A5345-A39C-4361-9F62-662FFCC15068}" type="presParOf" srcId="{2C7869B6-3CF9-40D2-8C52-6959BCC8F99D}" destId="{82E69B19-DEC6-4A8D-84BE-C83D844208B2}" srcOrd="1" destOrd="0" presId="urn:microsoft.com/office/officeart/2018/5/layout/CenteredIconLabelDescriptionList"/>
    <dgm:cxn modelId="{067B82A3-ABE5-4DFC-9F57-AFD53FF92F36}" type="presParOf" srcId="{2C7869B6-3CF9-40D2-8C52-6959BCC8F99D}" destId="{E96CCEF7-E3F5-49D6-99A0-9D1010100831}" srcOrd="2" destOrd="0" presId="urn:microsoft.com/office/officeart/2018/5/layout/CenteredIconLabelDescriptionList"/>
    <dgm:cxn modelId="{8D5C2E17-1B5F-4753-BC06-461257AB9F40}" type="presParOf" srcId="{2C7869B6-3CF9-40D2-8C52-6959BCC8F99D}" destId="{4A2A2E78-E596-4206-B3C2-36991792D837}" srcOrd="3" destOrd="0" presId="urn:microsoft.com/office/officeart/2018/5/layout/CenteredIconLabelDescriptionList"/>
    <dgm:cxn modelId="{A8319472-4B74-47BC-900E-179E0EA92326}" type="presParOf" srcId="{2C7869B6-3CF9-40D2-8C52-6959BCC8F99D}" destId="{FAEA346C-52D6-4BC1-88B9-13B77FFFECCD}" srcOrd="4" destOrd="0" presId="urn:microsoft.com/office/officeart/2018/5/layout/Centered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3359A77-793E-4C64-A4B7-BC364063AF3F}" type="doc">
      <dgm:prSet loTypeId="urn:microsoft.com/office/officeart/2005/8/layout/hierarchy1" loCatId="hierarchy" qsTypeId="urn:microsoft.com/office/officeart/2005/8/quickstyle/simple2" qsCatId="simple" csTypeId="urn:microsoft.com/office/officeart/2005/8/colors/accent5_2" csCatId="accent5" phldr="1"/>
      <dgm:spPr/>
      <dgm:t>
        <a:bodyPr/>
        <a:lstStyle/>
        <a:p>
          <a:endParaRPr lang="en-US"/>
        </a:p>
      </dgm:t>
    </dgm:pt>
    <dgm:pt modelId="{47F276D4-592F-43C7-B670-A1B102635F79}">
      <dgm:prSet custT="1"/>
      <dgm:spPr/>
      <dgm:t>
        <a:bodyPr/>
        <a:lstStyle/>
        <a:p>
          <a:r>
            <a:rPr lang="en-US" sz="2000" dirty="0"/>
            <a:t>Typical Malware Components  </a:t>
          </a:r>
        </a:p>
      </dgm:t>
    </dgm:pt>
    <dgm:pt modelId="{CB911646-388E-4DE1-8069-239216A8B7F4}" type="parTrans" cxnId="{FDCAB9A7-312C-4EED-B4D7-1A01ABB2D33C}">
      <dgm:prSet/>
      <dgm:spPr/>
      <dgm:t>
        <a:bodyPr/>
        <a:lstStyle/>
        <a:p>
          <a:endParaRPr lang="en-US"/>
        </a:p>
      </dgm:t>
    </dgm:pt>
    <dgm:pt modelId="{854151D5-A4FD-4BF3-9F6F-C6E0DB3B3E7E}" type="sibTrans" cxnId="{FDCAB9A7-312C-4EED-B4D7-1A01ABB2D33C}">
      <dgm:prSet/>
      <dgm:spPr/>
      <dgm:t>
        <a:bodyPr/>
        <a:lstStyle/>
        <a:p>
          <a:endParaRPr lang="en-US"/>
        </a:p>
      </dgm:t>
    </dgm:pt>
    <dgm:pt modelId="{9D7C3519-93A2-4988-B595-F0BD63732A5E}">
      <dgm:prSet custT="1"/>
      <dgm:spPr/>
      <dgm:t>
        <a:bodyPr/>
        <a:lstStyle/>
        <a:p>
          <a:r>
            <a:rPr lang="en-US" sz="1600" dirty="0"/>
            <a:t>Payload</a:t>
          </a:r>
        </a:p>
      </dgm:t>
    </dgm:pt>
    <dgm:pt modelId="{A3302F7F-450D-447E-AF87-F80EC6A23C15}" type="parTrans" cxnId="{C56E9E6D-561F-41A5-9EE1-88AC48A8BFDA}">
      <dgm:prSet/>
      <dgm:spPr/>
      <dgm:t>
        <a:bodyPr/>
        <a:lstStyle/>
        <a:p>
          <a:endParaRPr lang="en-US"/>
        </a:p>
      </dgm:t>
    </dgm:pt>
    <dgm:pt modelId="{36648E6A-2ABD-471D-831D-0D976EA1B866}" type="sibTrans" cxnId="{C56E9E6D-561F-41A5-9EE1-88AC48A8BFDA}">
      <dgm:prSet/>
      <dgm:spPr/>
      <dgm:t>
        <a:bodyPr/>
        <a:lstStyle/>
        <a:p>
          <a:endParaRPr lang="en-US"/>
        </a:p>
      </dgm:t>
    </dgm:pt>
    <dgm:pt modelId="{46AF1ABA-1581-40BC-BBE1-D403E7DF2C20}">
      <dgm:prSet custT="1"/>
      <dgm:spPr/>
      <dgm:t>
        <a:bodyPr/>
        <a:lstStyle/>
        <a:p>
          <a:r>
            <a:rPr lang="en-US" sz="1200" dirty="0"/>
            <a:t>Actions it performs on a compromised system</a:t>
          </a:r>
        </a:p>
      </dgm:t>
    </dgm:pt>
    <dgm:pt modelId="{0BC8A721-3D01-4E51-B6B8-2BF17485A475}" type="parTrans" cxnId="{3A0ACD9C-8DDB-45E9-ABC5-64650BEB2E0D}">
      <dgm:prSet/>
      <dgm:spPr/>
      <dgm:t>
        <a:bodyPr/>
        <a:lstStyle/>
        <a:p>
          <a:endParaRPr lang="en-US"/>
        </a:p>
      </dgm:t>
    </dgm:pt>
    <dgm:pt modelId="{96AE59C8-3F08-4889-B9CC-ECF286606E16}" type="sibTrans" cxnId="{3A0ACD9C-8DDB-45E9-ABC5-64650BEB2E0D}">
      <dgm:prSet/>
      <dgm:spPr/>
      <dgm:t>
        <a:bodyPr/>
        <a:lstStyle/>
        <a:p>
          <a:endParaRPr lang="en-US"/>
        </a:p>
      </dgm:t>
    </dgm:pt>
    <dgm:pt modelId="{3AD31D86-AE7A-4944-88BD-7D2AC184566E}">
      <dgm:prSet custT="1"/>
      <dgm:spPr/>
      <dgm:t>
        <a:bodyPr/>
        <a:lstStyle/>
        <a:p>
          <a:r>
            <a:rPr lang="en-US" sz="1400" dirty="0"/>
            <a:t>Persistence mechanisms</a:t>
          </a:r>
        </a:p>
      </dgm:t>
    </dgm:pt>
    <dgm:pt modelId="{BA2E10B3-5CAB-4B5E-B11D-7024F0573C29}" type="parTrans" cxnId="{5AEF5B97-C80D-449C-8D7E-8ACAFC0E0D85}">
      <dgm:prSet/>
      <dgm:spPr/>
      <dgm:t>
        <a:bodyPr/>
        <a:lstStyle/>
        <a:p>
          <a:endParaRPr lang="en-US"/>
        </a:p>
      </dgm:t>
    </dgm:pt>
    <dgm:pt modelId="{53763ED3-7F66-4F99-901F-E74EF695D22C}" type="sibTrans" cxnId="{5AEF5B97-C80D-449C-8D7E-8ACAFC0E0D85}">
      <dgm:prSet/>
      <dgm:spPr/>
      <dgm:t>
        <a:bodyPr/>
        <a:lstStyle/>
        <a:p>
          <a:endParaRPr lang="en-US"/>
        </a:p>
      </dgm:t>
    </dgm:pt>
    <dgm:pt modelId="{1DF91EC8-3CEC-496B-8AEA-F993AAC11592}">
      <dgm:prSet custT="1"/>
      <dgm:spPr/>
      <dgm:t>
        <a:bodyPr/>
        <a:lstStyle/>
        <a:p>
          <a:r>
            <a:rPr lang="en-US" sz="1200" dirty="0"/>
            <a:t>Techniques to remain on a system after reboot.</a:t>
          </a:r>
        </a:p>
      </dgm:t>
    </dgm:pt>
    <dgm:pt modelId="{3631BF53-9B32-4626-ADA7-1258094FA4CC}" type="parTrans" cxnId="{4E13BEB8-C363-4B72-9C35-F009B1977AFC}">
      <dgm:prSet/>
      <dgm:spPr/>
      <dgm:t>
        <a:bodyPr/>
        <a:lstStyle/>
        <a:p>
          <a:endParaRPr lang="en-US"/>
        </a:p>
      </dgm:t>
    </dgm:pt>
    <dgm:pt modelId="{4F1CF189-F9D6-4BDC-89C2-FE20D77E89B3}" type="sibTrans" cxnId="{4E13BEB8-C363-4B72-9C35-F009B1977AFC}">
      <dgm:prSet/>
      <dgm:spPr/>
      <dgm:t>
        <a:bodyPr/>
        <a:lstStyle/>
        <a:p>
          <a:endParaRPr lang="en-US"/>
        </a:p>
      </dgm:t>
    </dgm:pt>
    <dgm:pt modelId="{F2C4D4F2-9495-4B99-AF92-3616A219D47D}">
      <dgm:prSet custT="1"/>
      <dgm:spPr/>
      <dgm:t>
        <a:bodyPr/>
        <a:lstStyle/>
        <a:p>
          <a:r>
            <a:rPr lang="en-US" sz="1400" dirty="0"/>
            <a:t>Command and Control (C2)</a:t>
          </a:r>
        </a:p>
      </dgm:t>
    </dgm:pt>
    <dgm:pt modelId="{C4EEBCDF-BA93-4891-AA2C-96EFE3A5FB4A}" type="parTrans" cxnId="{EEF735A3-4795-4C31-815F-F4239B549CB3}">
      <dgm:prSet/>
      <dgm:spPr/>
      <dgm:t>
        <a:bodyPr/>
        <a:lstStyle/>
        <a:p>
          <a:endParaRPr lang="en-US"/>
        </a:p>
      </dgm:t>
    </dgm:pt>
    <dgm:pt modelId="{2FCC207F-B2BA-4642-BFF9-490ABFBF9E0C}" type="sibTrans" cxnId="{EEF735A3-4795-4C31-815F-F4239B549CB3}">
      <dgm:prSet/>
      <dgm:spPr/>
      <dgm:t>
        <a:bodyPr/>
        <a:lstStyle/>
        <a:p>
          <a:endParaRPr lang="en-US"/>
        </a:p>
      </dgm:t>
    </dgm:pt>
    <dgm:pt modelId="{E44C9C39-6006-47A1-975B-2A2018A575EF}">
      <dgm:prSet custT="1"/>
      <dgm:spPr/>
      <dgm:t>
        <a:bodyPr/>
        <a:lstStyle/>
        <a:p>
          <a:r>
            <a:rPr lang="en-US" sz="1200" dirty="0"/>
            <a:t>Compromised system(s) communicate remotely with a  central server</a:t>
          </a:r>
        </a:p>
      </dgm:t>
    </dgm:pt>
    <dgm:pt modelId="{86A902DE-6062-43FD-9E94-A8F1026AD211}" type="parTrans" cxnId="{00C26BBD-7928-4071-BCCF-957E5F62C986}">
      <dgm:prSet/>
      <dgm:spPr/>
      <dgm:t>
        <a:bodyPr/>
        <a:lstStyle/>
        <a:p>
          <a:endParaRPr lang="en-US"/>
        </a:p>
      </dgm:t>
    </dgm:pt>
    <dgm:pt modelId="{9304A9BC-D091-4203-B19A-86996E316FE8}" type="sibTrans" cxnId="{00C26BBD-7928-4071-BCCF-957E5F62C986}">
      <dgm:prSet/>
      <dgm:spPr/>
      <dgm:t>
        <a:bodyPr/>
        <a:lstStyle/>
        <a:p>
          <a:endParaRPr lang="en-US"/>
        </a:p>
      </dgm:t>
    </dgm:pt>
    <dgm:pt modelId="{200F782D-40D7-4B47-BE72-848289C3B7A8}">
      <dgm:prSet custT="1"/>
      <dgm:spPr/>
      <dgm:t>
        <a:bodyPr/>
        <a:lstStyle/>
        <a:p>
          <a:r>
            <a:rPr lang="en-US" sz="1400" dirty="0"/>
            <a:t>Malware Packer</a:t>
          </a:r>
        </a:p>
      </dgm:t>
    </dgm:pt>
    <dgm:pt modelId="{EA7BB6AA-8EDE-4089-AA78-CAB16A9C5976}" type="parTrans" cxnId="{C143E7F9-301B-42D5-A5BF-FA8F51A7B901}">
      <dgm:prSet/>
      <dgm:spPr/>
      <dgm:t>
        <a:bodyPr/>
        <a:lstStyle/>
        <a:p>
          <a:endParaRPr lang="en-US"/>
        </a:p>
      </dgm:t>
    </dgm:pt>
    <dgm:pt modelId="{1F2248D5-DAD9-4FDE-AC2F-D219D9A3972D}" type="sibTrans" cxnId="{C143E7F9-301B-42D5-A5BF-FA8F51A7B901}">
      <dgm:prSet/>
      <dgm:spPr/>
      <dgm:t>
        <a:bodyPr/>
        <a:lstStyle/>
        <a:p>
          <a:endParaRPr lang="en-US"/>
        </a:p>
      </dgm:t>
    </dgm:pt>
    <dgm:pt modelId="{DA199B71-E562-429D-92A3-8B0F20F58421}">
      <dgm:prSet custT="1"/>
      <dgm:spPr/>
      <dgm:t>
        <a:bodyPr/>
        <a:lstStyle/>
        <a:p>
          <a:r>
            <a:rPr lang="en-US" sz="1200" dirty="0"/>
            <a:t>Encryption and  decryption routine when the malware is executed. </a:t>
          </a:r>
        </a:p>
      </dgm:t>
    </dgm:pt>
    <dgm:pt modelId="{D50F622C-83AF-4B5B-BA5E-AB0C36AE06DA}" type="parTrans" cxnId="{ABF4D5D4-100C-4027-93DF-A0A68C53F58A}">
      <dgm:prSet/>
      <dgm:spPr/>
      <dgm:t>
        <a:bodyPr/>
        <a:lstStyle/>
        <a:p>
          <a:endParaRPr lang="en-US"/>
        </a:p>
      </dgm:t>
    </dgm:pt>
    <dgm:pt modelId="{7F97CA24-AB5B-4930-A0EB-9C26755E2EE8}" type="sibTrans" cxnId="{ABF4D5D4-100C-4027-93DF-A0A68C53F58A}">
      <dgm:prSet/>
      <dgm:spPr/>
      <dgm:t>
        <a:bodyPr/>
        <a:lstStyle/>
        <a:p>
          <a:endParaRPr lang="en-US"/>
        </a:p>
      </dgm:t>
    </dgm:pt>
    <dgm:pt modelId="{0E2CFA63-4F67-4135-8368-673E8542312F}">
      <dgm:prSet custT="1"/>
      <dgm:spPr/>
      <dgm:t>
        <a:bodyPr/>
        <a:lstStyle/>
        <a:p>
          <a:r>
            <a:rPr lang="en-US" sz="1400" dirty="0"/>
            <a:t>Malicious Code</a:t>
          </a:r>
        </a:p>
      </dgm:t>
    </dgm:pt>
    <dgm:pt modelId="{403E2412-C68D-49B5-B3C1-768D63316026}" type="parTrans" cxnId="{7034C2A7-7FC6-4DB3-94DB-0DCFEF4320C8}">
      <dgm:prSet/>
      <dgm:spPr/>
      <dgm:t>
        <a:bodyPr/>
        <a:lstStyle/>
        <a:p>
          <a:endParaRPr lang="en-US"/>
        </a:p>
      </dgm:t>
    </dgm:pt>
    <dgm:pt modelId="{4EA2E3B2-8DF9-4282-83CD-6616DB7D2501}" type="sibTrans" cxnId="{7034C2A7-7FC6-4DB3-94DB-0DCFEF4320C8}">
      <dgm:prSet/>
      <dgm:spPr/>
      <dgm:t>
        <a:bodyPr/>
        <a:lstStyle/>
        <a:p>
          <a:endParaRPr lang="en-US"/>
        </a:p>
      </dgm:t>
    </dgm:pt>
    <dgm:pt modelId="{B11B49F5-C077-44E4-B41F-263C98E93A2A}">
      <dgm:prSet custT="1"/>
      <dgm:spPr/>
      <dgm:t>
        <a:bodyPr/>
        <a:lstStyle/>
        <a:p>
          <a:r>
            <a:rPr lang="en-US" sz="1200" dirty="0"/>
            <a:t>Code instructions to perform the malicious intent. </a:t>
          </a:r>
        </a:p>
      </dgm:t>
    </dgm:pt>
    <dgm:pt modelId="{948EA8A4-5789-4842-9288-A59124313662}" type="parTrans" cxnId="{D30BE0B8-DC27-4F9D-97F3-2E76177BE46B}">
      <dgm:prSet/>
      <dgm:spPr/>
      <dgm:t>
        <a:bodyPr/>
        <a:lstStyle/>
        <a:p>
          <a:endParaRPr lang="en-US"/>
        </a:p>
      </dgm:t>
    </dgm:pt>
    <dgm:pt modelId="{6204E281-6818-43EF-84F0-428655B516F9}" type="sibTrans" cxnId="{D30BE0B8-DC27-4F9D-97F3-2E76177BE46B}">
      <dgm:prSet/>
      <dgm:spPr/>
      <dgm:t>
        <a:bodyPr/>
        <a:lstStyle/>
        <a:p>
          <a:endParaRPr lang="en-US"/>
        </a:p>
      </dgm:t>
    </dgm:pt>
    <dgm:pt modelId="{36F544BD-3191-4AC7-8CBA-E1843D3454E3}" type="pres">
      <dgm:prSet presAssocID="{23359A77-793E-4C64-A4B7-BC364063AF3F}" presName="hierChild1" presStyleCnt="0">
        <dgm:presLayoutVars>
          <dgm:chPref val="1"/>
          <dgm:dir/>
          <dgm:animOne val="branch"/>
          <dgm:animLvl val="lvl"/>
          <dgm:resizeHandles/>
        </dgm:presLayoutVars>
      </dgm:prSet>
      <dgm:spPr/>
    </dgm:pt>
    <dgm:pt modelId="{15662C20-ECB7-4BE0-810F-6A63DB966070}" type="pres">
      <dgm:prSet presAssocID="{47F276D4-592F-43C7-B670-A1B102635F79}" presName="hierRoot1" presStyleCnt="0"/>
      <dgm:spPr/>
    </dgm:pt>
    <dgm:pt modelId="{0FF97462-84E4-438E-8AB1-9C6BBD5ED61F}" type="pres">
      <dgm:prSet presAssocID="{47F276D4-592F-43C7-B670-A1B102635F79}" presName="composite" presStyleCnt="0"/>
      <dgm:spPr/>
    </dgm:pt>
    <dgm:pt modelId="{97B54BAF-4BB3-48D9-8C02-7DF9BC8D10F9}" type="pres">
      <dgm:prSet presAssocID="{47F276D4-592F-43C7-B670-A1B102635F79}" presName="background" presStyleLbl="node0" presStyleIdx="0" presStyleCnt="1"/>
      <dgm:spPr/>
    </dgm:pt>
    <dgm:pt modelId="{903D479D-058F-4C06-B125-B67348F44CA7}" type="pres">
      <dgm:prSet presAssocID="{47F276D4-592F-43C7-B670-A1B102635F79}" presName="text" presStyleLbl="fgAcc0" presStyleIdx="0" presStyleCnt="1" custScaleX="177266" custScaleY="134640">
        <dgm:presLayoutVars>
          <dgm:chPref val="3"/>
        </dgm:presLayoutVars>
      </dgm:prSet>
      <dgm:spPr/>
    </dgm:pt>
    <dgm:pt modelId="{281D451A-E4FF-4055-B5A7-2EFCF4D501F3}" type="pres">
      <dgm:prSet presAssocID="{47F276D4-592F-43C7-B670-A1B102635F79}" presName="hierChild2" presStyleCnt="0"/>
      <dgm:spPr/>
    </dgm:pt>
    <dgm:pt modelId="{2B9EF48A-4773-4BE9-9C25-32AF740F3B47}" type="pres">
      <dgm:prSet presAssocID="{A3302F7F-450D-447E-AF87-F80EC6A23C15}" presName="Name10" presStyleLbl="parChTrans1D2" presStyleIdx="0" presStyleCnt="5"/>
      <dgm:spPr/>
    </dgm:pt>
    <dgm:pt modelId="{9DB84ABF-1721-413C-B753-E4D6C30DFED7}" type="pres">
      <dgm:prSet presAssocID="{9D7C3519-93A2-4988-B595-F0BD63732A5E}" presName="hierRoot2" presStyleCnt="0"/>
      <dgm:spPr/>
    </dgm:pt>
    <dgm:pt modelId="{708F614A-FDC3-4287-B33A-F8BC37E06004}" type="pres">
      <dgm:prSet presAssocID="{9D7C3519-93A2-4988-B595-F0BD63732A5E}" presName="composite2" presStyleCnt="0"/>
      <dgm:spPr/>
    </dgm:pt>
    <dgm:pt modelId="{BC693C2A-4E40-4424-BC91-9FB56CB57D25}" type="pres">
      <dgm:prSet presAssocID="{9D7C3519-93A2-4988-B595-F0BD63732A5E}" presName="background2" presStyleLbl="node2" presStyleIdx="0" presStyleCnt="5"/>
      <dgm:spPr/>
    </dgm:pt>
    <dgm:pt modelId="{14963505-D115-4871-A910-0ED26A7CB871}" type="pres">
      <dgm:prSet presAssocID="{9D7C3519-93A2-4988-B595-F0BD63732A5E}" presName="text2" presStyleLbl="fgAcc2" presStyleIdx="0" presStyleCnt="5">
        <dgm:presLayoutVars>
          <dgm:chPref val="3"/>
        </dgm:presLayoutVars>
      </dgm:prSet>
      <dgm:spPr/>
    </dgm:pt>
    <dgm:pt modelId="{8D993228-BA30-41BD-A9DB-D88FDB0C9E6E}" type="pres">
      <dgm:prSet presAssocID="{9D7C3519-93A2-4988-B595-F0BD63732A5E}" presName="hierChild3" presStyleCnt="0"/>
      <dgm:spPr/>
    </dgm:pt>
    <dgm:pt modelId="{50B56F74-B434-4ABC-8DB2-67DB45CB65BA}" type="pres">
      <dgm:prSet presAssocID="{0BC8A721-3D01-4E51-B6B8-2BF17485A475}" presName="Name17" presStyleLbl="parChTrans1D3" presStyleIdx="0" presStyleCnt="5"/>
      <dgm:spPr/>
    </dgm:pt>
    <dgm:pt modelId="{33ADCA1F-C4DA-4477-897A-EAF37B294E5B}" type="pres">
      <dgm:prSet presAssocID="{46AF1ABA-1581-40BC-BBE1-D403E7DF2C20}" presName="hierRoot3" presStyleCnt="0"/>
      <dgm:spPr/>
    </dgm:pt>
    <dgm:pt modelId="{F6D99A1C-5676-45F1-BBE8-23D63CF554B4}" type="pres">
      <dgm:prSet presAssocID="{46AF1ABA-1581-40BC-BBE1-D403E7DF2C20}" presName="composite3" presStyleCnt="0"/>
      <dgm:spPr/>
    </dgm:pt>
    <dgm:pt modelId="{F434D3F4-786C-428E-AEA1-A870B368560D}" type="pres">
      <dgm:prSet presAssocID="{46AF1ABA-1581-40BC-BBE1-D403E7DF2C20}" presName="background3" presStyleLbl="node3" presStyleIdx="0" presStyleCnt="5"/>
      <dgm:spPr/>
    </dgm:pt>
    <dgm:pt modelId="{21DFCDBF-7254-4FD9-A62C-4C20BB56A1F4}" type="pres">
      <dgm:prSet presAssocID="{46AF1ABA-1581-40BC-BBE1-D403E7DF2C20}" presName="text3" presStyleLbl="fgAcc3" presStyleIdx="0" presStyleCnt="5" custScaleX="107999" custScaleY="123219">
        <dgm:presLayoutVars>
          <dgm:chPref val="3"/>
        </dgm:presLayoutVars>
      </dgm:prSet>
      <dgm:spPr/>
    </dgm:pt>
    <dgm:pt modelId="{D158FF39-BA59-45C6-B802-C478FDC2F909}" type="pres">
      <dgm:prSet presAssocID="{46AF1ABA-1581-40BC-BBE1-D403E7DF2C20}" presName="hierChild4" presStyleCnt="0"/>
      <dgm:spPr/>
    </dgm:pt>
    <dgm:pt modelId="{B858A93C-657F-4223-8D43-81AC294F3032}" type="pres">
      <dgm:prSet presAssocID="{BA2E10B3-5CAB-4B5E-B11D-7024F0573C29}" presName="Name10" presStyleLbl="parChTrans1D2" presStyleIdx="1" presStyleCnt="5"/>
      <dgm:spPr/>
    </dgm:pt>
    <dgm:pt modelId="{2EDB3C33-33DE-4338-8767-B199A33B2CE6}" type="pres">
      <dgm:prSet presAssocID="{3AD31D86-AE7A-4944-88BD-7D2AC184566E}" presName="hierRoot2" presStyleCnt="0"/>
      <dgm:spPr/>
    </dgm:pt>
    <dgm:pt modelId="{8D08CC07-A13E-41DC-8A72-5A822FCEB55D}" type="pres">
      <dgm:prSet presAssocID="{3AD31D86-AE7A-4944-88BD-7D2AC184566E}" presName="composite2" presStyleCnt="0"/>
      <dgm:spPr/>
    </dgm:pt>
    <dgm:pt modelId="{60C36818-7649-4E98-887B-AB130B6CBAF9}" type="pres">
      <dgm:prSet presAssocID="{3AD31D86-AE7A-4944-88BD-7D2AC184566E}" presName="background2" presStyleLbl="node2" presStyleIdx="1" presStyleCnt="5"/>
      <dgm:spPr/>
    </dgm:pt>
    <dgm:pt modelId="{8CB6915A-7714-4F8D-B029-6FED738CD097}" type="pres">
      <dgm:prSet presAssocID="{3AD31D86-AE7A-4944-88BD-7D2AC184566E}" presName="text2" presStyleLbl="fgAcc2" presStyleIdx="1" presStyleCnt="5">
        <dgm:presLayoutVars>
          <dgm:chPref val="3"/>
        </dgm:presLayoutVars>
      </dgm:prSet>
      <dgm:spPr/>
    </dgm:pt>
    <dgm:pt modelId="{02411924-E9E0-4BE6-B751-6B87D6D78E17}" type="pres">
      <dgm:prSet presAssocID="{3AD31D86-AE7A-4944-88BD-7D2AC184566E}" presName="hierChild3" presStyleCnt="0"/>
      <dgm:spPr/>
    </dgm:pt>
    <dgm:pt modelId="{EEB0DDB2-74B8-4C37-AC44-C30941739304}" type="pres">
      <dgm:prSet presAssocID="{3631BF53-9B32-4626-ADA7-1258094FA4CC}" presName="Name17" presStyleLbl="parChTrans1D3" presStyleIdx="1" presStyleCnt="5"/>
      <dgm:spPr/>
    </dgm:pt>
    <dgm:pt modelId="{A2444466-D174-4877-958B-B3D36D038147}" type="pres">
      <dgm:prSet presAssocID="{1DF91EC8-3CEC-496B-8AEA-F993AAC11592}" presName="hierRoot3" presStyleCnt="0"/>
      <dgm:spPr/>
    </dgm:pt>
    <dgm:pt modelId="{BB06EA3E-1242-4AA9-A383-508793641804}" type="pres">
      <dgm:prSet presAssocID="{1DF91EC8-3CEC-496B-8AEA-F993AAC11592}" presName="composite3" presStyleCnt="0"/>
      <dgm:spPr/>
    </dgm:pt>
    <dgm:pt modelId="{9FD001F2-1F46-422D-BB1F-5BA0F483C00B}" type="pres">
      <dgm:prSet presAssocID="{1DF91EC8-3CEC-496B-8AEA-F993AAC11592}" presName="background3" presStyleLbl="node3" presStyleIdx="1" presStyleCnt="5"/>
      <dgm:spPr/>
    </dgm:pt>
    <dgm:pt modelId="{6241300F-B452-4999-9895-6B1E2101FFE2}" type="pres">
      <dgm:prSet presAssocID="{1DF91EC8-3CEC-496B-8AEA-F993AAC11592}" presName="text3" presStyleLbl="fgAcc3" presStyleIdx="1" presStyleCnt="5" custScaleX="109239" custScaleY="120449">
        <dgm:presLayoutVars>
          <dgm:chPref val="3"/>
        </dgm:presLayoutVars>
      </dgm:prSet>
      <dgm:spPr/>
    </dgm:pt>
    <dgm:pt modelId="{C39A654F-D337-4026-907F-2B179843D99A}" type="pres">
      <dgm:prSet presAssocID="{1DF91EC8-3CEC-496B-8AEA-F993AAC11592}" presName="hierChild4" presStyleCnt="0"/>
      <dgm:spPr/>
    </dgm:pt>
    <dgm:pt modelId="{558E5EF3-00E0-4487-A2FE-C70B7B8242C2}" type="pres">
      <dgm:prSet presAssocID="{C4EEBCDF-BA93-4891-AA2C-96EFE3A5FB4A}" presName="Name10" presStyleLbl="parChTrans1D2" presStyleIdx="2" presStyleCnt="5"/>
      <dgm:spPr/>
    </dgm:pt>
    <dgm:pt modelId="{35370EED-C8F1-4B6D-AD50-DF81D985C0AF}" type="pres">
      <dgm:prSet presAssocID="{F2C4D4F2-9495-4B99-AF92-3616A219D47D}" presName="hierRoot2" presStyleCnt="0"/>
      <dgm:spPr/>
    </dgm:pt>
    <dgm:pt modelId="{05235483-4D89-4127-BAB9-F6ACC7658820}" type="pres">
      <dgm:prSet presAssocID="{F2C4D4F2-9495-4B99-AF92-3616A219D47D}" presName="composite2" presStyleCnt="0"/>
      <dgm:spPr/>
    </dgm:pt>
    <dgm:pt modelId="{8A01B113-BE02-4BCB-978A-EF6EE0A37141}" type="pres">
      <dgm:prSet presAssocID="{F2C4D4F2-9495-4B99-AF92-3616A219D47D}" presName="background2" presStyleLbl="node2" presStyleIdx="2" presStyleCnt="5"/>
      <dgm:spPr/>
    </dgm:pt>
    <dgm:pt modelId="{16990C2A-B44E-4616-BDE0-433FFB320E2C}" type="pres">
      <dgm:prSet presAssocID="{F2C4D4F2-9495-4B99-AF92-3616A219D47D}" presName="text2" presStyleLbl="fgAcc2" presStyleIdx="2" presStyleCnt="5">
        <dgm:presLayoutVars>
          <dgm:chPref val="3"/>
        </dgm:presLayoutVars>
      </dgm:prSet>
      <dgm:spPr/>
    </dgm:pt>
    <dgm:pt modelId="{9BAF238D-67DA-4470-897F-B19073AAE9A2}" type="pres">
      <dgm:prSet presAssocID="{F2C4D4F2-9495-4B99-AF92-3616A219D47D}" presName="hierChild3" presStyleCnt="0"/>
      <dgm:spPr/>
    </dgm:pt>
    <dgm:pt modelId="{DFB8390A-847F-4E94-A87B-86649876BFDB}" type="pres">
      <dgm:prSet presAssocID="{86A902DE-6062-43FD-9E94-A8F1026AD211}" presName="Name17" presStyleLbl="parChTrans1D3" presStyleIdx="2" presStyleCnt="5"/>
      <dgm:spPr/>
    </dgm:pt>
    <dgm:pt modelId="{FDBDC824-8F0E-446F-9C83-2D20D9E8CC75}" type="pres">
      <dgm:prSet presAssocID="{E44C9C39-6006-47A1-975B-2A2018A575EF}" presName="hierRoot3" presStyleCnt="0"/>
      <dgm:spPr/>
    </dgm:pt>
    <dgm:pt modelId="{13DC226C-EFE2-4035-BF92-9B183627ABCF}" type="pres">
      <dgm:prSet presAssocID="{E44C9C39-6006-47A1-975B-2A2018A575EF}" presName="composite3" presStyleCnt="0"/>
      <dgm:spPr/>
    </dgm:pt>
    <dgm:pt modelId="{8915E21A-E6A6-4BA1-9DF1-7387CCF9668B}" type="pres">
      <dgm:prSet presAssocID="{E44C9C39-6006-47A1-975B-2A2018A575EF}" presName="background3" presStyleLbl="node3" presStyleIdx="2" presStyleCnt="5"/>
      <dgm:spPr/>
    </dgm:pt>
    <dgm:pt modelId="{ECE3E72C-9E88-4C5A-A690-81114497ECBF}" type="pres">
      <dgm:prSet presAssocID="{E44C9C39-6006-47A1-975B-2A2018A575EF}" presName="text3" presStyleLbl="fgAcc3" presStyleIdx="2" presStyleCnt="5" custScaleX="110225" custScaleY="124147">
        <dgm:presLayoutVars>
          <dgm:chPref val="3"/>
        </dgm:presLayoutVars>
      </dgm:prSet>
      <dgm:spPr/>
    </dgm:pt>
    <dgm:pt modelId="{33871897-AC03-4F84-9E56-4BB4F8F4AD20}" type="pres">
      <dgm:prSet presAssocID="{E44C9C39-6006-47A1-975B-2A2018A575EF}" presName="hierChild4" presStyleCnt="0"/>
      <dgm:spPr/>
    </dgm:pt>
    <dgm:pt modelId="{D51A51CB-17FA-47AF-B669-D909896A0C0A}" type="pres">
      <dgm:prSet presAssocID="{EA7BB6AA-8EDE-4089-AA78-CAB16A9C5976}" presName="Name10" presStyleLbl="parChTrans1D2" presStyleIdx="3" presStyleCnt="5"/>
      <dgm:spPr/>
    </dgm:pt>
    <dgm:pt modelId="{DEEABDAF-F3D5-4D6F-A47C-FF27B7ED7F37}" type="pres">
      <dgm:prSet presAssocID="{200F782D-40D7-4B47-BE72-848289C3B7A8}" presName="hierRoot2" presStyleCnt="0"/>
      <dgm:spPr/>
    </dgm:pt>
    <dgm:pt modelId="{560B95D6-92EA-4FE9-B0E1-7CD5CC63EFDF}" type="pres">
      <dgm:prSet presAssocID="{200F782D-40D7-4B47-BE72-848289C3B7A8}" presName="composite2" presStyleCnt="0"/>
      <dgm:spPr/>
    </dgm:pt>
    <dgm:pt modelId="{62D23188-364E-4F10-ABD1-25EF754ECF32}" type="pres">
      <dgm:prSet presAssocID="{200F782D-40D7-4B47-BE72-848289C3B7A8}" presName="background2" presStyleLbl="node2" presStyleIdx="3" presStyleCnt="5"/>
      <dgm:spPr/>
    </dgm:pt>
    <dgm:pt modelId="{11014538-ADFA-48C7-837E-8E89E6D68EB9}" type="pres">
      <dgm:prSet presAssocID="{200F782D-40D7-4B47-BE72-848289C3B7A8}" presName="text2" presStyleLbl="fgAcc2" presStyleIdx="3" presStyleCnt="5">
        <dgm:presLayoutVars>
          <dgm:chPref val="3"/>
        </dgm:presLayoutVars>
      </dgm:prSet>
      <dgm:spPr/>
    </dgm:pt>
    <dgm:pt modelId="{01294F98-008A-404B-A2BA-FFCB35AAC14A}" type="pres">
      <dgm:prSet presAssocID="{200F782D-40D7-4B47-BE72-848289C3B7A8}" presName="hierChild3" presStyleCnt="0"/>
      <dgm:spPr/>
    </dgm:pt>
    <dgm:pt modelId="{75D90C30-AF23-492F-995B-FC30F5980184}" type="pres">
      <dgm:prSet presAssocID="{D50F622C-83AF-4B5B-BA5E-AB0C36AE06DA}" presName="Name17" presStyleLbl="parChTrans1D3" presStyleIdx="3" presStyleCnt="5"/>
      <dgm:spPr/>
    </dgm:pt>
    <dgm:pt modelId="{019020C7-2756-4295-A5BB-235A6EC9C3EE}" type="pres">
      <dgm:prSet presAssocID="{DA199B71-E562-429D-92A3-8B0F20F58421}" presName="hierRoot3" presStyleCnt="0"/>
      <dgm:spPr/>
    </dgm:pt>
    <dgm:pt modelId="{21462F45-D287-4DA8-971A-49FE1822435E}" type="pres">
      <dgm:prSet presAssocID="{DA199B71-E562-429D-92A3-8B0F20F58421}" presName="composite3" presStyleCnt="0"/>
      <dgm:spPr/>
    </dgm:pt>
    <dgm:pt modelId="{C4200A40-E6D0-41B0-8025-FC3739F321A4}" type="pres">
      <dgm:prSet presAssocID="{DA199B71-E562-429D-92A3-8B0F20F58421}" presName="background3" presStyleLbl="node3" presStyleIdx="3" presStyleCnt="5"/>
      <dgm:spPr/>
    </dgm:pt>
    <dgm:pt modelId="{C16EA6A0-26C0-4E7A-A291-629714788FCD}" type="pres">
      <dgm:prSet presAssocID="{DA199B71-E562-429D-92A3-8B0F20F58421}" presName="text3" presStyleLbl="fgAcc3" presStyleIdx="3" presStyleCnt="5" custScaleX="114184" custScaleY="129001">
        <dgm:presLayoutVars>
          <dgm:chPref val="3"/>
        </dgm:presLayoutVars>
      </dgm:prSet>
      <dgm:spPr/>
    </dgm:pt>
    <dgm:pt modelId="{9C739767-17E0-4501-BDAB-00C9706EE085}" type="pres">
      <dgm:prSet presAssocID="{DA199B71-E562-429D-92A3-8B0F20F58421}" presName="hierChild4" presStyleCnt="0"/>
      <dgm:spPr/>
    </dgm:pt>
    <dgm:pt modelId="{ED3AA194-E53D-4EF2-85C8-6CD271F29A83}" type="pres">
      <dgm:prSet presAssocID="{403E2412-C68D-49B5-B3C1-768D63316026}" presName="Name10" presStyleLbl="parChTrans1D2" presStyleIdx="4" presStyleCnt="5"/>
      <dgm:spPr/>
    </dgm:pt>
    <dgm:pt modelId="{29B6B5DA-04AC-4E0F-847D-1D3FF3D213F5}" type="pres">
      <dgm:prSet presAssocID="{0E2CFA63-4F67-4135-8368-673E8542312F}" presName="hierRoot2" presStyleCnt="0"/>
      <dgm:spPr/>
    </dgm:pt>
    <dgm:pt modelId="{B5530F22-2972-49EA-980E-45008B7315AE}" type="pres">
      <dgm:prSet presAssocID="{0E2CFA63-4F67-4135-8368-673E8542312F}" presName="composite2" presStyleCnt="0"/>
      <dgm:spPr/>
    </dgm:pt>
    <dgm:pt modelId="{BCC7C15C-476F-41EF-93F2-67475F00D062}" type="pres">
      <dgm:prSet presAssocID="{0E2CFA63-4F67-4135-8368-673E8542312F}" presName="background2" presStyleLbl="node2" presStyleIdx="4" presStyleCnt="5"/>
      <dgm:spPr/>
    </dgm:pt>
    <dgm:pt modelId="{79FF50E6-5BA4-4B73-8318-6DBD9F99F979}" type="pres">
      <dgm:prSet presAssocID="{0E2CFA63-4F67-4135-8368-673E8542312F}" presName="text2" presStyleLbl="fgAcc2" presStyleIdx="4" presStyleCnt="5">
        <dgm:presLayoutVars>
          <dgm:chPref val="3"/>
        </dgm:presLayoutVars>
      </dgm:prSet>
      <dgm:spPr/>
    </dgm:pt>
    <dgm:pt modelId="{28C4EF8C-8858-4801-82A8-33B9E9C9373F}" type="pres">
      <dgm:prSet presAssocID="{0E2CFA63-4F67-4135-8368-673E8542312F}" presName="hierChild3" presStyleCnt="0"/>
      <dgm:spPr/>
    </dgm:pt>
    <dgm:pt modelId="{85D022C8-7CFF-4547-853B-00B3DB9963DA}" type="pres">
      <dgm:prSet presAssocID="{948EA8A4-5789-4842-9288-A59124313662}" presName="Name17" presStyleLbl="parChTrans1D3" presStyleIdx="4" presStyleCnt="5"/>
      <dgm:spPr/>
    </dgm:pt>
    <dgm:pt modelId="{407DDD8D-A9D3-4E85-9BB7-0C54592E1CEA}" type="pres">
      <dgm:prSet presAssocID="{B11B49F5-C077-44E4-B41F-263C98E93A2A}" presName="hierRoot3" presStyleCnt="0"/>
      <dgm:spPr/>
    </dgm:pt>
    <dgm:pt modelId="{1F75883B-A272-4E4A-BADD-5619581CD95C}" type="pres">
      <dgm:prSet presAssocID="{B11B49F5-C077-44E4-B41F-263C98E93A2A}" presName="composite3" presStyleCnt="0"/>
      <dgm:spPr/>
    </dgm:pt>
    <dgm:pt modelId="{F74C022C-150F-4FE2-A6BD-A972163C3638}" type="pres">
      <dgm:prSet presAssocID="{B11B49F5-C077-44E4-B41F-263C98E93A2A}" presName="background3" presStyleLbl="node3" presStyleIdx="4" presStyleCnt="5"/>
      <dgm:spPr/>
    </dgm:pt>
    <dgm:pt modelId="{DD8F72CF-9540-4B36-8B01-012F0EACA8AD}" type="pres">
      <dgm:prSet presAssocID="{B11B49F5-C077-44E4-B41F-263C98E93A2A}" presName="text3" presStyleLbl="fgAcc3" presStyleIdx="4" presStyleCnt="5" custScaleX="109500" custScaleY="125388">
        <dgm:presLayoutVars>
          <dgm:chPref val="3"/>
        </dgm:presLayoutVars>
      </dgm:prSet>
      <dgm:spPr/>
    </dgm:pt>
    <dgm:pt modelId="{594B88E3-5734-4E24-AE0D-5AC5D672012E}" type="pres">
      <dgm:prSet presAssocID="{B11B49F5-C077-44E4-B41F-263C98E93A2A}" presName="hierChild4" presStyleCnt="0"/>
      <dgm:spPr/>
    </dgm:pt>
  </dgm:ptLst>
  <dgm:cxnLst>
    <dgm:cxn modelId="{D0EED10F-0D30-4782-825C-0950A36B5271}" type="presOf" srcId="{C4EEBCDF-BA93-4891-AA2C-96EFE3A5FB4A}" destId="{558E5EF3-00E0-4487-A2FE-C70B7B8242C2}" srcOrd="0" destOrd="0" presId="urn:microsoft.com/office/officeart/2005/8/layout/hierarchy1"/>
    <dgm:cxn modelId="{3905F10F-477A-4D63-8605-EB3571EFC276}" type="presOf" srcId="{DA199B71-E562-429D-92A3-8B0F20F58421}" destId="{C16EA6A0-26C0-4E7A-A291-629714788FCD}" srcOrd="0" destOrd="0" presId="urn:microsoft.com/office/officeart/2005/8/layout/hierarchy1"/>
    <dgm:cxn modelId="{6E984B13-D25A-48DF-8B4F-17582BA33F2C}" type="presOf" srcId="{948EA8A4-5789-4842-9288-A59124313662}" destId="{85D022C8-7CFF-4547-853B-00B3DB9963DA}" srcOrd="0" destOrd="0" presId="urn:microsoft.com/office/officeart/2005/8/layout/hierarchy1"/>
    <dgm:cxn modelId="{B77B9A1B-3BC7-4637-8714-10BE4EF02DB6}" type="presOf" srcId="{3AD31D86-AE7A-4944-88BD-7D2AC184566E}" destId="{8CB6915A-7714-4F8D-B029-6FED738CD097}" srcOrd="0" destOrd="0" presId="urn:microsoft.com/office/officeart/2005/8/layout/hierarchy1"/>
    <dgm:cxn modelId="{E38DFD20-E8A7-4F3C-96F4-7D122B1734E1}" type="presOf" srcId="{0BC8A721-3D01-4E51-B6B8-2BF17485A475}" destId="{50B56F74-B434-4ABC-8DB2-67DB45CB65BA}" srcOrd="0" destOrd="0" presId="urn:microsoft.com/office/officeart/2005/8/layout/hierarchy1"/>
    <dgm:cxn modelId="{7EE9F735-26B0-43A1-8007-E243B1F2036D}" type="presOf" srcId="{EA7BB6AA-8EDE-4089-AA78-CAB16A9C5976}" destId="{D51A51CB-17FA-47AF-B669-D909896A0C0A}" srcOrd="0" destOrd="0" presId="urn:microsoft.com/office/officeart/2005/8/layout/hierarchy1"/>
    <dgm:cxn modelId="{3034BF60-2840-4E91-AC0D-BA385721CFAB}" type="presOf" srcId="{3631BF53-9B32-4626-ADA7-1258094FA4CC}" destId="{EEB0DDB2-74B8-4C37-AC44-C30941739304}" srcOrd="0" destOrd="0" presId="urn:microsoft.com/office/officeart/2005/8/layout/hierarchy1"/>
    <dgm:cxn modelId="{C56E9E6D-561F-41A5-9EE1-88AC48A8BFDA}" srcId="{47F276D4-592F-43C7-B670-A1B102635F79}" destId="{9D7C3519-93A2-4988-B595-F0BD63732A5E}" srcOrd="0" destOrd="0" parTransId="{A3302F7F-450D-447E-AF87-F80EC6A23C15}" sibTransId="{36648E6A-2ABD-471D-831D-0D976EA1B866}"/>
    <dgm:cxn modelId="{0CAFB24D-F81B-4A95-BBDC-322422D252CB}" type="presOf" srcId="{46AF1ABA-1581-40BC-BBE1-D403E7DF2C20}" destId="{21DFCDBF-7254-4FD9-A62C-4C20BB56A1F4}" srcOrd="0" destOrd="0" presId="urn:microsoft.com/office/officeart/2005/8/layout/hierarchy1"/>
    <dgm:cxn modelId="{CD262251-A61F-4D90-B265-95C57CA54A7F}" type="presOf" srcId="{9D7C3519-93A2-4988-B595-F0BD63732A5E}" destId="{14963505-D115-4871-A910-0ED26A7CB871}" srcOrd="0" destOrd="0" presId="urn:microsoft.com/office/officeart/2005/8/layout/hierarchy1"/>
    <dgm:cxn modelId="{C22FC672-12C5-4A1D-BC34-5ABA1789B8A8}" type="presOf" srcId="{A3302F7F-450D-447E-AF87-F80EC6A23C15}" destId="{2B9EF48A-4773-4BE9-9C25-32AF740F3B47}" srcOrd="0" destOrd="0" presId="urn:microsoft.com/office/officeart/2005/8/layout/hierarchy1"/>
    <dgm:cxn modelId="{8F3DEE55-E5D6-47BD-B5DD-7E41ED067207}" type="presOf" srcId="{23359A77-793E-4C64-A4B7-BC364063AF3F}" destId="{36F544BD-3191-4AC7-8CBA-E1843D3454E3}" srcOrd="0" destOrd="0" presId="urn:microsoft.com/office/officeart/2005/8/layout/hierarchy1"/>
    <dgm:cxn modelId="{D7B02259-4574-48D0-B23E-1A1C220B4C82}" type="presOf" srcId="{F2C4D4F2-9495-4B99-AF92-3616A219D47D}" destId="{16990C2A-B44E-4616-BDE0-433FFB320E2C}" srcOrd="0" destOrd="0" presId="urn:microsoft.com/office/officeart/2005/8/layout/hierarchy1"/>
    <dgm:cxn modelId="{D9EBC18F-1F9D-4454-8845-BFD5E0EAF5C3}" type="presOf" srcId="{1DF91EC8-3CEC-496B-8AEA-F993AAC11592}" destId="{6241300F-B452-4999-9895-6B1E2101FFE2}" srcOrd="0" destOrd="0" presId="urn:microsoft.com/office/officeart/2005/8/layout/hierarchy1"/>
    <dgm:cxn modelId="{982F5295-A7A8-4FA5-8D80-CDEC4489A23C}" type="presOf" srcId="{0E2CFA63-4F67-4135-8368-673E8542312F}" destId="{79FF50E6-5BA4-4B73-8318-6DBD9F99F979}" srcOrd="0" destOrd="0" presId="urn:microsoft.com/office/officeart/2005/8/layout/hierarchy1"/>
    <dgm:cxn modelId="{4D1DD796-D486-4FDB-B67B-DC490EBC614A}" type="presOf" srcId="{200F782D-40D7-4B47-BE72-848289C3B7A8}" destId="{11014538-ADFA-48C7-837E-8E89E6D68EB9}" srcOrd="0" destOrd="0" presId="urn:microsoft.com/office/officeart/2005/8/layout/hierarchy1"/>
    <dgm:cxn modelId="{5AEF5B97-C80D-449C-8D7E-8ACAFC0E0D85}" srcId="{47F276D4-592F-43C7-B670-A1B102635F79}" destId="{3AD31D86-AE7A-4944-88BD-7D2AC184566E}" srcOrd="1" destOrd="0" parTransId="{BA2E10B3-5CAB-4B5E-B11D-7024F0573C29}" sibTransId="{53763ED3-7F66-4F99-901F-E74EF695D22C}"/>
    <dgm:cxn modelId="{3A0ACD9C-8DDB-45E9-ABC5-64650BEB2E0D}" srcId="{9D7C3519-93A2-4988-B595-F0BD63732A5E}" destId="{46AF1ABA-1581-40BC-BBE1-D403E7DF2C20}" srcOrd="0" destOrd="0" parTransId="{0BC8A721-3D01-4E51-B6B8-2BF17485A475}" sibTransId="{96AE59C8-3F08-4889-B9CC-ECF286606E16}"/>
    <dgm:cxn modelId="{EEF735A3-4795-4C31-815F-F4239B549CB3}" srcId="{47F276D4-592F-43C7-B670-A1B102635F79}" destId="{F2C4D4F2-9495-4B99-AF92-3616A219D47D}" srcOrd="2" destOrd="0" parTransId="{C4EEBCDF-BA93-4891-AA2C-96EFE3A5FB4A}" sibTransId="{2FCC207F-B2BA-4642-BFF9-490ABFBF9E0C}"/>
    <dgm:cxn modelId="{FDCAB9A7-312C-4EED-B4D7-1A01ABB2D33C}" srcId="{23359A77-793E-4C64-A4B7-BC364063AF3F}" destId="{47F276D4-592F-43C7-B670-A1B102635F79}" srcOrd="0" destOrd="0" parTransId="{CB911646-388E-4DE1-8069-239216A8B7F4}" sibTransId="{854151D5-A4FD-4BF3-9F6F-C6E0DB3B3E7E}"/>
    <dgm:cxn modelId="{7034C2A7-7FC6-4DB3-94DB-0DCFEF4320C8}" srcId="{47F276D4-592F-43C7-B670-A1B102635F79}" destId="{0E2CFA63-4F67-4135-8368-673E8542312F}" srcOrd="4" destOrd="0" parTransId="{403E2412-C68D-49B5-B3C1-768D63316026}" sibTransId="{4EA2E3B2-8DF9-4282-83CD-6616DB7D2501}"/>
    <dgm:cxn modelId="{7DF352AD-392C-4F97-B555-96B819BF4A3D}" type="presOf" srcId="{B11B49F5-C077-44E4-B41F-263C98E93A2A}" destId="{DD8F72CF-9540-4B36-8B01-012F0EACA8AD}" srcOrd="0" destOrd="0" presId="urn:microsoft.com/office/officeart/2005/8/layout/hierarchy1"/>
    <dgm:cxn modelId="{A84C7AB1-E38E-444A-9E36-605EB235ABFC}" type="presOf" srcId="{D50F622C-83AF-4B5B-BA5E-AB0C36AE06DA}" destId="{75D90C30-AF23-492F-995B-FC30F5980184}" srcOrd="0" destOrd="0" presId="urn:microsoft.com/office/officeart/2005/8/layout/hierarchy1"/>
    <dgm:cxn modelId="{FD2B89B6-30C8-4E3C-B431-0EEE3C349FA6}" type="presOf" srcId="{47F276D4-592F-43C7-B670-A1B102635F79}" destId="{903D479D-058F-4C06-B125-B67348F44CA7}" srcOrd="0" destOrd="0" presId="urn:microsoft.com/office/officeart/2005/8/layout/hierarchy1"/>
    <dgm:cxn modelId="{4E13BEB8-C363-4B72-9C35-F009B1977AFC}" srcId="{3AD31D86-AE7A-4944-88BD-7D2AC184566E}" destId="{1DF91EC8-3CEC-496B-8AEA-F993AAC11592}" srcOrd="0" destOrd="0" parTransId="{3631BF53-9B32-4626-ADA7-1258094FA4CC}" sibTransId="{4F1CF189-F9D6-4BDC-89C2-FE20D77E89B3}"/>
    <dgm:cxn modelId="{D30BE0B8-DC27-4F9D-97F3-2E76177BE46B}" srcId="{0E2CFA63-4F67-4135-8368-673E8542312F}" destId="{B11B49F5-C077-44E4-B41F-263C98E93A2A}" srcOrd="0" destOrd="0" parTransId="{948EA8A4-5789-4842-9288-A59124313662}" sibTransId="{6204E281-6818-43EF-84F0-428655B516F9}"/>
    <dgm:cxn modelId="{00C26BBD-7928-4071-BCCF-957E5F62C986}" srcId="{F2C4D4F2-9495-4B99-AF92-3616A219D47D}" destId="{E44C9C39-6006-47A1-975B-2A2018A575EF}" srcOrd="0" destOrd="0" parTransId="{86A902DE-6062-43FD-9E94-A8F1026AD211}" sibTransId="{9304A9BC-D091-4203-B19A-86996E316FE8}"/>
    <dgm:cxn modelId="{6220C7CD-50D8-470E-AD9E-07DF43032977}" type="presOf" srcId="{86A902DE-6062-43FD-9E94-A8F1026AD211}" destId="{DFB8390A-847F-4E94-A87B-86649876BFDB}" srcOrd="0" destOrd="0" presId="urn:microsoft.com/office/officeart/2005/8/layout/hierarchy1"/>
    <dgm:cxn modelId="{46BCB0D0-6EEA-46CD-8EC4-438C72838EF6}" type="presOf" srcId="{BA2E10B3-5CAB-4B5E-B11D-7024F0573C29}" destId="{B858A93C-657F-4223-8D43-81AC294F3032}" srcOrd="0" destOrd="0" presId="urn:microsoft.com/office/officeart/2005/8/layout/hierarchy1"/>
    <dgm:cxn modelId="{ABF4D5D4-100C-4027-93DF-A0A68C53F58A}" srcId="{200F782D-40D7-4B47-BE72-848289C3B7A8}" destId="{DA199B71-E562-429D-92A3-8B0F20F58421}" srcOrd="0" destOrd="0" parTransId="{D50F622C-83AF-4B5B-BA5E-AB0C36AE06DA}" sibTransId="{7F97CA24-AB5B-4930-A0EB-9C26755E2EE8}"/>
    <dgm:cxn modelId="{752076D9-6C95-428D-89D9-2CBD9B72C9F0}" type="presOf" srcId="{403E2412-C68D-49B5-B3C1-768D63316026}" destId="{ED3AA194-E53D-4EF2-85C8-6CD271F29A83}" srcOrd="0" destOrd="0" presId="urn:microsoft.com/office/officeart/2005/8/layout/hierarchy1"/>
    <dgm:cxn modelId="{C143E7F9-301B-42D5-A5BF-FA8F51A7B901}" srcId="{47F276D4-592F-43C7-B670-A1B102635F79}" destId="{200F782D-40D7-4B47-BE72-848289C3B7A8}" srcOrd="3" destOrd="0" parTransId="{EA7BB6AA-8EDE-4089-AA78-CAB16A9C5976}" sibTransId="{1F2248D5-DAD9-4FDE-AC2F-D219D9A3972D}"/>
    <dgm:cxn modelId="{0F0909FA-7329-4320-896A-57412617BB48}" type="presOf" srcId="{E44C9C39-6006-47A1-975B-2A2018A575EF}" destId="{ECE3E72C-9E88-4C5A-A690-81114497ECBF}" srcOrd="0" destOrd="0" presId="urn:microsoft.com/office/officeart/2005/8/layout/hierarchy1"/>
    <dgm:cxn modelId="{7F2F8FE5-D202-4EFE-BE52-F717804F74AB}" type="presParOf" srcId="{36F544BD-3191-4AC7-8CBA-E1843D3454E3}" destId="{15662C20-ECB7-4BE0-810F-6A63DB966070}" srcOrd="0" destOrd="0" presId="urn:microsoft.com/office/officeart/2005/8/layout/hierarchy1"/>
    <dgm:cxn modelId="{2342ECF8-C317-432D-BABB-2C110D321B58}" type="presParOf" srcId="{15662C20-ECB7-4BE0-810F-6A63DB966070}" destId="{0FF97462-84E4-438E-8AB1-9C6BBD5ED61F}" srcOrd="0" destOrd="0" presId="urn:microsoft.com/office/officeart/2005/8/layout/hierarchy1"/>
    <dgm:cxn modelId="{8448DBA5-1A51-438D-BB24-D972855B1413}" type="presParOf" srcId="{0FF97462-84E4-438E-8AB1-9C6BBD5ED61F}" destId="{97B54BAF-4BB3-48D9-8C02-7DF9BC8D10F9}" srcOrd="0" destOrd="0" presId="urn:microsoft.com/office/officeart/2005/8/layout/hierarchy1"/>
    <dgm:cxn modelId="{43D67D49-627E-4A53-AE3A-6C00CB48F149}" type="presParOf" srcId="{0FF97462-84E4-438E-8AB1-9C6BBD5ED61F}" destId="{903D479D-058F-4C06-B125-B67348F44CA7}" srcOrd="1" destOrd="0" presId="urn:microsoft.com/office/officeart/2005/8/layout/hierarchy1"/>
    <dgm:cxn modelId="{A430BBAB-58C0-4C08-896B-63696915FD37}" type="presParOf" srcId="{15662C20-ECB7-4BE0-810F-6A63DB966070}" destId="{281D451A-E4FF-4055-B5A7-2EFCF4D501F3}" srcOrd="1" destOrd="0" presId="urn:microsoft.com/office/officeart/2005/8/layout/hierarchy1"/>
    <dgm:cxn modelId="{29AC3896-2E6B-4748-BE34-BA137F8EC491}" type="presParOf" srcId="{281D451A-E4FF-4055-B5A7-2EFCF4D501F3}" destId="{2B9EF48A-4773-4BE9-9C25-32AF740F3B47}" srcOrd="0" destOrd="0" presId="urn:microsoft.com/office/officeart/2005/8/layout/hierarchy1"/>
    <dgm:cxn modelId="{BF72C313-DFBB-4D88-9F68-94D397945C29}" type="presParOf" srcId="{281D451A-E4FF-4055-B5A7-2EFCF4D501F3}" destId="{9DB84ABF-1721-413C-B753-E4D6C30DFED7}" srcOrd="1" destOrd="0" presId="urn:microsoft.com/office/officeart/2005/8/layout/hierarchy1"/>
    <dgm:cxn modelId="{06775287-EAFB-4D29-9EF2-869D3AF951B8}" type="presParOf" srcId="{9DB84ABF-1721-413C-B753-E4D6C30DFED7}" destId="{708F614A-FDC3-4287-B33A-F8BC37E06004}" srcOrd="0" destOrd="0" presId="urn:microsoft.com/office/officeart/2005/8/layout/hierarchy1"/>
    <dgm:cxn modelId="{A1499CBF-583B-4326-ADEB-02CE07CCF3EB}" type="presParOf" srcId="{708F614A-FDC3-4287-B33A-F8BC37E06004}" destId="{BC693C2A-4E40-4424-BC91-9FB56CB57D25}" srcOrd="0" destOrd="0" presId="urn:microsoft.com/office/officeart/2005/8/layout/hierarchy1"/>
    <dgm:cxn modelId="{A0C9D64E-FACE-4556-A144-04360997A76F}" type="presParOf" srcId="{708F614A-FDC3-4287-B33A-F8BC37E06004}" destId="{14963505-D115-4871-A910-0ED26A7CB871}" srcOrd="1" destOrd="0" presId="urn:microsoft.com/office/officeart/2005/8/layout/hierarchy1"/>
    <dgm:cxn modelId="{1EABB5D6-78CD-4E11-83C2-09A7DD41CB35}" type="presParOf" srcId="{9DB84ABF-1721-413C-B753-E4D6C30DFED7}" destId="{8D993228-BA30-41BD-A9DB-D88FDB0C9E6E}" srcOrd="1" destOrd="0" presId="urn:microsoft.com/office/officeart/2005/8/layout/hierarchy1"/>
    <dgm:cxn modelId="{9D5B38B4-223F-4C21-8B27-F9601011523F}" type="presParOf" srcId="{8D993228-BA30-41BD-A9DB-D88FDB0C9E6E}" destId="{50B56F74-B434-4ABC-8DB2-67DB45CB65BA}" srcOrd="0" destOrd="0" presId="urn:microsoft.com/office/officeart/2005/8/layout/hierarchy1"/>
    <dgm:cxn modelId="{3681CDB5-7366-4455-B3FE-3FDE2EACF5FC}" type="presParOf" srcId="{8D993228-BA30-41BD-A9DB-D88FDB0C9E6E}" destId="{33ADCA1F-C4DA-4477-897A-EAF37B294E5B}" srcOrd="1" destOrd="0" presId="urn:microsoft.com/office/officeart/2005/8/layout/hierarchy1"/>
    <dgm:cxn modelId="{775F9E93-EB17-484D-A262-13040CF7F8A7}" type="presParOf" srcId="{33ADCA1F-C4DA-4477-897A-EAF37B294E5B}" destId="{F6D99A1C-5676-45F1-BBE8-23D63CF554B4}" srcOrd="0" destOrd="0" presId="urn:microsoft.com/office/officeart/2005/8/layout/hierarchy1"/>
    <dgm:cxn modelId="{EEBDD3F0-3AB6-4F77-83CF-FB151189950E}" type="presParOf" srcId="{F6D99A1C-5676-45F1-BBE8-23D63CF554B4}" destId="{F434D3F4-786C-428E-AEA1-A870B368560D}" srcOrd="0" destOrd="0" presId="urn:microsoft.com/office/officeart/2005/8/layout/hierarchy1"/>
    <dgm:cxn modelId="{54F6E0EB-871C-4F79-8CCA-B35794D165EB}" type="presParOf" srcId="{F6D99A1C-5676-45F1-BBE8-23D63CF554B4}" destId="{21DFCDBF-7254-4FD9-A62C-4C20BB56A1F4}" srcOrd="1" destOrd="0" presId="urn:microsoft.com/office/officeart/2005/8/layout/hierarchy1"/>
    <dgm:cxn modelId="{CBAA0C0D-3084-4E7A-B2C7-7F2354DA6984}" type="presParOf" srcId="{33ADCA1F-C4DA-4477-897A-EAF37B294E5B}" destId="{D158FF39-BA59-45C6-B802-C478FDC2F909}" srcOrd="1" destOrd="0" presId="urn:microsoft.com/office/officeart/2005/8/layout/hierarchy1"/>
    <dgm:cxn modelId="{6631CACC-1653-4E2D-AA81-E11A79AFA5BC}" type="presParOf" srcId="{281D451A-E4FF-4055-B5A7-2EFCF4D501F3}" destId="{B858A93C-657F-4223-8D43-81AC294F3032}" srcOrd="2" destOrd="0" presId="urn:microsoft.com/office/officeart/2005/8/layout/hierarchy1"/>
    <dgm:cxn modelId="{241CE12E-C7CE-472F-8228-A9D7E4B82A3C}" type="presParOf" srcId="{281D451A-E4FF-4055-B5A7-2EFCF4D501F3}" destId="{2EDB3C33-33DE-4338-8767-B199A33B2CE6}" srcOrd="3" destOrd="0" presId="urn:microsoft.com/office/officeart/2005/8/layout/hierarchy1"/>
    <dgm:cxn modelId="{128A14FE-8F16-431C-859B-7B4975525F69}" type="presParOf" srcId="{2EDB3C33-33DE-4338-8767-B199A33B2CE6}" destId="{8D08CC07-A13E-41DC-8A72-5A822FCEB55D}" srcOrd="0" destOrd="0" presId="urn:microsoft.com/office/officeart/2005/8/layout/hierarchy1"/>
    <dgm:cxn modelId="{29EE4152-087C-4C9B-9C6C-B0F0751CFAC7}" type="presParOf" srcId="{8D08CC07-A13E-41DC-8A72-5A822FCEB55D}" destId="{60C36818-7649-4E98-887B-AB130B6CBAF9}" srcOrd="0" destOrd="0" presId="urn:microsoft.com/office/officeart/2005/8/layout/hierarchy1"/>
    <dgm:cxn modelId="{F817E753-DC26-4833-9DA8-DE55EF6B201D}" type="presParOf" srcId="{8D08CC07-A13E-41DC-8A72-5A822FCEB55D}" destId="{8CB6915A-7714-4F8D-B029-6FED738CD097}" srcOrd="1" destOrd="0" presId="urn:microsoft.com/office/officeart/2005/8/layout/hierarchy1"/>
    <dgm:cxn modelId="{FF182472-DD44-49CB-8F5A-2AE85BBF69B6}" type="presParOf" srcId="{2EDB3C33-33DE-4338-8767-B199A33B2CE6}" destId="{02411924-E9E0-4BE6-B751-6B87D6D78E17}" srcOrd="1" destOrd="0" presId="urn:microsoft.com/office/officeart/2005/8/layout/hierarchy1"/>
    <dgm:cxn modelId="{E7379C44-60D0-4CDA-A2E2-69099272865D}" type="presParOf" srcId="{02411924-E9E0-4BE6-B751-6B87D6D78E17}" destId="{EEB0DDB2-74B8-4C37-AC44-C30941739304}" srcOrd="0" destOrd="0" presId="urn:microsoft.com/office/officeart/2005/8/layout/hierarchy1"/>
    <dgm:cxn modelId="{329004F3-B267-4FD0-964F-ABA6CC5AE7B0}" type="presParOf" srcId="{02411924-E9E0-4BE6-B751-6B87D6D78E17}" destId="{A2444466-D174-4877-958B-B3D36D038147}" srcOrd="1" destOrd="0" presId="urn:microsoft.com/office/officeart/2005/8/layout/hierarchy1"/>
    <dgm:cxn modelId="{2EC9E09D-C1D1-4D94-A823-5A9D0B62F5EA}" type="presParOf" srcId="{A2444466-D174-4877-958B-B3D36D038147}" destId="{BB06EA3E-1242-4AA9-A383-508793641804}" srcOrd="0" destOrd="0" presId="urn:microsoft.com/office/officeart/2005/8/layout/hierarchy1"/>
    <dgm:cxn modelId="{43B54F4E-90FE-43BF-9A85-3F44135BC9F3}" type="presParOf" srcId="{BB06EA3E-1242-4AA9-A383-508793641804}" destId="{9FD001F2-1F46-422D-BB1F-5BA0F483C00B}" srcOrd="0" destOrd="0" presId="urn:microsoft.com/office/officeart/2005/8/layout/hierarchy1"/>
    <dgm:cxn modelId="{8269D1C6-0F64-42FA-9AD6-916827BC0940}" type="presParOf" srcId="{BB06EA3E-1242-4AA9-A383-508793641804}" destId="{6241300F-B452-4999-9895-6B1E2101FFE2}" srcOrd="1" destOrd="0" presId="urn:microsoft.com/office/officeart/2005/8/layout/hierarchy1"/>
    <dgm:cxn modelId="{43E88368-CE9A-4174-B765-A50BF7B73441}" type="presParOf" srcId="{A2444466-D174-4877-958B-B3D36D038147}" destId="{C39A654F-D337-4026-907F-2B179843D99A}" srcOrd="1" destOrd="0" presId="urn:microsoft.com/office/officeart/2005/8/layout/hierarchy1"/>
    <dgm:cxn modelId="{22C83BAE-8AA5-49E6-98C0-AAB999EFBD8E}" type="presParOf" srcId="{281D451A-E4FF-4055-B5A7-2EFCF4D501F3}" destId="{558E5EF3-00E0-4487-A2FE-C70B7B8242C2}" srcOrd="4" destOrd="0" presId="urn:microsoft.com/office/officeart/2005/8/layout/hierarchy1"/>
    <dgm:cxn modelId="{2E7F916D-BDAF-4203-A919-671DB410DC7A}" type="presParOf" srcId="{281D451A-E4FF-4055-B5A7-2EFCF4D501F3}" destId="{35370EED-C8F1-4B6D-AD50-DF81D985C0AF}" srcOrd="5" destOrd="0" presId="urn:microsoft.com/office/officeart/2005/8/layout/hierarchy1"/>
    <dgm:cxn modelId="{AD3B5855-04C2-4DFB-9279-33612CD0E139}" type="presParOf" srcId="{35370EED-C8F1-4B6D-AD50-DF81D985C0AF}" destId="{05235483-4D89-4127-BAB9-F6ACC7658820}" srcOrd="0" destOrd="0" presId="urn:microsoft.com/office/officeart/2005/8/layout/hierarchy1"/>
    <dgm:cxn modelId="{73D0DDC2-6FCA-46F2-B873-0652DCAC9D7E}" type="presParOf" srcId="{05235483-4D89-4127-BAB9-F6ACC7658820}" destId="{8A01B113-BE02-4BCB-978A-EF6EE0A37141}" srcOrd="0" destOrd="0" presId="urn:microsoft.com/office/officeart/2005/8/layout/hierarchy1"/>
    <dgm:cxn modelId="{5C66D337-9B9A-4554-8254-CA6ADC7B5DEC}" type="presParOf" srcId="{05235483-4D89-4127-BAB9-F6ACC7658820}" destId="{16990C2A-B44E-4616-BDE0-433FFB320E2C}" srcOrd="1" destOrd="0" presId="urn:microsoft.com/office/officeart/2005/8/layout/hierarchy1"/>
    <dgm:cxn modelId="{CE9BADC7-0D89-412C-9D77-B27E87FDE441}" type="presParOf" srcId="{35370EED-C8F1-4B6D-AD50-DF81D985C0AF}" destId="{9BAF238D-67DA-4470-897F-B19073AAE9A2}" srcOrd="1" destOrd="0" presId="urn:microsoft.com/office/officeart/2005/8/layout/hierarchy1"/>
    <dgm:cxn modelId="{02FE1CDB-EA2D-45DA-B384-C992FB8A01C2}" type="presParOf" srcId="{9BAF238D-67DA-4470-897F-B19073AAE9A2}" destId="{DFB8390A-847F-4E94-A87B-86649876BFDB}" srcOrd="0" destOrd="0" presId="urn:microsoft.com/office/officeart/2005/8/layout/hierarchy1"/>
    <dgm:cxn modelId="{C8FDEBCB-7AAA-4F48-A040-0CBD7BFAFB01}" type="presParOf" srcId="{9BAF238D-67DA-4470-897F-B19073AAE9A2}" destId="{FDBDC824-8F0E-446F-9C83-2D20D9E8CC75}" srcOrd="1" destOrd="0" presId="urn:microsoft.com/office/officeart/2005/8/layout/hierarchy1"/>
    <dgm:cxn modelId="{B1627B0E-0955-4812-94E5-06D1F691E96A}" type="presParOf" srcId="{FDBDC824-8F0E-446F-9C83-2D20D9E8CC75}" destId="{13DC226C-EFE2-4035-BF92-9B183627ABCF}" srcOrd="0" destOrd="0" presId="urn:microsoft.com/office/officeart/2005/8/layout/hierarchy1"/>
    <dgm:cxn modelId="{6E37DB86-C92A-45AD-A1BC-9D01853E408B}" type="presParOf" srcId="{13DC226C-EFE2-4035-BF92-9B183627ABCF}" destId="{8915E21A-E6A6-4BA1-9DF1-7387CCF9668B}" srcOrd="0" destOrd="0" presId="urn:microsoft.com/office/officeart/2005/8/layout/hierarchy1"/>
    <dgm:cxn modelId="{8787AD54-BE76-4E5E-ACE8-3045DA3D55C8}" type="presParOf" srcId="{13DC226C-EFE2-4035-BF92-9B183627ABCF}" destId="{ECE3E72C-9E88-4C5A-A690-81114497ECBF}" srcOrd="1" destOrd="0" presId="urn:microsoft.com/office/officeart/2005/8/layout/hierarchy1"/>
    <dgm:cxn modelId="{17588F79-BB6D-4D6D-B618-3DFE281BF307}" type="presParOf" srcId="{FDBDC824-8F0E-446F-9C83-2D20D9E8CC75}" destId="{33871897-AC03-4F84-9E56-4BB4F8F4AD20}" srcOrd="1" destOrd="0" presId="urn:microsoft.com/office/officeart/2005/8/layout/hierarchy1"/>
    <dgm:cxn modelId="{FC26A3C7-7642-4F20-8B66-373A6BCEE2A3}" type="presParOf" srcId="{281D451A-E4FF-4055-B5A7-2EFCF4D501F3}" destId="{D51A51CB-17FA-47AF-B669-D909896A0C0A}" srcOrd="6" destOrd="0" presId="urn:microsoft.com/office/officeart/2005/8/layout/hierarchy1"/>
    <dgm:cxn modelId="{7F8F875C-1E44-4F7C-AFCB-C003CCE906DC}" type="presParOf" srcId="{281D451A-E4FF-4055-B5A7-2EFCF4D501F3}" destId="{DEEABDAF-F3D5-4D6F-A47C-FF27B7ED7F37}" srcOrd="7" destOrd="0" presId="urn:microsoft.com/office/officeart/2005/8/layout/hierarchy1"/>
    <dgm:cxn modelId="{DA87E7C8-0450-4507-914D-0127D97D5A20}" type="presParOf" srcId="{DEEABDAF-F3D5-4D6F-A47C-FF27B7ED7F37}" destId="{560B95D6-92EA-4FE9-B0E1-7CD5CC63EFDF}" srcOrd="0" destOrd="0" presId="urn:microsoft.com/office/officeart/2005/8/layout/hierarchy1"/>
    <dgm:cxn modelId="{F0264174-B464-47BB-AA01-364648B04637}" type="presParOf" srcId="{560B95D6-92EA-4FE9-B0E1-7CD5CC63EFDF}" destId="{62D23188-364E-4F10-ABD1-25EF754ECF32}" srcOrd="0" destOrd="0" presId="urn:microsoft.com/office/officeart/2005/8/layout/hierarchy1"/>
    <dgm:cxn modelId="{4102D29A-C32E-4D58-B4D3-9C66CD0D5B8A}" type="presParOf" srcId="{560B95D6-92EA-4FE9-B0E1-7CD5CC63EFDF}" destId="{11014538-ADFA-48C7-837E-8E89E6D68EB9}" srcOrd="1" destOrd="0" presId="urn:microsoft.com/office/officeart/2005/8/layout/hierarchy1"/>
    <dgm:cxn modelId="{A3BAEDAF-1F8E-486B-A32C-C7FF47BD87A8}" type="presParOf" srcId="{DEEABDAF-F3D5-4D6F-A47C-FF27B7ED7F37}" destId="{01294F98-008A-404B-A2BA-FFCB35AAC14A}" srcOrd="1" destOrd="0" presId="urn:microsoft.com/office/officeart/2005/8/layout/hierarchy1"/>
    <dgm:cxn modelId="{12EAB088-1BD8-486B-B323-B41309774666}" type="presParOf" srcId="{01294F98-008A-404B-A2BA-FFCB35AAC14A}" destId="{75D90C30-AF23-492F-995B-FC30F5980184}" srcOrd="0" destOrd="0" presId="urn:microsoft.com/office/officeart/2005/8/layout/hierarchy1"/>
    <dgm:cxn modelId="{556ABABE-7070-48F3-A622-232934B68E8E}" type="presParOf" srcId="{01294F98-008A-404B-A2BA-FFCB35AAC14A}" destId="{019020C7-2756-4295-A5BB-235A6EC9C3EE}" srcOrd="1" destOrd="0" presId="urn:microsoft.com/office/officeart/2005/8/layout/hierarchy1"/>
    <dgm:cxn modelId="{C29EB9A2-420B-4FAE-B938-4B92E758E69B}" type="presParOf" srcId="{019020C7-2756-4295-A5BB-235A6EC9C3EE}" destId="{21462F45-D287-4DA8-971A-49FE1822435E}" srcOrd="0" destOrd="0" presId="urn:microsoft.com/office/officeart/2005/8/layout/hierarchy1"/>
    <dgm:cxn modelId="{F1A400AD-1D36-47F3-96FD-1CCA084C6FEE}" type="presParOf" srcId="{21462F45-D287-4DA8-971A-49FE1822435E}" destId="{C4200A40-E6D0-41B0-8025-FC3739F321A4}" srcOrd="0" destOrd="0" presId="urn:microsoft.com/office/officeart/2005/8/layout/hierarchy1"/>
    <dgm:cxn modelId="{8FD64AA1-2375-4660-BD41-27F0F21EEDDF}" type="presParOf" srcId="{21462F45-D287-4DA8-971A-49FE1822435E}" destId="{C16EA6A0-26C0-4E7A-A291-629714788FCD}" srcOrd="1" destOrd="0" presId="urn:microsoft.com/office/officeart/2005/8/layout/hierarchy1"/>
    <dgm:cxn modelId="{5D5EF80B-F601-4A6D-A565-07627D80CB8F}" type="presParOf" srcId="{019020C7-2756-4295-A5BB-235A6EC9C3EE}" destId="{9C739767-17E0-4501-BDAB-00C9706EE085}" srcOrd="1" destOrd="0" presId="urn:microsoft.com/office/officeart/2005/8/layout/hierarchy1"/>
    <dgm:cxn modelId="{E9D4728B-9DD4-45C5-8072-ED95C0554DFD}" type="presParOf" srcId="{281D451A-E4FF-4055-B5A7-2EFCF4D501F3}" destId="{ED3AA194-E53D-4EF2-85C8-6CD271F29A83}" srcOrd="8" destOrd="0" presId="urn:microsoft.com/office/officeart/2005/8/layout/hierarchy1"/>
    <dgm:cxn modelId="{3E2370BA-FD2B-4DAB-B748-851549C15A50}" type="presParOf" srcId="{281D451A-E4FF-4055-B5A7-2EFCF4D501F3}" destId="{29B6B5DA-04AC-4E0F-847D-1D3FF3D213F5}" srcOrd="9" destOrd="0" presId="urn:microsoft.com/office/officeart/2005/8/layout/hierarchy1"/>
    <dgm:cxn modelId="{1F447162-61CB-4D19-B2C0-A90060CED093}" type="presParOf" srcId="{29B6B5DA-04AC-4E0F-847D-1D3FF3D213F5}" destId="{B5530F22-2972-49EA-980E-45008B7315AE}" srcOrd="0" destOrd="0" presId="urn:microsoft.com/office/officeart/2005/8/layout/hierarchy1"/>
    <dgm:cxn modelId="{01E5DB0C-90AF-44D1-AF62-9B0D3E682D60}" type="presParOf" srcId="{B5530F22-2972-49EA-980E-45008B7315AE}" destId="{BCC7C15C-476F-41EF-93F2-67475F00D062}" srcOrd="0" destOrd="0" presId="urn:microsoft.com/office/officeart/2005/8/layout/hierarchy1"/>
    <dgm:cxn modelId="{13B5CF75-29E0-47CB-AEDB-AE7835D9A9C2}" type="presParOf" srcId="{B5530F22-2972-49EA-980E-45008B7315AE}" destId="{79FF50E6-5BA4-4B73-8318-6DBD9F99F979}" srcOrd="1" destOrd="0" presId="urn:microsoft.com/office/officeart/2005/8/layout/hierarchy1"/>
    <dgm:cxn modelId="{EB1AB962-406B-41F9-B2CA-70FBD404E411}" type="presParOf" srcId="{29B6B5DA-04AC-4E0F-847D-1D3FF3D213F5}" destId="{28C4EF8C-8858-4801-82A8-33B9E9C9373F}" srcOrd="1" destOrd="0" presId="urn:microsoft.com/office/officeart/2005/8/layout/hierarchy1"/>
    <dgm:cxn modelId="{4293DD39-24D4-4557-AC56-DBC119D63395}" type="presParOf" srcId="{28C4EF8C-8858-4801-82A8-33B9E9C9373F}" destId="{85D022C8-7CFF-4547-853B-00B3DB9963DA}" srcOrd="0" destOrd="0" presId="urn:microsoft.com/office/officeart/2005/8/layout/hierarchy1"/>
    <dgm:cxn modelId="{6A3F7FC3-9E46-4363-825F-67EF69B2FBBA}" type="presParOf" srcId="{28C4EF8C-8858-4801-82A8-33B9E9C9373F}" destId="{407DDD8D-A9D3-4E85-9BB7-0C54592E1CEA}" srcOrd="1" destOrd="0" presId="urn:microsoft.com/office/officeart/2005/8/layout/hierarchy1"/>
    <dgm:cxn modelId="{4266F14D-4963-4BD0-9A0D-DC2365D5DB3C}" type="presParOf" srcId="{407DDD8D-A9D3-4E85-9BB7-0C54592E1CEA}" destId="{1F75883B-A272-4E4A-BADD-5619581CD95C}" srcOrd="0" destOrd="0" presId="urn:microsoft.com/office/officeart/2005/8/layout/hierarchy1"/>
    <dgm:cxn modelId="{4546BE2E-0B77-4E7F-AFFA-BCEBD78A5F4A}" type="presParOf" srcId="{1F75883B-A272-4E4A-BADD-5619581CD95C}" destId="{F74C022C-150F-4FE2-A6BD-A972163C3638}" srcOrd="0" destOrd="0" presId="urn:microsoft.com/office/officeart/2005/8/layout/hierarchy1"/>
    <dgm:cxn modelId="{3C4B9822-C68F-419C-9752-FB76331FB281}" type="presParOf" srcId="{1F75883B-A272-4E4A-BADD-5619581CD95C}" destId="{DD8F72CF-9540-4B36-8B01-012F0EACA8AD}" srcOrd="1" destOrd="0" presId="urn:microsoft.com/office/officeart/2005/8/layout/hierarchy1"/>
    <dgm:cxn modelId="{AC5FAD09-C6DD-40A2-B182-78544C1A1B9A}" type="presParOf" srcId="{407DDD8D-A9D3-4E85-9BB7-0C54592E1CEA}" destId="{594B88E3-5734-4E24-AE0D-5AC5D672012E}"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3359A77-793E-4C64-A4B7-BC364063AF3F}" type="doc">
      <dgm:prSet loTypeId="urn:microsoft.com/office/officeart/2005/8/layout/vList2" loCatId="list" qsTypeId="urn:microsoft.com/office/officeart/2005/8/quickstyle/simple4" qsCatId="simple" csTypeId="urn:microsoft.com/office/officeart/2005/8/colors/colorful5" csCatId="colorful" phldr="1"/>
      <dgm:spPr/>
      <dgm:t>
        <a:bodyPr/>
        <a:lstStyle/>
        <a:p>
          <a:endParaRPr lang="en-US"/>
        </a:p>
      </dgm:t>
    </dgm:pt>
    <dgm:pt modelId="{744103B6-FF9B-4715-BF36-FA700023617D}">
      <dgm:prSet/>
      <dgm:spPr>
        <a:solidFill>
          <a:schemeClr val="accent1">
            <a:lumMod val="75000"/>
          </a:schemeClr>
        </a:solidFill>
      </dgm:spPr>
      <dgm:t>
        <a:bodyPr/>
        <a:lstStyle/>
        <a:p>
          <a:pPr>
            <a:lnSpc>
              <a:spcPct val="100000"/>
            </a:lnSpc>
          </a:pPr>
          <a:r>
            <a:rPr lang="en-US" dirty="0">
              <a:solidFill>
                <a:schemeClr val="bg1"/>
              </a:solidFill>
            </a:rPr>
            <a:t>Malware Categories:</a:t>
          </a:r>
        </a:p>
      </dgm:t>
    </dgm:pt>
    <dgm:pt modelId="{3C76FF6B-1FBB-4869-AB6E-90B615ECB104}" type="parTrans" cxnId="{CB2831D9-E029-4194-A835-761966E2183E}">
      <dgm:prSet/>
      <dgm:spPr/>
      <dgm:t>
        <a:bodyPr/>
        <a:lstStyle/>
        <a:p>
          <a:endParaRPr lang="en-US"/>
        </a:p>
      </dgm:t>
    </dgm:pt>
    <dgm:pt modelId="{7DFE6E98-07AD-4145-8846-661A0762A5EC}" type="sibTrans" cxnId="{CB2831D9-E029-4194-A835-761966E2183E}">
      <dgm:prSet/>
      <dgm:spPr/>
      <dgm:t>
        <a:bodyPr/>
        <a:lstStyle/>
        <a:p>
          <a:endParaRPr lang="en-US"/>
        </a:p>
      </dgm:t>
    </dgm:pt>
    <dgm:pt modelId="{969D0BAC-D197-4E5C-AE22-E666F2B075B4}">
      <dgm:prSet/>
      <dgm:spPr/>
      <dgm:t>
        <a:bodyPr/>
        <a:lstStyle/>
        <a:p>
          <a:pPr>
            <a:lnSpc>
              <a:spcPct val="100000"/>
            </a:lnSpc>
          </a:pPr>
          <a:r>
            <a:rPr lang="en-US" b="1" dirty="0">
              <a:solidFill>
                <a:schemeClr val="tx2"/>
              </a:solidFill>
            </a:rPr>
            <a:t>Trojans</a:t>
          </a:r>
          <a:r>
            <a:rPr lang="en-US" dirty="0">
              <a:solidFill>
                <a:schemeClr val="tx2"/>
              </a:solidFill>
            </a:rPr>
            <a:t> – Masquerade as legitimate programs</a:t>
          </a:r>
          <a:endParaRPr lang="en-US" dirty="0"/>
        </a:p>
      </dgm:t>
    </dgm:pt>
    <dgm:pt modelId="{B26EE64F-1D27-4930-9D9B-0CE09703B139}" type="parTrans" cxnId="{DF23C767-5C42-408F-8C66-E594D79A5111}">
      <dgm:prSet/>
      <dgm:spPr/>
      <dgm:t>
        <a:bodyPr/>
        <a:lstStyle/>
        <a:p>
          <a:endParaRPr lang="en-US"/>
        </a:p>
      </dgm:t>
    </dgm:pt>
    <dgm:pt modelId="{4B9D29AB-7474-4825-9B37-1324C9640F1C}" type="sibTrans" cxnId="{DF23C767-5C42-408F-8C66-E594D79A5111}">
      <dgm:prSet/>
      <dgm:spPr/>
      <dgm:t>
        <a:bodyPr/>
        <a:lstStyle/>
        <a:p>
          <a:endParaRPr lang="en-US"/>
        </a:p>
      </dgm:t>
    </dgm:pt>
    <dgm:pt modelId="{9EDE1643-5CF4-4DF6-BCD2-848296B6E7FE}">
      <dgm:prSet/>
      <dgm:spPr/>
      <dgm:t>
        <a:bodyPr/>
        <a:lstStyle/>
        <a:p>
          <a:pPr>
            <a:lnSpc>
              <a:spcPct val="100000"/>
            </a:lnSpc>
          </a:pPr>
          <a:r>
            <a:rPr lang="en-US" b="1" dirty="0">
              <a:solidFill>
                <a:schemeClr val="tx2"/>
              </a:solidFill>
            </a:rPr>
            <a:t>Backdoor</a:t>
          </a:r>
          <a:r>
            <a:rPr lang="en-US" dirty="0">
              <a:solidFill>
                <a:schemeClr val="tx2"/>
              </a:solidFill>
            </a:rPr>
            <a:t> – Concealed entry point or hidden means of gaining access to a system</a:t>
          </a:r>
        </a:p>
      </dgm:t>
    </dgm:pt>
    <dgm:pt modelId="{607EC9B7-B15E-4DA8-8262-86CBDF99E91E}" type="parTrans" cxnId="{183F1BFF-1668-4C8D-936A-B6F240D8A70B}">
      <dgm:prSet/>
      <dgm:spPr/>
      <dgm:t>
        <a:bodyPr/>
        <a:lstStyle/>
        <a:p>
          <a:endParaRPr lang="en-US"/>
        </a:p>
      </dgm:t>
    </dgm:pt>
    <dgm:pt modelId="{E0476190-94F9-4CB9-8824-C4A1C09A6D7E}" type="sibTrans" cxnId="{183F1BFF-1668-4C8D-936A-B6F240D8A70B}">
      <dgm:prSet/>
      <dgm:spPr/>
      <dgm:t>
        <a:bodyPr/>
        <a:lstStyle/>
        <a:p>
          <a:endParaRPr lang="en-US"/>
        </a:p>
      </dgm:t>
    </dgm:pt>
    <dgm:pt modelId="{83C39508-1A30-4A8F-A04E-90D2AEF5C410}">
      <dgm:prSet/>
      <dgm:spPr/>
      <dgm:t>
        <a:bodyPr/>
        <a:lstStyle/>
        <a:p>
          <a:pPr>
            <a:lnSpc>
              <a:spcPct val="100000"/>
            </a:lnSpc>
          </a:pPr>
          <a:r>
            <a:rPr lang="en-US" b="1" dirty="0">
              <a:solidFill>
                <a:schemeClr val="tx2"/>
              </a:solidFill>
            </a:rPr>
            <a:t>Rootkits</a:t>
          </a:r>
          <a:r>
            <a:rPr lang="en-US" dirty="0">
              <a:solidFill>
                <a:schemeClr val="tx2"/>
              </a:solidFill>
            </a:rPr>
            <a:t> – Designed to gain administrator’s privileges and maintain control over systems. </a:t>
          </a:r>
        </a:p>
      </dgm:t>
    </dgm:pt>
    <dgm:pt modelId="{5961B5CB-85AB-4275-8F3E-2AAE5499B110}" type="parTrans" cxnId="{44D2ACAF-9428-467D-98E2-315291181B26}">
      <dgm:prSet/>
      <dgm:spPr/>
      <dgm:t>
        <a:bodyPr/>
        <a:lstStyle/>
        <a:p>
          <a:endParaRPr lang="en-US"/>
        </a:p>
      </dgm:t>
    </dgm:pt>
    <dgm:pt modelId="{7B370BD0-E265-4737-818C-549F09AA3E04}" type="sibTrans" cxnId="{44D2ACAF-9428-467D-98E2-315291181B26}">
      <dgm:prSet/>
      <dgm:spPr/>
      <dgm:t>
        <a:bodyPr/>
        <a:lstStyle/>
        <a:p>
          <a:endParaRPr lang="en-US"/>
        </a:p>
      </dgm:t>
    </dgm:pt>
    <dgm:pt modelId="{0E318D93-82CC-428D-ADB0-131C139A0DDA}">
      <dgm:prSet/>
      <dgm:spPr/>
      <dgm:t>
        <a:bodyPr/>
        <a:lstStyle/>
        <a:p>
          <a:pPr>
            <a:lnSpc>
              <a:spcPct val="100000"/>
            </a:lnSpc>
          </a:pPr>
          <a:r>
            <a:rPr lang="en-US" b="1" dirty="0">
              <a:solidFill>
                <a:schemeClr val="tx2"/>
              </a:solidFill>
            </a:rPr>
            <a:t>Ransomware</a:t>
          </a:r>
          <a:r>
            <a:rPr lang="en-US" dirty="0">
              <a:solidFill>
                <a:schemeClr val="tx2"/>
              </a:solidFill>
            </a:rPr>
            <a:t> – Encrypts files and demands a ransom in exchange for restoring access</a:t>
          </a:r>
        </a:p>
      </dgm:t>
    </dgm:pt>
    <dgm:pt modelId="{D1EBB37A-3344-4808-B817-47BF911FFBDB}" type="parTrans" cxnId="{EE718B2D-1559-4F10-B4EE-CDEEB06D7EBB}">
      <dgm:prSet/>
      <dgm:spPr/>
      <dgm:t>
        <a:bodyPr/>
        <a:lstStyle/>
        <a:p>
          <a:endParaRPr lang="en-US"/>
        </a:p>
      </dgm:t>
    </dgm:pt>
    <dgm:pt modelId="{A347462C-EDEB-4D27-B406-D5957AB4667D}" type="sibTrans" cxnId="{EE718B2D-1559-4F10-B4EE-CDEEB06D7EBB}">
      <dgm:prSet/>
      <dgm:spPr/>
      <dgm:t>
        <a:bodyPr/>
        <a:lstStyle/>
        <a:p>
          <a:endParaRPr lang="en-US"/>
        </a:p>
      </dgm:t>
    </dgm:pt>
    <dgm:pt modelId="{B51B1273-A731-41E6-9E08-3702C7A7FCF2}">
      <dgm:prSet/>
      <dgm:spPr/>
      <dgm:t>
        <a:bodyPr/>
        <a:lstStyle/>
        <a:p>
          <a:pPr>
            <a:lnSpc>
              <a:spcPct val="100000"/>
            </a:lnSpc>
          </a:pPr>
          <a:r>
            <a:rPr lang="en-US" b="1" dirty="0">
              <a:solidFill>
                <a:schemeClr val="tx2"/>
              </a:solidFill>
            </a:rPr>
            <a:t>Viruses</a:t>
          </a:r>
          <a:r>
            <a:rPr lang="en-US" dirty="0">
              <a:solidFill>
                <a:schemeClr val="tx2"/>
              </a:solidFill>
            </a:rPr>
            <a:t> – programs that attaches themselves to files or other programs. </a:t>
          </a:r>
        </a:p>
      </dgm:t>
    </dgm:pt>
    <dgm:pt modelId="{49BBA0D1-6ED2-47CB-BC97-493B579D2575}" type="parTrans" cxnId="{87005F92-D6C8-4816-8B71-0060958F0F84}">
      <dgm:prSet/>
      <dgm:spPr/>
      <dgm:t>
        <a:bodyPr/>
        <a:lstStyle/>
        <a:p>
          <a:endParaRPr lang="en-US"/>
        </a:p>
      </dgm:t>
    </dgm:pt>
    <dgm:pt modelId="{C0DC42B1-287F-46BA-B939-EE5D937103DF}" type="sibTrans" cxnId="{87005F92-D6C8-4816-8B71-0060958F0F84}">
      <dgm:prSet/>
      <dgm:spPr/>
      <dgm:t>
        <a:bodyPr/>
        <a:lstStyle/>
        <a:p>
          <a:endParaRPr lang="en-US"/>
        </a:p>
      </dgm:t>
    </dgm:pt>
    <dgm:pt modelId="{A8257563-408F-4AC0-9A7A-6D053C2235AC}">
      <dgm:prSet/>
      <dgm:spPr/>
      <dgm:t>
        <a:bodyPr/>
        <a:lstStyle/>
        <a:p>
          <a:pPr>
            <a:lnSpc>
              <a:spcPct val="100000"/>
            </a:lnSpc>
          </a:pPr>
          <a:r>
            <a:rPr lang="en-US" b="1" dirty="0">
              <a:solidFill>
                <a:schemeClr val="tx2"/>
              </a:solidFill>
            </a:rPr>
            <a:t>Worms</a:t>
          </a:r>
          <a:r>
            <a:rPr lang="en-US" dirty="0">
              <a:solidFill>
                <a:schemeClr val="tx2"/>
              </a:solidFill>
            </a:rPr>
            <a:t> – self-replicating software that propagate without attaching itself to host file. </a:t>
          </a:r>
        </a:p>
      </dgm:t>
    </dgm:pt>
    <dgm:pt modelId="{628319B2-E60A-4BEF-B585-971E41E6D4A8}" type="parTrans" cxnId="{75D20B43-7D65-445F-A42E-7A94ACF4E8CD}">
      <dgm:prSet/>
      <dgm:spPr/>
      <dgm:t>
        <a:bodyPr/>
        <a:lstStyle/>
        <a:p>
          <a:endParaRPr lang="en-US"/>
        </a:p>
      </dgm:t>
    </dgm:pt>
    <dgm:pt modelId="{3DC22281-CC0B-44EA-9C43-D2D98ACFC0B1}" type="sibTrans" cxnId="{75D20B43-7D65-445F-A42E-7A94ACF4E8CD}">
      <dgm:prSet/>
      <dgm:spPr/>
      <dgm:t>
        <a:bodyPr/>
        <a:lstStyle/>
        <a:p>
          <a:endParaRPr lang="en-US"/>
        </a:p>
      </dgm:t>
    </dgm:pt>
    <dgm:pt modelId="{FBADD903-0833-4446-8B70-FE95496CB98A}">
      <dgm:prSet/>
      <dgm:spPr/>
      <dgm:t>
        <a:bodyPr/>
        <a:lstStyle/>
        <a:p>
          <a:pPr>
            <a:lnSpc>
              <a:spcPct val="100000"/>
            </a:lnSpc>
          </a:pPr>
          <a:r>
            <a:rPr lang="en-US" b="1" dirty="0">
              <a:solidFill>
                <a:schemeClr val="tx2"/>
              </a:solidFill>
            </a:rPr>
            <a:t>Botnet</a:t>
          </a:r>
          <a:r>
            <a:rPr lang="en-US" dirty="0">
              <a:solidFill>
                <a:schemeClr val="tx2"/>
              </a:solidFill>
            </a:rPr>
            <a:t> – network of compromised computers, typically controlled by a C2 server. </a:t>
          </a:r>
        </a:p>
      </dgm:t>
    </dgm:pt>
    <dgm:pt modelId="{26D583BD-85D8-4C5E-90F9-69B0FA0DB5BC}" type="parTrans" cxnId="{E008F016-26D4-4F8C-BBF9-749225D1707D}">
      <dgm:prSet/>
      <dgm:spPr/>
      <dgm:t>
        <a:bodyPr/>
        <a:lstStyle/>
        <a:p>
          <a:endParaRPr lang="en-US"/>
        </a:p>
      </dgm:t>
    </dgm:pt>
    <dgm:pt modelId="{662DD7DE-DF0F-448F-8D46-EB084B11CEB7}" type="sibTrans" cxnId="{E008F016-26D4-4F8C-BBF9-749225D1707D}">
      <dgm:prSet/>
      <dgm:spPr/>
      <dgm:t>
        <a:bodyPr/>
        <a:lstStyle/>
        <a:p>
          <a:endParaRPr lang="en-US"/>
        </a:p>
      </dgm:t>
    </dgm:pt>
    <dgm:pt modelId="{8094045B-CBDF-4408-A06A-1051A9BC4313}" type="pres">
      <dgm:prSet presAssocID="{23359A77-793E-4C64-A4B7-BC364063AF3F}" presName="linear" presStyleCnt="0">
        <dgm:presLayoutVars>
          <dgm:animLvl val="lvl"/>
          <dgm:resizeHandles val="exact"/>
        </dgm:presLayoutVars>
      </dgm:prSet>
      <dgm:spPr/>
    </dgm:pt>
    <dgm:pt modelId="{A93D591A-C968-49FF-A763-1A9E3F43674A}" type="pres">
      <dgm:prSet presAssocID="{744103B6-FF9B-4715-BF36-FA700023617D}" presName="parentText" presStyleLbl="node1" presStyleIdx="0" presStyleCnt="1">
        <dgm:presLayoutVars>
          <dgm:chMax val="0"/>
          <dgm:bulletEnabled val="1"/>
        </dgm:presLayoutVars>
      </dgm:prSet>
      <dgm:spPr/>
    </dgm:pt>
    <dgm:pt modelId="{A7F756A5-3A27-496C-8211-66A148C4ECC6}" type="pres">
      <dgm:prSet presAssocID="{744103B6-FF9B-4715-BF36-FA700023617D}" presName="childText" presStyleLbl="revTx" presStyleIdx="0" presStyleCnt="1">
        <dgm:presLayoutVars>
          <dgm:bulletEnabled val="1"/>
        </dgm:presLayoutVars>
      </dgm:prSet>
      <dgm:spPr/>
    </dgm:pt>
  </dgm:ptLst>
  <dgm:cxnLst>
    <dgm:cxn modelId="{0BA00207-2C61-4911-A158-8E858032B712}" type="presOf" srcId="{9EDE1643-5CF4-4DF6-BCD2-848296B6E7FE}" destId="{A7F756A5-3A27-496C-8211-66A148C4ECC6}" srcOrd="0" destOrd="1" presId="urn:microsoft.com/office/officeart/2005/8/layout/vList2"/>
    <dgm:cxn modelId="{E008F016-26D4-4F8C-BBF9-749225D1707D}" srcId="{744103B6-FF9B-4715-BF36-FA700023617D}" destId="{FBADD903-0833-4446-8B70-FE95496CB98A}" srcOrd="6" destOrd="0" parTransId="{26D583BD-85D8-4C5E-90F9-69B0FA0DB5BC}" sibTransId="{662DD7DE-DF0F-448F-8D46-EB084B11CEB7}"/>
    <dgm:cxn modelId="{EE718B2D-1559-4F10-B4EE-CDEEB06D7EBB}" srcId="{744103B6-FF9B-4715-BF36-FA700023617D}" destId="{0E318D93-82CC-428D-ADB0-131C139A0DDA}" srcOrd="3" destOrd="0" parTransId="{D1EBB37A-3344-4808-B817-47BF911FFBDB}" sibTransId="{A347462C-EDEB-4D27-B406-D5957AB4667D}"/>
    <dgm:cxn modelId="{508ECA2D-370E-49C2-99A3-8272E23B17D7}" type="presOf" srcId="{0E318D93-82CC-428D-ADB0-131C139A0DDA}" destId="{A7F756A5-3A27-496C-8211-66A148C4ECC6}" srcOrd="0" destOrd="3" presId="urn:microsoft.com/office/officeart/2005/8/layout/vList2"/>
    <dgm:cxn modelId="{4847403E-C3B1-4DC0-8275-2055EE5157AE}" type="presOf" srcId="{FBADD903-0833-4446-8B70-FE95496CB98A}" destId="{A7F756A5-3A27-496C-8211-66A148C4ECC6}" srcOrd="0" destOrd="6" presId="urn:microsoft.com/office/officeart/2005/8/layout/vList2"/>
    <dgm:cxn modelId="{3D6F4C5D-69EB-47B5-8332-8AD56430CEAA}" type="presOf" srcId="{83C39508-1A30-4A8F-A04E-90D2AEF5C410}" destId="{A7F756A5-3A27-496C-8211-66A148C4ECC6}" srcOrd="0" destOrd="2" presId="urn:microsoft.com/office/officeart/2005/8/layout/vList2"/>
    <dgm:cxn modelId="{75D20B43-7D65-445F-A42E-7A94ACF4E8CD}" srcId="{744103B6-FF9B-4715-BF36-FA700023617D}" destId="{A8257563-408F-4AC0-9A7A-6D053C2235AC}" srcOrd="5" destOrd="0" parTransId="{628319B2-E60A-4BEF-B585-971E41E6D4A8}" sibTransId="{3DC22281-CC0B-44EA-9C43-D2D98ACFC0B1}"/>
    <dgm:cxn modelId="{DF23C767-5C42-408F-8C66-E594D79A5111}" srcId="{744103B6-FF9B-4715-BF36-FA700023617D}" destId="{969D0BAC-D197-4E5C-AE22-E666F2B075B4}" srcOrd="0" destOrd="0" parTransId="{B26EE64F-1D27-4930-9D9B-0CE09703B139}" sibTransId="{4B9D29AB-7474-4825-9B37-1324C9640F1C}"/>
    <dgm:cxn modelId="{87005F92-D6C8-4816-8B71-0060958F0F84}" srcId="{744103B6-FF9B-4715-BF36-FA700023617D}" destId="{B51B1273-A731-41E6-9E08-3702C7A7FCF2}" srcOrd="4" destOrd="0" parTransId="{49BBA0D1-6ED2-47CB-BC97-493B579D2575}" sibTransId="{C0DC42B1-287F-46BA-B939-EE5D937103DF}"/>
    <dgm:cxn modelId="{984336AF-C040-464F-B9D5-515C1C1FE21F}" type="presOf" srcId="{23359A77-793E-4C64-A4B7-BC364063AF3F}" destId="{8094045B-CBDF-4408-A06A-1051A9BC4313}" srcOrd="0" destOrd="0" presId="urn:microsoft.com/office/officeart/2005/8/layout/vList2"/>
    <dgm:cxn modelId="{44D2ACAF-9428-467D-98E2-315291181B26}" srcId="{744103B6-FF9B-4715-BF36-FA700023617D}" destId="{83C39508-1A30-4A8F-A04E-90D2AEF5C410}" srcOrd="2" destOrd="0" parTransId="{5961B5CB-85AB-4275-8F3E-2AAE5499B110}" sibTransId="{7B370BD0-E265-4737-818C-549F09AA3E04}"/>
    <dgm:cxn modelId="{EEE1ABB3-34E1-4157-8D65-679C630F29A2}" type="presOf" srcId="{B51B1273-A731-41E6-9E08-3702C7A7FCF2}" destId="{A7F756A5-3A27-496C-8211-66A148C4ECC6}" srcOrd="0" destOrd="4" presId="urn:microsoft.com/office/officeart/2005/8/layout/vList2"/>
    <dgm:cxn modelId="{03919BD0-BD7E-46E4-B30A-87A82371BAA3}" type="presOf" srcId="{744103B6-FF9B-4715-BF36-FA700023617D}" destId="{A93D591A-C968-49FF-A763-1A9E3F43674A}" srcOrd="0" destOrd="0" presId="urn:microsoft.com/office/officeart/2005/8/layout/vList2"/>
    <dgm:cxn modelId="{CB2831D9-E029-4194-A835-761966E2183E}" srcId="{23359A77-793E-4C64-A4B7-BC364063AF3F}" destId="{744103B6-FF9B-4715-BF36-FA700023617D}" srcOrd="0" destOrd="0" parTransId="{3C76FF6B-1FBB-4869-AB6E-90B615ECB104}" sibTransId="{7DFE6E98-07AD-4145-8846-661A0762A5EC}"/>
    <dgm:cxn modelId="{40169EDF-06B7-464B-9E00-64AA2262DBCF}" type="presOf" srcId="{A8257563-408F-4AC0-9A7A-6D053C2235AC}" destId="{A7F756A5-3A27-496C-8211-66A148C4ECC6}" srcOrd="0" destOrd="5" presId="urn:microsoft.com/office/officeart/2005/8/layout/vList2"/>
    <dgm:cxn modelId="{1F32F1FA-9421-41BB-9D1F-0004F0ED9518}" type="presOf" srcId="{969D0BAC-D197-4E5C-AE22-E666F2B075B4}" destId="{A7F756A5-3A27-496C-8211-66A148C4ECC6}" srcOrd="0" destOrd="0" presId="urn:microsoft.com/office/officeart/2005/8/layout/vList2"/>
    <dgm:cxn modelId="{183F1BFF-1668-4C8D-936A-B6F240D8A70B}" srcId="{744103B6-FF9B-4715-BF36-FA700023617D}" destId="{9EDE1643-5CF4-4DF6-BCD2-848296B6E7FE}" srcOrd="1" destOrd="0" parTransId="{607EC9B7-B15E-4DA8-8262-86CBDF99E91E}" sibTransId="{E0476190-94F9-4CB9-8824-C4A1C09A6D7E}"/>
    <dgm:cxn modelId="{D0348FD0-A562-4094-89DB-92E2816BFF34}" type="presParOf" srcId="{8094045B-CBDF-4408-A06A-1051A9BC4313}" destId="{A93D591A-C968-49FF-A763-1A9E3F43674A}" srcOrd="0" destOrd="0" presId="urn:microsoft.com/office/officeart/2005/8/layout/vList2"/>
    <dgm:cxn modelId="{ABD3C3F0-E1F2-44FA-BB74-9B4D2BD82561}" type="presParOf" srcId="{8094045B-CBDF-4408-A06A-1051A9BC4313}" destId="{A7F756A5-3A27-496C-8211-66A148C4ECC6}" srcOrd="1"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3359A77-793E-4C64-A4B7-BC364063AF3F}" type="doc">
      <dgm:prSet loTypeId="urn:microsoft.com/office/officeart/2005/8/layout/vList2" loCatId="list" qsTypeId="urn:microsoft.com/office/officeart/2005/8/quickstyle/simple4" qsCatId="simple" csTypeId="urn:microsoft.com/office/officeart/2005/8/colors/colorful5" csCatId="colorful" phldr="1"/>
      <dgm:spPr/>
      <dgm:t>
        <a:bodyPr/>
        <a:lstStyle/>
        <a:p>
          <a:endParaRPr lang="en-US"/>
        </a:p>
      </dgm:t>
    </dgm:pt>
    <dgm:pt modelId="{744103B6-FF9B-4715-BF36-FA700023617D}">
      <dgm:prSet/>
      <dgm:spPr>
        <a:solidFill>
          <a:schemeClr val="accent1"/>
        </a:solidFill>
      </dgm:spPr>
      <dgm:t>
        <a:bodyPr/>
        <a:lstStyle/>
        <a:p>
          <a:pPr>
            <a:lnSpc>
              <a:spcPct val="100000"/>
            </a:lnSpc>
          </a:pPr>
          <a:r>
            <a:rPr lang="en-US" dirty="0">
              <a:solidFill>
                <a:schemeClr val="bg1"/>
              </a:solidFill>
            </a:rPr>
            <a:t>Malware Delivery:</a:t>
          </a:r>
        </a:p>
      </dgm:t>
    </dgm:pt>
    <dgm:pt modelId="{3C76FF6B-1FBB-4869-AB6E-90B615ECB104}" type="parTrans" cxnId="{CB2831D9-E029-4194-A835-761966E2183E}">
      <dgm:prSet/>
      <dgm:spPr/>
      <dgm:t>
        <a:bodyPr/>
        <a:lstStyle/>
        <a:p>
          <a:endParaRPr lang="en-US"/>
        </a:p>
      </dgm:t>
    </dgm:pt>
    <dgm:pt modelId="{7DFE6E98-07AD-4145-8846-661A0762A5EC}" type="sibTrans" cxnId="{CB2831D9-E029-4194-A835-761966E2183E}">
      <dgm:prSet/>
      <dgm:spPr/>
      <dgm:t>
        <a:bodyPr/>
        <a:lstStyle/>
        <a:p>
          <a:endParaRPr lang="en-US"/>
        </a:p>
      </dgm:t>
    </dgm:pt>
    <dgm:pt modelId="{969D0BAC-D197-4E5C-AE22-E666F2B075B4}">
      <dgm:prSet/>
      <dgm:spPr/>
      <dgm:t>
        <a:bodyPr/>
        <a:lstStyle/>
        <a:p>
          <a:pPr>
            <a:lnSpc>
              <a:spcPct val="100000"/>
            </a:lnSpc>
          </a:pPr>
          <a:r>
            <a:rPr lang="en-US" b="1" dirty="0">
              <a:solidFill>
                <a:schemeClr val="tx2"/>
              </a:solidFill>
            </a:rPr>
            <a:t>Portable and removable devices  </a:t>
          </a:r>
          <a:r>
            <a:rPr lang="en-US" dirty="0">
              <a:solidFill>
                <a:schemeClr val="tx2"/>
              </a:solidFill>
            </a:rPr>
            <a:t>- infected USB drives</a:t>
          </a:r>
          <a:endParaRPr lang="en-US" dirty="0"/>
        </a:p>
      </dgm:t>
    </dgm:pt>
    <dgm:pt modelId="{B26EE64F-1D27-4930-9D9B-0CE09703B139}" type="parTrans" cxnId="{DF23C767-5C42-408F-8C66-E594D79A5111}">
      <dgm:prSet/>
      <dgm:spPr/>
      <dgm:t>
        <a:bodyPr/>
        <a:lstStyle/>
        <a:p>
          <a:endParaRPr lang="en-US"/>
        </a:p>
      </dgm:t>
    </dgm:pt>
    <dgm:pt modelId="{4B9D29AB-7474-4825-9B37-1324C9640F1C}" type="sibTrans" cxnId="{DF23C767-5C42-408F-8C66-E594D79A5111}">
      <dgm:prSet/>
      <dgm:spPr/>
      <dgm:t>
        <a:bodyPr/>
        <a:lstStyle/>
        <a:p>
          <a:endParaRPr lang="en-US"/>
        </a:p>
      </dgm:t>
    </dgm:pt>
    <dgm:pt modelId="{273D5D23-C154-4719-B961-698DFC866E95}">
      <dgm:prSet/>
      <dgm:spPr/>
      <dgm:t>
        <a:bodyPr/>
        <a:lstStyle/>
        <a:p>
          <a:pPr>
            <a:lnSpc>
              <a:spcPct val="100000"/>
            </a:lnSpc>
          </a:pPr>
          <a:r>
            <a:rPr lang="en-US" b="1" dirty="0">
              <a:solidFill>
                <a:schemeClr val="tx2"/>
              </a:solidFill>
            </a:rPr>
            <a:t>Browser and email software vulnerabilities </a:t>
          </a:r>
          <a:r>
            <a:rPr lang="en-US" dirty="0">
              <a:solidFill>
                <a:schemeClr val="tx2"/>
              </a:solidFill>
            </a:rPr>
            <a:t>– vulnerabilities in browser or email clients</a:t>
          </a:r>
        </a:p>
      </dgm:t>
    </dgm:pt>
    <dgm:pt modelId="{5078DD75-0596-41C5-8066-C85E35BA2AC7}" type="parTrans" cxnId="{8411AC27-0234-48FC-94B7-879ADDB5FA20}">
      <dgm:prSet/>
      <dgm:spPr/>
      <dgm:t>
        <a:bodyPr/>
        <a:lstStyle/>
        <a:p>
          <a:endParaRPr lang="en-US"/>
        </a:p>
      </dgm:t>
    </dgm:pt>
    <dgm:pt modelId="{28D38D19-1704-41CF-A1F9-C3CF941883A0}" type="sibTrans" cxnId="{8411AC27-0234-48FC-94B7-879ADDB5FA20}">
      <dgm:prSet/>
      <dgm:spPr/>
      <dgm:t>
        <a:bodyPr/>
        <a:lstStyle/>
        <a:p>
          <a:endParaRPr lang="en-US"/>
        </a:p>
      </dgm:t>
    </dgm:pt>
    <dgm:pt modelId="{563E7297-7A62-45D7-ADA9-E6E78EB76C7F}">
      <dgm:prSet/>
      <dgm:spPr/>
      <dgm:t>
        <a:bodyPr/>
        <a:lstStyle/>
        <a:p>
          <a:pPr>
            <a:lnSpc>
              <a:spcPct val="100000"/>
            </a:lnSpc>
          </a:pPr>
          <a:r>
            <a:rPr lang="en-US" b="1" dirty="0">
              <a:solidFill>
                <a:schemeClr val="tx2"/>
              </a:solidFill>
            </a:rPr>
            <a:t>Insecure Patch Management </a:t>
          </a:r>
          <a:r>
            <a:rPr lang="en-US" dirty="0">
              <a:solidFill>
                <a:schemeClr val="tx2"/>
              </a:solidFill>
            </a:rPr>
            <a:t>– Failure to effectively manage vulnerabilities in software, malware exploits vulnerabilities to deploy malicious code.</a:t>
          </a:r>
        </a:p>
      </dgm:t>
    </dgm:pt>
    <dgm:pt modelId="{A023EE48-2500-4ADE-81CB-57ECDF42CC67}" type="parTrans" cxnId="{38DA3CA8-3AB5-4E0F-9616-3A4BA59DD1C8}">
      <dgm:prSet/>
      <dgm:spPr/>
      <dgm:t>
        <a:bodyPr/>
        <a:lstStyle/>
        <a:p>
          <a:endParaRPr lang="en-US"/>
        </a:p>
      </dgm:t>
    </dgm:pt>
    <dgm:pt modelId="{35709D7F-FED9-489A-BE31-4F4286F5B22B}" type="sibTrans" cxnId="{38DA3CA8-3AB5-4E0F-9616-3A4BA59DD1C8}">
      <dgm:prSet/>
      <dgm:spPr/>
      <dgm:t>
        <a:bodyPr/>
        <a:lstStyle/>
        <a:p>
          <a:endParaRPr lang="en-US"/>
        </a:p>
      </dgm:t>
    </dgm:pt>
    <dgm:pt modelId="{0292CC87-26D9-427A-A01A-41152DA50905}">
      <dgm:prSet/>
      <dgm:spPr/>
      <dgm:t>
        <a:bodyPr/>
        <a:lstStyle/>
        <a:p>
          <a:pPr>
            <a:lnSpc>
              <a:spcPct val="100000"/>
            </a:lnSpc>
          </a:pPr>
          <a:r>
            <a:rPr lang="en-US" b="1" dirty="0">
              <a:solidFill>
                <a:schemeClr val="tx2"/>
              </a:solidFill>
            </a:rPr>
            <a:t>Email Attachments and Phishing Attacks </a:t>
          </a:r>
          <a:r>
            <a:rPr lang="en-US" dirty="0">
              <a:solidFill>
                <a:schemeClr val="tx2"/>
              </a:solidFill>
            </a:rPr>
            <a:t>– Malware is transmitted via email attachments or malicious hyperlinks. </a:t>
          </a:r>
        </a:p>
      </dgm:t>
    </dgm:pt>
    <dgm:pt modelId="{5D4DFAB9-38CE-4716-8C84-552E8F0EA922}" type="parTrans" cxnId="{A23AA3A7-64C2-40DA-9132-47B18CBB0136}">
      <dgm:prSet/>
      <dgm:spPr/>
      <dgm:t>
        <a:bodyPr/>
        <a:lstStyle/>
        <a:p>
          <a:endParaRPr lang="en-US"/>
        </a:p>
      </dgm:t>
    </dgm:pt>
    <dgm:pt modelId="{F664997B-4EF3-4BA8-B952-5530979B20BF}" type="sibTrans" cxnId="{A23AA3A7-64C2-40DA-9132-47B18CBB0136}">
      <dgm:prSet/>
      <dgm:spPr/>
      <dgm:t>
        <a:bodyPr/>
        <a:lstStyle/>
        <a:p>
          <a:endParaRPr lang="en-US"/>
        </a:p>
      </dgm:t>
    </dgm:pt>
    <dgm:pt modelId="{08CED2C0-8F2C-4F3A-90EC-CA0F1F9D44AA}">
      <dgm:prSet/>
      <dgm:spPr/>
      <dgm:t>
        <a:bodyPr/>
        <a:lstStyle/>
        <a:p>
          <a:pPr>
            <a:lnSpc>
              <a:spcPct val="100000"/>
            </a:lnSpc>
          </a:pPr>
          <a:r>
            <a:rPr lang="en-US" b="1" dirty="0">
              <a:solidFill>
                <a:schemeClr val="tx2"/>
              </a:solidFill>
            </a:rPr>
            <a:t>Network Propagation </a:t>
          </a:r>
          <a:r>
            <a:rPr lang="en-US" dirty="0">
              <a:solidFill>
                <a:schemeClr val="tx2"/>
              </a:solidFill>
            </a:rPr>
            <a:t>– Malware spread to and exploits other vulnerable systems on a network. </a:t>
          </a:r>
        </a:p>
      </dgm:t>
    </dgm:pt>
    <dgm:pt modelId="{4074B2C0-C135-42E3-AB7D-33807ECFE2F0}" type="parTrans" cxnId="{732A6236-74DE-4BBE-8938-C4A6A0194E83}">
      <dgm:prSet/>
      <dgm:spPr/>
      <dgm:t>
        <a:bodyPr/>
        <a:lstStyle/>
        <a:p>
          <a:endParaRPr lang="en-US"/>
        </a:p>
      </dgm:t>
    </dgm:pt>
    <dgm:pt modelId="{C53E6713-417C-4639-B5FD-5DC20FF2BCAB}" type="sibTrans" cxnId="{732A6236-74DE-4BBE-8938-C4A6A0194E83}">
      <dgm:prSet/>
      <dgm:spPr/>
      <dgm:t>
        <a:bodyPr/>
        <a:lstStyle/>
        <a:p>
          <a:endParaRPr lang="en-US"/>
        </a:p>
      </dgm:t>
    </dgm:pt>
    <dgm:pt modelId="{8094045B-CBDF-4408-A06A-1051A9BC4313}" type="pres">
      <dgm:prSet presAssocID="{23359A77-793E-4C64-A4B7-BC364063AF3F}" presName="linear" presStyleCnt="0">
        <dgm:presLayoutVars>
          <dgm:animLvl val="lvl"/>
          <dgm:resizeHandles val="exact"/>
        </dgm:presLayoutVars>
      </dgm:prSet>
      <dgm:spPr/>
    </dgm:pt>
    <dgm:pt modelId="{A93D591A-C968-49FF-A763-1A9E3F43674A}" type="pres">
      <dgm:prSet presAssocID="{744103B6-FF9B-4715-BF36-FA700023617D}" presName="parentText" presStyleLbl="node1" presStyleIdx="0" presStyleCnt="1">
        <dgm:presLayoutVars>
          <dgm:chMax val="0"/>
          <dgm:bulletEnabled val="1"/>
        </dgm:presLayoutVars>
      </dgm:prSet>
      <dgm:spPr/>
    </dgm:pt>
    <dgm:pt modelId="{A7F756A5-3A27-496C-8211-66A148C4ECC6}" type="pres">
      <dgm:prSet presAssocID="{744103B6-FF9B-4715-BF36-FA700023617D}" presName="childText" presStyleLbl="revTx" presStyleIdx="0" presStyleCnt="1">
        <dgm:presLayoutVars>
          <dgm:bulletEnabled val="1"/>
        </dgm:presLayoutVars>
      </dgm:prSet>
      <dgm:spPr/>
    </dgm:pt>
  </dgm:ptLst>
  <dgm:cxnLst>
    <dgm:cxn modelId="{8411AC27-0234-48FC-94B7-879ADDB5FA20}" srcId="{744103B6-FF9B-4715-BF36-FA700023617D}" destId="{273D5D23-C154-4719-B961-698DFC866E95}" srcOrd="1" destOrd="0" parTransId="{5078DD75-0596-41C5-8066-C85E35BA2AC7}" sibTransId="{28D38D19-1704-41CF-A1F9-C3CF941883A0}"/>
    <dgm:cxn modelId="{A6DF272E-A466-4C89-A6E8-75874D8FA08E}" type="presOf" srcId="{744103B6-FF9B-4715-BF36-FA700023617D}" destId="{A93D591A-C968-49FF-A763-1A9E3F43674A}" srcOrd="0" destOrd="0" presId="urn:microsoft.com/office/officeart/2005/8/layout/vList2"/>
    <dgm:cxn modelId="{EEFF4331-659F-40F7-89F3-7E59041E1128}" type="presOf" srcId="{273D5D23-C154-4719-B961-698DFC866E95}" destId="{A7F756A5-3A27-496C-8211-66A148C4ECC6}" srcOrd="0" destOrd="1" presId="urn:microsoft.com/office/officeart/2005/8/layout/vList2"/>
    <dgm:cxn modelId="{732A6236-74DE-4BBE-8938-C4A6A0194E83}" srcId="{744103B6-FF9B-4715-BF36-FA700023617D}" destId="{08CED2C0-8F2C-4F3A-90EC-CA0F1F9D44AA}" srcOrd="4" destOrd="0" parTransId="{4074B2C0-C135-42E3-AB7D-33807ECFE2F0}" sibTransId="{C53E6713-417C-4639-B5FD-5DC20FF2BCAB}"/>
    <dgm:cxn modelId="{DF23C767-5C42-408F-8C66-E594D79A5111}" srcId="{744103B6-FF9B-4715-BF36-FA700023617D}" destId="{969D0BAC-D197-4E5C-AE22-E666F2B075B4}" srcOrd="0" destOrd="0" parTransId="{B26EE64F-1D27-4930-9D9B-0CE09703B139}" sibTransId="{4B9D29AB-7474-4825-9B37-1324C9640F1C}"/>
    <dgm:cxn modelId="{E371B568-21BA-4E8A-9E8B-6E2957895EBA}" type="presOf" srcId="{23359A77-793E-4C64-A4B7-BC364063AF3F}" destId="{8094045B-CBDF-4408-A06A-1051A9BC4313}" srcOrd="0" destOrd="0" presId="urn:microsoft.com/office/officeart/2005/8/layout/vList2"/>
    <dgm:cxn modelId="{49B41451-A538-4BAE-AA90-4BECBF8BBB26}" type="presOf" srcId="{08CED2C0-8F2C-4F3A-90EC-CA0F1F9D44AA}" destId="{A7F756A5-3A27-496C-8211-66A148C4ECC6}" srcOrd="0" destOrd="4" presId="urn:microsoft.com/office/officeart/2005/8/layout/vList2"/>
    <dgm:cxn modelId="{B4937F86-77AA-46C2-94D7-D498744D7111}" type="presOf" srcId="{969D0BAC-D197-4E5C-AE22-E666F2B075B4}" destId="{A7F756A5-3A27-496C-8211-66A148C4ECC6}" srcOrd="0" destOrd="0" presId="urn:microsoft.com/office/officeart/2005/8/layout/vList2"/>
    <dgm:cxn modelId="{7B749EA5-DB55-4658-8CBF-9F08EDADA3ED}" type="presOf" srcId="{563E7297-7A62-45D7-ADA9-E6E78EB76C7F}" destId="{A7F756A5-3A27-496C-8211-66A148C4ECC6}" srcOrd="0" destOrd="2" presId="urn:microsoft.com/office/officeart/2005/8/layout/vList2"/>
    <dgm:cxn modelId="{A23AA3A7-64C2-40DA-9132-47B18CBB0136}" srcId="{744103B6-FF9B-4715-BF36-FA700023617D}" destId="{0292CC87-26D9-427A-A01A-41152DA50905}" srcOrd="3" destOrd="0" parTransId="{5D4DFAB9-38CE-4716-8C84-552E8F0EA922}" sibTransId="{F664997B-4EF3-4BA8-B952-5530979B20BF}"/>
    <dgm:cxn modelId="{38DA3CA8-3AB5-4E0F-9616-3A4BA59DD1C8}" srcId="{744103B6-FF9B-4715-BF36-FA700023617D}" destId="{563E7297-7A62-45D7-ADA9-E6E78EB76C7F}" srcOrd="2" destOrd="0" parTransId="{A023EE48-2500-4ADE-81CB-57ECDF42CC67}" sibTransId="{35709D7F-FED9-489A-BE31-4F4286F5B22B}"/>
    <dgm:cxn modelId="{CB2831D9-E029-4194-A835-761966E2183E}" srcId="{23359A77-793E-4C64-A4B7-BC364063AF3F}" destId="{744103B6-FF9B-4715-BF36-FA700023617D}" srcOrd="0" destOrd="0" parTransId="{3C76FF6B-1FBB-4869-AB6E-90B615ECB104}" sibTransId="{7DFE6E98-07AD-4145-8846-661A0762A5EC}"/>
    <dgm:cxn modelId="{2DA175E5-C6CB-414E-BB13-1C0294D72C8D}" type="presOf" srcId="{0292CC87-26D9-427A-A01A-41152DA50905}" destId="{A7F756A5-3A27-496C-8211-66A148C4ECC6}" srcOrd="0" destOrd="3" presId="urn:microsoft.com/office/officeart/2005/8/layout/vList2"/>
    <dgm:cxn modelId="{2EA09DFE-781D-4E6A-AB29-AE7AD08EEC2F}" type="presParOf" srcId="{8094045B-CBDF-4408-A06A-1051A9BC4313}" destId="{A93D591A-C968-49FF-A763-1A9E3F43674A}" srcOrd="0" destOrd="0" presId="urn:microsoft.com/office/officeart/2005/8/layout/vList2"/>
    <dgm:cxn modelId="{FB69F4F9-17B6-48D7-81F8-D98DD1A18FCE}" type="presParOf" srcId="{8094045B-CBDF-4408-A06A-1051A9BC4313}" destId="{A7F756A5-3A27-496C-8211-66A148C4ECC6}" srcOrd="1"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23359A77-793E-4C64-A4B7-BC364063AF3F}" type="doc">
      <dgm:prSet loTypeId="urn:microsoft.com/office/officeart/2005/8/layout/vList2" loCatId="list" qsTypeId="urn:microsoft.com/office/officeart/2005/8/quickstyle/simple4" qsCatId="simple" csTypeId="urn:microsoft.com/office/officeart/2005/8/colors/accent1_2" csCatId="accent1" phldr="1"/>
      <dgm:spPr/>
      <dgm:t>
        <a:bodyPr/>
        <a:lstStyle/>
        <a:p>
          <a:endParaRPr lang="en-US"/>
        </a:p>
      </dgm:t>
    </dgm:pt>
    <dgm:pt modelId="{744103B6-FF9B-4715-BF36-FA700023617D}">
      <dgm:prSet/>
      <dgm:spPr/>
      <dgm:t>
        <a:bodyPr/>
        <a:lstStyle/>
        <a:p>
          <a:r>
            <a:rPr lang="en-US" dirty="0"/>
            <a:t>The Problem of Malware:</a:t>
          </a:r>
        </a:p>
      </dgm:t>
    </dgm:pt>
    <dgm:pt modelId="{3C76FF6B-1FBB-4869-AB6E-90B615ECB104}" type="parTrans" cxnId="{CB2831D9-E029-4194-A835-761966E2183E}">
      <dgm:prSet/>
      <dgm:spPr/>
      <dgm:t>
        <a:bodyPr/>
        <a:lstStyle/>
        <a:p>
          <a:endParaRPr lang="en-US"/>
        </a:p>
      </dgm:t>
    </dgm:pt>
    <dgm:pt modelId="{7DFE6E98-07AD-4145-8846-661A0762A5EC}" type="sibTrans" cxnId="{CB2831D9-E029-4194-A835-761966E2183E}">
      <dgm:prSet/>
      <dgm:spPr/>
      <dgm:t>
        <a:bodyPr/>
        <a:lstStyle/>
        <a:p>
          <a:endParaRPr lang="en-US"/>
        </a:p>
      </dgm:t>
    </dgm:pt>
    <dgm:pt modelId="{969D0BAC-D197-4E5C-AE22-E666F2B075B4}">
      <dgm:prSet custT="1"/>
      <dgm:spPr/>
      <dgm:t>
        <a:bodyPr/>
        <a:lstStyle/>
        <a:p>
          <a:pPr>
            <a:buFont typeface="Wingdings" panose="05000000000000000000" pitchFamily="2" charset="2"/>
            <a:buChar char="§"/>
          </a:pPr>
          <a:r>
            <a:rPr lang="en-US" sz="1800" dirty="0"/>
            <a:t>Significant growth in volume resulting from increase in threat landscape. </a:t>
          </a:r>
        </a:p>
      </dgm:t>
    </dgm:pt>
    <dgm:pt modelId="{B26EE64F-1D27-4930-9D9B-0CE09703B139}" type="parTrans" cxnId="{DF23C767-5C42-408F-8C66-E594D79A5111}">
      <dgm:prSet/>
      <dgm:spPr/>
      <dgm:t>
        <a:bodyPr/>
        <a:lstStyle/>
        <a:p>
          <a:endParaRPr lang="en-US"/>
        </a:p>
      </dgm:t>
    </dgm:pt>
    <dgm:pt modelId="{4B9D29AB-7474-4825-9B37-1324C9640F1C}" type="sibTrans" cxnId="{DF23C767-5C42-408F-8C66-E594D79A5111}">
      <dgm:prSet/>
      <dgm:spPr/>
      <dgm:t>
        <a:bodyPr/>
        <a:lstStyle/>
        <a:p>
          <a:endParaRPr lang="en-US"/>
        </a:p>
      </dgm:t>
    </dgm:pt>
    <dgm:pt modelId="{64EDA4CC-2654-489F-9FB8-BAE70B38ACEF}">
      <dgm:prSet custT="1"/>
      <dgm:spPr/>
      <dgm:t>
        <a:bodyPr/>
        <a:lstStyle/>
        <a:p>
          <a:pPr>
            <a:buFont typeface="Wingdings" panose="05000000000000000000" pitchFamily="2" charset="2"/>
            <a:buChar char="v"/>
          </a:pPr>
          <a:r>
            <a:rPr lang="en-US" sz="1800" dirty="0"/>
            <a:t>Directly proportional to the growth in technology advances</a:t>
          </a:r>
        </a:p>
      </dgm:t>
    </dgm:pt>
    <dgm:pt modelId="{35CCF1FE-9234-4750-A837-9FEA8BDD375B}" type="parTrans" cxnId="{61BD1B96-F845-4722-9D4B-066ECAA48093}">
      <dgm:prSet/>
      <dgm:spPr/>
      <dgm:t>
        <a:bodyPr/>
        <a:lstStyle/>
        <a:p>
          <a:endParaRPr lang="en-US"/>
        </a:p>
      </dgm:t>
    </dgm:pt>
    <dgm:pt modelId="{E60D46EF-8CA2-460B-810E-A6BA4BB507DB}" type="sibTrans" cxnId="{61BD1B96-F845-4722-9D4B-066ECAA48093}">
      <dgm:prSet/>
      <dgm:spPr/>
      <dgm:t>
        <a:bodyPr/>
        <a:lstStyle/>
        <a:p>
          <a:endParaRPr lang="en-US"/>
        </a:p>
      </dgm:t>
    </dgm:pt>
    <dgm:pt modelId="{55F90CD5-0135-435D-8286-1CE8313660F9}">
      <dgm:prSet custT="1"/>
      <dgm:spPr/>
      <dgm:t>
        <a:bodyPr/>
        <a:lstStyle/>
        <a:p>
          <a:pPr>
            <a:buFont typeface="Wingdings" panose="05000000000000000000" pitchFamily="2" charset="2"/>
            <a:buChar char="v"/>
          </a:pPr>
          <a:r>
            <a:rPr lang="en-US" sz="1800" dirty="0"/>
            <a:t>Growth in number of devices and applications. </a:t>
          </a:r>
        </a:p>
      </dgm:t>
    </dgm:pt>
    <dgm:pt modelId="{519CC0C5-8FC5-4176-8B6F-5F895B691D82}" type="parTrans" cxnId="{26DE80AA-FCB4-4164-93D0-241682CD984A}">
      <dgm:prSet/>
      <dgm:spPr/>
      <dgm:t>
        <a:bodyPr/>
        <a:lstStyle/>
        <a:p>
          <a:endParaRPr lang="en-US"/>
        </a:p>
      </dgm:t>
    </dgm:pt>
    <dgm:pt modelId="{173318F0-B7EB-4C0F-BEA5-F61161D3CC12}" type="sibTrans" cxnId="{26DE80AA-FCB4-4164-93D0-241682CD984A}">
      <dgm:prSet/>
      <dgm:spPr/>
      <dgm:t>
        <a:bodyPr/>
        <a:lstStyle/>
        <a:p>
          <a:endParaRPr lang="en-US"/>
        </a:p>
      </dgm:t>
    </dgm:pt>
    <dgm:pt modelId="{F906DCDA-227F-4644-B2E7-E3FEF5E1F16F}">
      <dgm:prSet custT="1"/>
      <dgm:spPr/>
      <dgm:t>
        <a:bodyPr/>
        <a:lstStyle/>
        <a:p>
          <a:pPr>
            <a:buFont typeface="Wingdings" panose="05000000000000000000" pitchFamily="2" charset="2"/>
            <a:buChar char="v"/>
          </a:pPr>
          <a:r>
            <a:rPr lang="en-US" sz="1800" dirty="0"/>
            <a:t>560,000 new pieces of malware are detected every day.</a:t>
          </a:r>
        </a:p>
      </dgm:t>
    </dgm:pt>
    <dgm:pt modelId="{B2A131C2-AEA6-46B8-9B36-19D33AEC116F}" type="parTrans" cxnId="{6DA88E35-2C7F-497E-91A6-873F7B3CFD6F}">
      <dgm:prSet/>
      <dgm:spPr/>
      <dgm:t>
        <a:bodyPr/>
        <a:lstStyle/>
        <a:p>
          <a:endParaRPr lang="en-US"/>
        </a:p>
      </dgm:t>
    </dgm:pt>
    <dgm:pt modelId="{85BE3DB0-1289-441E-BF03-51DC55ACA770}" type="sibTrans" cxnId="{6DA88E35-2C7F-497E-91A6-873F7B3CFD6F}">
      <dgm:prSet/>
      <dgm:spPr/>
      <dgm:t>
        <a:bodyPr/>
        <a:lstStyle/>
        <a:p>
          <a:endParaRPr lang="en-US"/>
        </a:p>
      </dgm:t>
    </dgm:pt>
    <dgm:pt modelId="{7EDC36C5-9D37-43D8-B9DA-CA19EA672294}">
      <dgm:prSet custT="1"/>
      <dgm:spPr/>
      <dgm:t>
        <a:bodyPr/>
        <a:lstStyle/>
        <a:p>
          <a:pPr>
            <a:buFont typeface="Wingdings" panose="05000000000000000000" pitchFamily="2" charset="2"/>
            <a:buChar char="v"/>
          </a:pPr>
          <a:r>
            <a:rPr lang="en-US" sz="1800" dirty="0"/>
            <a:t>There are now more than 1 billion malware programs out there.</a:t>
          </a:r>
        </a:p>
      </dgm:t>
    </dgm:pt>
    <dgm:pt modelId="{30D144F6-A98F-4211-8607-468641666760}" type="parTrans" cxnId="{F48B0395-1917-45CB-9103-0F640333DC76}">
      <dgm:prSet/>
      <dgm:spPr/>
      <dgm:t>
        <a:bodyPr/>
        <a:lstStyle/>
        <a:p>
          <a:endParaRPr lang="en-US"/>
        </a:p>
      </dgm:t>
    </dgm:pt>
    <dgm:pt modelId="{0CC5C482-BC02-4567-B134-760EC158C826}" type="sibTrans" cxnId="{F48B0395-1917-45CB-9103-0F640333DC76}">
      <dgm:prSet/>
      <dgm:spPr/>
      <dgm:t>
        <a:bodyPr/>
        <a:lstStyle/>
        <a:p>
          <a:endParaRPr lang="en-US"/>
        </a:p>
      </dgm:t>
    </dgm:pt>
    <dgm:pt modelId="{D6ADD6BD-D400-4ED7-A088-1BFA0585765E}">
      <dgm:prSet custT="1"/>
      <dgm:spPr/>
      <dgm:t>
        <a:bodyPr/>
        <a:lstStyle/>
        <a:p>
          <a:pPr>
            <a:buFont typeface="Wingdings" panose="05000000000000000000" pitchFamily="2" charset="2"/>
            <a:buChar char="v"/>
          </a:pPr>
          <a:r>
            <a:rPr lang="en-US" sz="1800" dirty="0"/>
            <a:t>Trojans account for 58% of all computer malware.</a:t>
          </a:r>
        </a:p>
      </dgm:t>
    </dgm:pt>
    <dgm:pt modelId="{A4BC36B3-D1F3-4D19-B41B-FDE92FAC34D7}" type="parTrans" cxnId="{B31AD4E3-A847-4782-8C51-BA5F9FC3F9F9}">
      <dgm:prSet/>
      <dgm:spPr/>
      <dgm:t>
        <a:bodyPr/>
        <a:lstStyle/>
        <a:p>
          <a:endParaRPr lang="en-US"/>
        </a:p>
      </dgm:t>
    </dgm:pt>
    <dgm:pt modelId="{A25450B5-897D-460B-A88C-B4535F2CBB72}" type="sibTrans" cxnId="{B31AD4E3-A847-4782-8C51-BA5F9FC3F9F9}">
      <dgm:prSet/>
      <dgm:spPr/>
      <dgm:t>
        <a:bodyPr/>
        <a:lstStyle/>
        <a:p>
          <a:endParaRPr lang="en-US"/>
        </a:p>
      </dgm:t>
    </dgm:pt>
    <dgm:pt modelId="{3525BD42-F8A2-4F34-8C08-F0A6632BD60B}">
      <dgm:prSet custT="1"/>
      <dgm:spPr/>
      <dgm:t>
        <a:bodyPr/>
        <a:lstStyle/>
        <a:p>
          <a:pPr>
            <a:buFont typeface="Wingdings" panose="05000000000000000000" pitchFamily="2" charset="2"/>
            <a:buChar char="§"/>
          </a:pPr>
          <a:r>
            <a:rPr lang="en-US" sz="1800" dirty="0"/>
            <a:t>More than €10 billion was paid in ransoms during 2019 (European Union Agency for Cybersecurity).</a:t>
          </a:r>
        </a:p>
      </dgm:t>
    </dgm:pt>
    <dgm:pt modelId="{B42CD7F8-6333-454C-9687-644A8B5E9A45}" type="parTrans" cxnId="{26C79030-790A-45F1-A640-CF595F19B383}">
      <dgm:prSet/>
      <dgm:spPr/>
      <dgm:t>
        <a:bodyPr/>
        <a:lstStyle/>
        <a:p>
          <a:endParaRPr lang="en-US"/>
        </a:p>
      </dgm:t>
    </dgm:pt>
    <dgm:pt modelId="{0A7AD4F5-11D2-4FE7-AC7F-72BBEEBCB0EC}" type="sibTrans" cxnId="{26C79030-790A-45F1-A640-CF595F19B383}">
      <dgm:prSet/>
      <dgm:spPr/>
      <dgm:t>
        <a:bodyPr/>
        <a:lstStyle/>
        <a:p>
          <a:endParaRPr lang="en-US"/>
        </a:p>
      </dgm:t>
    </dgm:pt>
    <dgm:pt modelId="{8F095E8F-AA3C-4D83-A3B8-DA9ABB4CE252}">
      <dgm:prSet custT="1"/>
      <dgm:spPr/>
      <dgm:t>
        <a:bodyPr/>
        <a:lstStyle/>
        <a:p>
          <a:pPr>
            <a:buFont typeface="Wingdings" panose="05000000000000000000" pitchFamily="2" charset="2"/>
            <a:buChar char="v"/>
          </a:pPr>
          <a:r>
            <a:rPr lang="en-US" sz="1800" dirty="0"/>
            <a:t>45% of organizations affected by ransomware attacks chose to pay the ransom, and half of them still lost their data.</a:t>
          </a:r>
        </a:p>
      </dgm:t>
    </dgm:pt>
    <dgm:pt modelId="{4284354B-1342-4D41-806A-AFFAB44394FF}" type="parTrans" cxnId="{3C9E6837-7030-4A7E-A592-81492E8E60C6}">
      <dgm:prSet/>
      <dgm:spPr/>
      <dgm:t>
        <a:bodyPr/>
        <a:lstStyle/>
        <a:p>
          <a:endParaRPr lang="en-US"/>
        </a:p>
      </dgm:t>
    </dgm:pt>
    <dgm:pt modelId="{C160A1A0-ED6E-4004-9AD0-98FA927DBB96}" type="sibTrans" cxnId="{3C9E6837-7030-4A7E-A592-81492E8E60C6}">
      <dgm:prSet/>
      <dgm:spPr/>
      <dgm:t>
        <a:bodyPr/>
        <a:lstStyle/>
        <a:p>
          <a:endParaRPr lang="en-US"/>
        </a:p>
      </dgm:t>
    </dgm:pt>
    <dgm:pt modelId="{75353EBF-2AD1-49DF-BAAB-19B0CADAD0F8}">
      <dgm:prSet custT="1"/>
      <dgm:spPr/>
      <dgm:t>
        <a:bodyPr/>
        <a:lstStyle/>
        <a:p>
          <a:endParaRPr lang="en-US" sz="1800" dirty="0"/>
        </a:p>
      </dgm:t>
    </dgm:pt>
    <dgm:pt modelId="{C55D7DD0-01D7-472B-B67E-68F084DCDDAD}" type="parTrans" cxnId="{931F1225-5A5F-4058-BC54-BB34B8291ED5}">
      <dgm:prSet/>
      <dgm:spPr/>
      <dgm:t>
        <a:bodyPr/>
        <a:lstStyle/>
        <a:p>
          <a:endParaRPr lang="en-US"/>
        </a:p>
      </dgm:t>
    </dgm:pt>
    <dgm:pt modelId="{05D3DE2A-698B-4FF1-9726-EFE09F0E2A4E}" type="sibTrans" cxnId="{931F1225-5A5F-4058-BC54-BB34B8291ED5}">
      <dgm:prSet/>
      <dgm:spPr/>
      <dgm:t>
        <a:bodyPr/>
        <a:lstStyle/>
        <a:p>
          <a:endParaRPr lang="en-US"/>
        </a:p>
      </dgm:t>
    </dgm:pt>
    <dgm:pt modelId="{2F2C8ACD-9059-4A90-B40C-40D8A8F0CE08}" type="pres">
      <dgm:prSet presAssocID="{23359A77-793E-4C64-A4B7-BC364063AF3F}" presName="linear" presStyleCnt="0">
        <dgm:presLayoutVars>
          <dgm:animLvl val="lvl"/>
          <dgm:resizeHandles val="exact"/>
        </dgm:presLayoutVars>
      </dgm:prSet>
      <dgm:spPr/>
    </dgm:pt>
    <dgm:pt modelId="{C893D91B-E6BA-4A3C-8860-61E289FF61BB}" type="pres">
      <dgm:prSet presAssocID="{744103B6-FF9B-4715-BF36-FA700023617D}" presName="parentText" presStyleLbl="node1" presStyleIdx="0" presStyleCnt="1" custLinFactNeighborX="1064" custLinFactNeighborY="-419">
        <dgm:presLayoutVars>
          <dgm:chMax val="0"/>
          <dgm:bulletEnabled val="1"/>
        </dgm:presLayoutVars>
      </dgm:prSet>
      <dgm:spPr/>
    </dgm:pt>
    <dgm:pt modelId="{711BD335-2F69-48D2-ABCF-3E3E8153F7C6}" type="pres">
      <dgm:prSet presAssocID="{744103B6-FF9B-4715-BF36-FA700023617D}" presName="childText" presStyleLbl="revTx" presStyleIdx="0" presStyleCnt="1">
        <dgm:presLayoutVars>
          <dgm:bulletEnabled val="1"/>
        </dgm:presLayoutVars>
      </dgm:prSet>
      <dgm:spPr/>
    </dgm:pt>
  </dgm:ptLst>
  <dgm:cxnLst>
    <dgm:cxn modelId="{9DEDAE14-76A7-4BE9-A086-B14C709DDB5C}" type="presOf" srcId="{F906DCDA-227F-4644-B2E7-E3FEF5E1F16F}" destId="{711BD335-2F69-48D2-ABCF-3E3E8153F7C6}" srcOrd="0" destOrd="3" presId="urn:microsoft.com/office/officeart/2005/8/layout/vList2"/>
    <dgm:cxn modelId="{931F1225-5A5F-4058-BC54-BB34B8291ED5}" srcId="{3525BD42-F8A2-4F34-8C08-F0A6632BD60B}" destId="{75353EBF-2AD1-49DF-BAAB-19B0CADAD0F8}" srcOrd="1" destOrd="0" parTransId="{C55D7DD0-01D7-472B-B67E-68F084DCDDAD}" sibTransId="{05D3DE2A-698B-4FF1-9726-EFE09F0E2A4E}"/>
    <dgm:cxn modelId="{21381A2C-3F90-43A7-8B87-233116BB2B57}" type="presOf" srcId="{8F095E8F-AA3C-4D83-A3B8-DA9ABB4CE252}" destId="{711BD335-2F69-48D2-ABCF-3E3E8153F7C6}" srcOrd="0" destOrd="7" presId="urn:microsoft.com/office/officeart/2005/8/layout/vList2"/>
    <dgm:cxn modelId="{26C79030-790A-45F1-A640-CF595F19B383}" srcId="{744103B6-FF9B-4715-BF36-FA700023617D}" destId="{3525BD42-F8A2-4F34-8C08-F0A6632BD60B}" srcOrd="1" destOrd="0" parTransId="{B42CD7F8-6333-454C-9687-644A8B5E9A45}" sibTransId="{0A7AD4F5-11D2-4FE7-AC7F-72BBEEBCB0EC}"/>
    <dgm:cxn modelId="{6DA88E35-2C7F-497E-91A6-873F7B3CFD6F}" srcId="{969D0BAC-D197-4E5C-AE22-E666F2B075B4}" destId="{F906DCDA-227F-4644-B2E7-E3FEF5E1F16F}" srcOrd="2" destOrd="0" parTransId="{B2A131C2-AEA6-46B8-9B36-19D33AEC116F}" sibTransId="{85BE3DB0-1289-441E-BF03-51DC55ACA770}"/>
    <dgm:cxn modelId="{3C9E6837-7030-4A7E-A592-81492E8E60C6}" srcId="{3525BD42-F8A2-4F34-8C08-F0A6632BD60B}" destId="{8F095E8F-AA3C-4D83-A3B8-DA9ABB4CE252}" srcOrd="0" destOrd="0" parTransId="{4284354B-1342-4D41-806A-AFFAB44394FF}" sibTransId="{C160A1A0-ED6E-4004-9AD0-98FA927DBB96}"/>
    <dgm:cxn modelId="{48858E3A-DBF2-4D98-9289-AF9F59DE45C6}" type="presOf" srcId="{744103B6-FF9B-4715-BF36-FA700023617D}" destId="{C893D91B-E6BA-4A3C-8860-61E289FF61BB}" srcOrd="0" destOrd="0" presId="urn:microsoft.com/office/officeart/2005/8/layout/vList2"/>
    <dgm:cxn modelId="{A2DFDD5F-5DA5-4D04-822B-6075F36B244A}" type="presOf" srcId="{64EDA4CC-2654-489F-9FB8-BAE70B38ACEF}" destId="{711BD335-2F69-48D2-ABCF-3E3E8153F7C6}" srcOrd="0" destOrd="1" presId="urn:microsoft.com/office/officeart/2005/8/layout/vList2"/>
    <dgm:cxn modelId="{DF23C767-5C42-408F-8C66-E594D79A5111}" srcId="{744103B6-FF9B-4715-BF36-FA700023617D}" destId="{969D0BAC-D197-4E5C-AE22-E666F2B075B4}" srcOrd="0" destOrd="0" parTransId="{B26EE64F-1D27-4930-9D9B-0CE09703B139}" sibTransId="{4B9D29AB-7474-4825-9B37-1324C9640F1C}"/>
    <dgm:cxn modelId="{CA64DC69-D722-4A50-8F53-ECAC099B1E64}" type="presOf" srcId="{75353EBF-2AD1-49DF-BAAB-19B0CADAD0F8}" destId="{711BD335-2F69-48D2-ABCF-3E3E8153F7C6}" srcOrd="0" destOrd="8" presId="urn:microsoft.com/office/officeart/2005/8/layout/vList2"/>
    <dgm:cxn modelId="{C1CCC94F-EFEB-492C-B51E-91617AC0884B}" type="presOf" srcId="{969D0BAC-D197-4E5C-AE22-E666F2B075B4}" destId="{711BD335-2F69-48D2-ABCF-3E3E8153F7C6}" srcOrd="0" destOrd="0" presId="urn:microsoft.com/office/officeart/2005/8/layout/vList2"/>
    <dgm:cxn modelId="{E37F5E70-4A02-4106-8BDE-00D3F4571BF3}" type="presOf" srcId="{3525BD42-F8A2-4F34-8C08-F0A6632BD60B}" destId="{711BD335-2F69-48D2-ABCF-3E3E8153F7C6}" srcOrd="0" destOrd="6" presId="urn:microsoft.com/office/officeart/2005/8/layout/vList2"/>
    <dgm:cxn modelId="{390F4085-7A9A-47A9-8674-8F6FE96246AC}" type="presOf" srcId="{D6ADD6BD-D400-4ED7-A088-1BFA0585765E}" destId="{711BD335-2F69-48D2-ABCF-3E3E8153F7C6}" srcOrd="0" destOrd="5" presId="urn:microsoft.com/office/officeart/2005/8/layout/vList2"/>
    <dgm:cxn modelId="{98964C8A-0BE7-4A72-B3E8-C05809E96726}" type="presOf" srcId="{7EDC36C5-9D37-43D8-B9DA-CA19EA672294}" destId="{711BD335-2F69-48D2-ABCF-3E3E8153F7C6}" srcOrd="0" destOrd="4" presId="urn:microsoft.com/office/officeart/2005/8/layout/vList2"/>
    <dgm:cxn modelId="{F48B0395-1917-45CB-9103-0F640333DC76}" srcId="{969D0BAC-D197-4E5C-AE22-E666F2B075B4}" destId="{7EDC36C5-9D37-43D8-B9DA-CA19EA672294}" srcOrd="3" destOrd="0" parTransId="{30D144F6-A98F-4211-8607-468641666760}" sibTransId="{0CC5C482-BC02-4567-B134-760EC158C826}"/>
    <dgm:cxn modelId="{61BD1B96-F845-4722-9D4B-066ECAA48093}" srcId="{969D0BAC-D197-4E5C-AE22-E666F2B075B4}" destId="{64EDA4CC-2654-489F-9FB8-BAE70B38ACEF}" srcOrd="0" destOrd="0" parTransId="{35CCF1FE-9234-4750-A837-9FEA8BDD375B}" sibTransId="{E60D46EF-8CA2-460B-810E-A6BA4BB507DB}"/>
    <dgm:cxn modelId="{26DE80AA-FCB4-4164-93D0-241682CD984A}" srcId="{969D0BAC-D197-4E5C-AE22-E666F2B075B4}" destId="{55F90CD5-0135-435D-8286-1CE8313660F9}" srcOrd="1" destOrd="0" parTransId="{519CC0C5-8FC5-4176-8B6F-5F895B691D82}" sibTransId="{173318F0-B7EB-4C0F-BEA5-F61161D3CC12}"/>
    <dgm:cxn modelId="{7DA078D6-6CCB-45C1-B5EA-6A22C26F8B09}" type="presOf" srcId="{23359A77-793E-4C64-A4B7-BC364063AF3F}" destId="{2F2C8ACD-9059-4A90-B40C-40D8A8F0CE08}" srcOrd="0" destOrd="0" presId="urn:microsoft.com/office/officeart/2005/8/layout/vList2"/>
    <dgm:cxn modelId="{CB2831D9-E029-4194-A835-761966E2183E}" srcId="{23359A77-793E-4C64-A4B7-BC364063AF3F}" destId="{744103B6-FF9B-4715-BF36-FA700023617D}" srcOrd="0" destOrd="0" parTransId="{3C76FF6B-1FBB-4869-AB6E-90B615ECB104}" sibTransId="{7DFE6E98-07AD-4145-8846-661A0762A5EC}"/>
    <dgm:cxn modelId="{B31AD4E3-A847-4782-8C51-BA5F9FC3F9F9}" srcId="{969D0BAC-D197-4E5C-AE22-E666F2B075B4}" destId="{D6ADD6BD-D400-4ED7-A088-1BFA0585765E}" srcOrd="4" destOrd="0" parTransId="{A4BC36B3-D1F3-4D19-B41B-FDE92FAC34D7}" sibTransId="{A25450B5-897D-460B-A88C-B4535F2CBB72}"/>
    <dgm:cxn modelId="{DD4425F9-7C03-4C7F-9584-656D63E397CD}" type="presOf" srcId="{55F90CD5-0135-435D-8286-1CE8313660F9}" destId="{711BD335-2F69-48D2-ABCF-3E3E8153F7C6}" srcOrd="0" destOrd="2" presId="urn:microsoft.com/office/officeart/2005/8/layout/vList2"/>
    <dgm:cxn modelId="{3B634B6A-7B0C-44F4-8E52-1AAD0A1871AA}" type="presParOf" srcId="{2F2C8ACD-9059-4A90-B40C-40D8A8F0CE08}" destId="{C893D91B-E6BA-4A3C-8860-61E289FF61BB}" srcOrd="0" destOrd="0" presId="urn:microsoft.com/office/officeart/2005/8/layout/vList2"/>
    <dgm:cxn modelId="{E368AF29-9E7C-400E-9135-4CFF09772FD8}" type="presParOf" srcId="{2F2C8ACD-9059-4A90-B40C-40D8A8F0CE08}" destId="{711BD335-2F69-48D2-ABCF-3E3E8153F7C6}" srcOrd="1"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E100376A-FF75-459F-9725-344F75BC18AB}" type="doc">
      <dgm:prSet loTypeId="urn:microsoft.com/office/officeart/2005/8/layout/vList2" loCatId="list" qsTypeId="urn:microsoft.com/office/officeart/2005/8/quickstyle/simple4" qsCatId="simple" csTypeId="urn:microsoft.com/office/officeart/2005/8/colors/accent0_3" csCatId="mainScheme" phldr="1"/>
      <dgm:spPr/>
      <dgm:t>
        <a:bodyPr/>
        <a:lstStyle/>
        <a:p>
          <a:endParaRPr lang="en-US"/>
        </a:p>
      </dgm:t>
    </dgm:pt>
    <dgm:pt modelId="{E583AA95-BDAE-4463-BB1C-578DBA5FE1F3}">
      <dgm:prSet/>
      <dgm:spPr/>
      <dgm:t>
        <a:bodyPr/>
        <a:lstStyle/>
        <a:p>
          <a:r>
            <a:rPr lang="en-US" dirty="0"/>
            <a:t>Malware Evasion Techniques</a:t>
          </a:r>
        </a:p>
      </dgm:t>
    </dgm:pt>
    <dgm:pt modelId="{1F1E3F75-1D29-4E04-B6F2-C79EE26CB140}" type="parTrans" cxnId="{0569BC5D-F4B7-4DA6-8579-9763FC936739}">
      <dgm:prSet/>
      <dgm:spPr/>
      <dgm:t>
        <a:bodyPr/>
        <a:lstStyle/>
        <a:p>
          <a:endParaRPr lang="en-US"/>
        </a:p>
      </dgm:t>
    </dgm:pt>
    <dgm:pt modelId="{C201A7D7-84CB-4BA0-B4A7-E436DC05960A}" type="sibTrans" cxnId="{0569BC5D-F4B7-4DA6-8579-9763FC936739}">
      <dgm:prSet/>
      <dgm:spPr/>
      <dgm:t>
        <a:bodyPr/>
        <a:lstStyle/>
        <a:p>
          <a:endParaRPr lang="en-US"/>
        </a:p>
      </dgm:t>
    </dgm:pt>
    <dgm:pt modelId="{21155966-E309-4588-94EE-216A5087AD05}">
      <dgm:prSet custT="1"/>
      <dgm:spPr/>
      <dgm:t>
        <a:bodyPr/>
        <a:lstStyle/>
        <a:p>
          <a:r>
            <a:rPr lang="en-US" sz="2800" b="1" dirty="0"/>
            <a:t>Polymorphic</a:t>
          </a:r>
        </a:p>
      </dgm:t>
    </dgm:pt>
    <dgm:pt modelId="{C90504C4-FABE-4C0B-A71F-54BF7A68384D}" type="parTrans" cxnId="{63C70A18-ECBD-4EBF-BFF0-D9EEA9C91B7E}">
      <dgm:prSet/>
      <dgm:spPr/>
      <dgm:t>
        <a:bodyPr/>
        <a:lstStyle/>
        <a:p>
          <a:endParaRPr lang="en-US"/>
        </a:p>
      </dgm:t>
    </dgm:pt>
    <dgm:pt modelId="{99F91AFA-2944-471F-8E88-9A0F5C4A5B9F}" type="sibTrans" cxnId="{63C70A18-ECBD-4EBF-BFF0-D9EEA9C91B7E}">
      <dgm:prSet/>
      <dgm:spPr/>
      <dgm:t>
        <a:bodyPr/>
        <a:lstStyle/>
        <a:p>
          <a:endParaRPr lang="en-US"/>
        </a:p>
      </dgm:t>
    </dgm:pt>
    <dgm:pt modelId="{044B900B-8D47-42D4-BB25-61C9D0CFD4A3}">
      <dgm:prSet/>
      <dgm:spPr/>
      <dgm:t>
        <a:bodyPr/>
        <a:lstStyle/>
        <a:p>
          <a:r>
            <a:rPr lang="en-US" sz="2000" dirty="0"/>
            <a:t>Utilize Encryption and obfuscation techniques to modify its code while retaining the same functionalities with the use of encryption keys.</a:t>
          </a:r>
        </a:p>
      </dgm:t>
    </dgm:pt>
    <dgm:pt modelId="{FD2A74C0-9204-439E-A842-82AFAB3FFBCA}" type="parTrans" cxnId="{44A8E156-4D86-4D06-9E72-4FD23CFB97F5}">
      <dgm:prSet/>
      <dgm:spPr/>
      <dgm:t>
        <a:bodyPr/>
        <a:lstStyle/>
        <a:p>
          <a:endParaRPr lang="en-US"/>
        </a:p>
      </dgm:t>
    </dgm:pt>
    <dgm:pt modelId="{9A784236-066E-44B5-9D27-D18CA74DC9DE}" type="sibTrans" cxnId="{44A8E156-4D86-4D06-9E72-4FD23CFB97F5}">
      <dgm:prSet/>
      <dgm:spPr/>
      <dgm:t>
        <a:bodyPr/>
        <a:lstStyle/>
        <a:p>
          <a:endParaRPr lang="en-US"/>
        </a:p>
      </dgm:t>
    </dgm:pt>
    <dgm:pt modelId="{F41BCE03-6B72-420C-AD61-D9763548978E}">
      <dgm:prSet/>
      <dgm:spPr/>
      <dgm:t>
        <a:bodyPr/>
        <a:lstStyle/>
        <a:p>
          <a:r>
            <a:rPr lang="en-US" sz="2000" dirty="0"/>
            <a:t>Even though they can effectively thwart the signature matching, their “constant body” remains after decryption.</a:t>
          </a:r>
        </a:p>
      </dgm:t>
    </dgm:pt>
    <dgm:pt modelId="{008B9ABB-41FB-4D62-B299-B44982734508}" type="parTrans" cxnId="{D5B185AE-7208-464A-AD7E-B54C9634AC29}">
      <dgm:prSet/>
      <dgm:spPr/>
      <dgm:t>
        <a:bodyPr/>
        <a:lstStyle/>
        <a:p>
          <a:endParaRPr lang="en-US"/>
        </a:p>
      </dgm:t>
    </dgm:pt>
    <dgm:pt modelId="{A85D7908-0049-49DF-BD4B-B4D141AECB45}" type="sibTrans" cxnId="{D5B185AE-7208-464A-AD7E-B54C9634AC29}">
      <dgm:prSet/>
      <dgm:spPr/>
      <dgm:t>
        <a:bodyPr/>
        <a:lstStyle/>
        <a:p>
          <a:endParaRPr lang="en-US"/>
        </a:p>
      </dgm:t>
    </dgm:pt>
    <dgm:pt modelId="{F9939498-9DA7-4F71-96F1-03B51C692D1C}">
      <dgm:prSet/>
      <dgm:spPr/>
      <dgm:t>
        <a:bodyPr/>
        <a:lstStyle/>
        <a:p>
          <a:r>
            <a:rPr lang="en-US" sz="2000" dirty="0"/>
            <a:t>Evade Antivirus tools that uses emulation for detection.</a:t>
          </a:r>
        </a:p>
      </dgm:t>
    </dgm:pt>
    <dgm:pt modelId="{9EA71D7E-A8A1-4F3E-B247-04253F4BE399}" type="parTrans" cxnId="{7AF8A785-5AFB-4720-A467-EB77D9B88CE3}">
      <dgm:prSet/>
      <dgm:spPr/>
      <dgm:t>
        <a:bodyPr/>
        <a:lstStyle/>
        <a:p>
          <a:endParaRPr lang="en-US"/>
        </a:p>
      </dgm:t>
    </dgm:pt>
    <dgm:pt modelId="{E31E9987-2FDC-4C64-86CC-0E5FDCB2D79A}" type="sibTrans" cxnId="{7AF8A785-5AFB-4720-A467-EB77D9B88CE3}">
      <dgm:prSet/>
      <dgm:spPr/>
      <dgm:t>
        <a:bodyPr/>
        <a:lstStyle/>
        <a:p>
          <a:endParaRPr lang="en-US"/>
        </a:p>
      </dgm:t>
    </dgm:pt>
    <dgm:pt modelId="{E0950C0B-1EFA-42D2-9D1A-498C06F9AC89}">
      <dgm:prSet custT="1"/>
      <dgm:spPr/>
      <dgm:t>
        <a:bodyPr/>
        <a:lstStyle/>
        <a:p>
          <a:r>
            <a:rPr lang="en-US" sz="2800" b="1" dirty="0"/>
            <a:t>Metamorphic</a:t>
          </a:r>
        </a:p>
      </dgm:t>
    </dgm:pt>
    <dgm:pt modelId="{0C1020BF-4CE3-4934-B3EC-C39CF165EE55}" type="parTrans" cxnId="{85255D93-4939-4F50-8F97-3D7D226CB2FC}">
      <dgm:prSet/>
      <dgm:spPr/>
      <dgm:t>
        <a:bodyPr/>
        <a:lstStyle/>
        <a:p>
          <a:endParaRPr lang="en-US"/>
        </a:p>
      </dgm:t>
    </dgm:pt>
    <dgm:pt modelId="{CF9155B7-2280-41AD-ADC5-B678055C352F}" type="sibTrans" cxnId="{85255D93-4939-4F50-8F97-3D7D226CB2FC}">
      <dgm:prSet/>
      <dgm:spPr/>
      <dgm:t>
        <a:bodyPr/>
        <a:lstStyle/>
        <a:p>
          <a:endParaRPr lang="en-US"/>
        </a:p>
      </dgm:t>
    </dgm:pt>
    <dgm:pt modelId="{76D8C415-4B87-444E-848B-EEDF429E1411}">
      <dgm:prSet/>
      <dgm:spPr/>
      <dgm:t>
        <a:bodyPr/>
        <a:lstStyle/>
        <a:p>
          <a:r>
            <a:rPr lang="en-US" sz="2000" dirty="0"/>
            <a:t>Modify the code whenever it propagate without the use of encryption or packing. </a:t>
          </a:r>
        </a:p>
      </dgm:t>
    </dgm:pt>
    <dgm:pt modelId="{C3BD9396-E7B5-419E-B9A7-2758182F28D3}" type="parTrans" cxnId="{48E9E10C-E935-4114-9981-F5080BBACA99}">
      <dgm:prSet/>
      <dgm:spPr/>
      <dgm:t>
        <a:bodyPr/>
        <a:lstStyle/>
        <a:p>
          <a:endParaRPr lang="en-US"/>
        </a:p>
      </dgm:t>
    </dgm:pt>
    <dgm:pt modelId="{A6F962A6-BDA7-4E72-94E8-5A5DC7A596D3}" type="sibTrans" cxnId="{48E9E10C-E935-4114-9981-F5080BBACA99}">
      <dgm:prSet/>
      <dgm:spPr/>
      <dgm:t>
        <a:bodyPr/>
        <a:lstStyle/>
        <a:p>
          <a:endParaRPr lang="en-US"/>
        </a:p>
      </dgm:t>
    </dgm:pt>
    <dgm:pt modelId="{AF12BDAD-63C8-4DB5-B51A-E5C1D2BDFBC5}">
      <dgm:prSet/>
      <dgm:spPr/>
      <dgm:t>
        <a:bodyPr/>
        <a:lstStyle/>
        <a:p>
          <a:r>
            <a:rPr lang="en-US" sz="2000" dirty="0"/>
            <a:t>More difficult to detect – modify constants in memory by not using encryption or packing techniques. </a:t>
          </a:r>
        </a:p>
      </dgm:t>
    </dgm:pt>
    <dgm:pt modelId="{09737AE1-FC0F-41D8-BB97-1FE701E4862E}" type="parTrans" cxnId="{44421089-F6B3-4CA3-A6AA-2B4CB9FC209B}">
      <dgm:prSet/>
      <dgm:spPr/>
      <dgm:t>
        <a:bodyPr/>
        <a:lstStyle/>
        <a:p>
          <a:endParaRPr lang="en-US"/>
        </a:p>
      </dgm:t>
    </dgm:pt>
    <dgm:pt modelId="{57DD4629-70B5-4E2A-A4AA-6456ADC4C708}" type="sibTrans" cxnId="{44421089-F6B3-4CA3-A6AA-2B4CB9FC209B}">
      <dgm:prSet/>
      <dgm:spPr/>
      <dgm:t>
        <a:bodyPr/>
        <a:lstStyle/>
        <a:p>
          <a:endParaRPr lang="en-US"/>
        </a:p>
      </dgm:t>
    </dgm:pt>
    <dgm:pt modelId="{CE23621A-D631-4025-8DB6-F4AF09787E5B}">
      <dgm:prSet/>
      <dgm:spPr/>
      <dgm:t>
        <a:bodyPr/>
        <a:lstStyle/>
        <a:p>
          <a:r>
            <a:rPr lang="en-US" sz="2000" b="1" dirty="0"/>
            <a:t>Examples</a:t>
          </a:r>
        </a:p>
      </dgm:t>
    </dgm:pt>
    <dgm:pt modelId="{C052FC6C-FD22-44E6-AAD2-77B38FE1C1D3}" type="parTrans" cxnId="{659FF050-9C2F-4F37-9D38-B1883DDFC83E}">
      <dgm:prSet/>
      <dgm:spPr/>
      <dgm:t>
        <a:bodyPr/>
        <a:lstStyle/>
        <a:p>
          <a:endParaRPr lang="en-US"/>
        </a:p>
      </dgm:t>
    </dgm:pt>
    <dgm:pt modelId="{40E9E8D2-73AF-4E53-B94C-F32AAA45C636}" type="sibTrans" cxnId="{659FF050-9C2F-4F37-9D38-B1883DDFC83E}">
      <dgm:prSet/>
      <dgm:spPr/>
      <dgm:t>
        <a:bodyPr/>
        <a:lstStyle/>
        <a:p>
          <a:endParaRPr lang="en-US"/>
        </a:p>
      </dgm:t>
    </dgm:pt>
    <dgm:pt modelId="{B109E588-7ED8-47F9-B38B-2EBB083F5E94}">
      <dgm:prSet/>
      <dgm:spPr/>
      <dgm:t>
        <a:bodyPr/>
        <a:lstStyle/>
        <a:p>
          <a:r>
            <a:rPr lang="en-US" sz="2000" dirty="0"/>
            <a:t>Dead-Code Insertion, Register reassignment, sub routine reordering, instruction substitution etc. </a:t>
          </a:r>
        </a:p>
      </dgm:t>
    </dgm:pt>
    <dgm:pt modelId="{A4B1BC8C-3482-45C8-AD57-2A39C1766E73}" type="parTrans" cxnId="{7DFA90DE-D48D-465C-812E-465C1A743C35}">
      <dgm:prSet/>
      <dgm:spPr/>
      <dgm:t>
        <a:bodyPr/>
        <a:lstStyle/>
        <a:p>
          <a:endParaRPr lang="en-US"/>
        </a:p>
      </dgm:t>
    </dgm:pt>
    <dgm:pt modelId="{F6876CFE-2F35-47A2-BF7C-182542246D9E}" type="sibTrans" cxnId="{7DFA90DE-D48D-465C-812E-465C1A743C35}">
      <dgm:prSet/>
      <dgm:spPr/>
      <dgm:t>
        <a:bodyPr/>
        <a:lstStyle/>
        <a:p>
          <a:endParaRPr lang="en-US"/>
        </a:p>
      </dgm:t>
    </dgm:pt>
    <dgm:pt modelId="{DFA52B45-DE8C-4561-A9E1-A7D0909629B0}" type="pres">
      <dgm:prSet presAssocID="{E100376A-FF75-459F-9725-344F75BC18AB}" presName="linear" presStyleCnt="0">
        <dgm:presLayoutVars>
          <dgm:animLvl val="lvl"/>
          <dgm:resizeHandles val="exact"/>
        </dgm:presLayoutVars>
      </dgm:prSet>
      <dgm:spPr/>
    </dgm:pt>
    <dgm:pt modelId="{A035B18B-0317-44B7-9ECC-3F00807F99FA}" type="pres">
      <dgm:prSet presAssocID="{E583AA95-BDAE-4463-BB1C-578DBA5FE1F3}" presName="parentText" presStyleLbl="node1" presStyleIdx="0" presStyleCnt="1">
        <dgm:presLayoutVars>
          <dgm:chMax val="0"/>
          <dgm:bulletEnabled val="1"/>
        </dgm:presLayoutVars>
      </dgm:prSet>
      <dgm:spPr/>
    </dgm:pt>
    <dgm:pt modelId="{F68CD9C0-7737-4824-8779-201B95B2DCB0}" type="pres">
      <dgm:prSet presAssocID="{E583AA95-BDAE-4463-BB1C-578DBA5FE1F3}" presName="childText" presStyleLbl="revTx" presStyleIdx="0" presStyleCnt="1">
        <dgm:presLayoutVars>
          <dgm:bulletEnabled val="1"/>
        </dgm:presLayoutVars>
      </dgm:prSet>
      <dgm:spPr/>
    </dgm:pt>
  </dgm:ptLst>
  <dgm:cxnLst>
    <dgm:cxn modelId="{48E9E10C-E935-4114-9981-F5080BBACA99}" srcId="{E0950C0B-1EFA-42D2-9D1A-498C06F9AC89}" destId="{76D8C415-4B87-444E-848B-EEDF429E1411}" srcOrd="0" destOrd="0" parTransId="{C3BD9396-E7B5-419E-B9A7-2758182F28D3}" sibTransId="{A6F962A6-BDA7-4E72-94E8-5A5DC7A596D3}"/>
    <dgm:cxn modelId="{63C70A18-ECBD-4EBF-BFF0-D9EEA9C91B7E}" srcId="{E583AA95-BDAE-4463-BB1C-578DBA5FE1F3}" destId="{21155966-E309-4588-94EE-216A5087AD05}" srcOrd="0" destOrd="0" parTransId="{C90504C4-FABE-4C0B-A71F-54BF7A68384D}" sibTransId="{99F91AFA-2944-471F-8E88-9A0F5C4A5B9F}"/>
    <dgm:cxn modelId="{063A9332-4528-4E8C-B92D-BFEBF481F982}" type="presOf" srcId="{F41BCE03-6B72-420C-AD61-D9763548978E}" destId="{F68CD9C0-7737-4824-8779-201B95B2DCB0}" srcOrd="0" destOrd="2" presId="urn:microsoft.com/office/officeart/2005/8/layout/vList2"/>
    <dgm:cxn modelId="{ED2AF63E-87EC-4D5C-AFD2-BF2E05CD48A6}" type="presOf" srcId="{21155966-E309-4588-94EE-216A5087AD05}" destId="{F68CD9C0-7737-4824-8779-201B95B2DCB0}" srcOrd="0" destOrd="0" presId="urn:microsoft.com/office/officeart/2005/8/layout/vList2"/>
    <dgm:cxn modelId="{0569BC5D-F4B7-4DA6-8579-9763FC936739}" srcId="{E100376A-FF75-459F-9725-344F75BC18AB}" destId="{E583AA95-BDAE-4463-BB1C-578DBA5FE1F3}" srcOrd="0" destOrd="0" parTransId="{1F1E3F75-1D29-4E04-B6F2-C79EE26CB140}" sibTransId="{C201A7D7-84CB-4BA0-B4A7-E436DC05960A}"/>
    <dgm:cxn modelId="{659FF050-9C2F-4F37-9D38-B1883DDFC83E}" srcId="{E583AA95-BDAE-4463-BB1C-578DBA5FE1F3}" destId="{CE23621A-D631-4025-8DB6-F4AF09787E5B}" srcOrd="2" destOrd="0" parTransId="{C052FC6C-FD22-44E6-AAD2-77B38FE1C1D3}" sibTransId="{40E9E8D2-73AF-4E53-B94C-F32AAA45C636}"/>
    <dgm:cxn modelId="{C36C1251-A534-423C-A0E7-1681D2FD10A0}" type="presOf" srcId="{CE23621A-D631-4025-8DB6-F4AF09787E5B}" destId="{F68CD9C0-7737-4824-8779-201B95B2DCB0}" srcOrd="0" destOrd="7" presId="urn:microsoft.com/office/officeart/2005/8/layout/vList2"/>
    <dgm:cxn modelId="{44A8E156-4D86-4D06-9E72-4FD23CFB97F5}" srcId="{21155966-E309-4588-94EE-216A5087AD05}" destId="{044B900B-8D47-42D4-BB25-61C9D0CFD4A3}" srcOrd="0" destOrd="0" parTransId="{FD2A74C0-9204-439E-A842-82AFAB3FFBCA}" sibTransId="{9A784236-066E-44B5-9D27-D18CA74DC9DE}"/>
    <dgm:cxn modelId="{5F87FE80-E090-4763-BCAD-33E15A0314EA}" type="presOf" srcId="{B109E588-7ED8-47F9-B38B-2EBB083F5E94}" destId="{F68CD9C0-7737-4824-8779-201B95B2DCB0}" srcOrd="0" destOrd="8" presId="urn:microsoft.com/office/officeart/2005/8/layout/vList2"/>
    <dgm:cxn modelId="{7AF8A785-5AFB-4720-A467-EB77D9B88CE3}" srcId="{21155966-E309-4588-94EE-216A5087AD05}" destId="{F9939498-9DA7-4F71-96F1-03B51C692D1C}" srcOrd="2" destOrd="0" parTransId="{9EA71D7E-A8A1-4F3E-B247-04253F4BE399}" sibTransId="{E31E9987-2FDC-4C64-86CC-0E5FDCB2D79A}"/>
    <dgm:cxn modelId="{BD912B88-8602-4B04-9407-7545C0BF078C}" type="presOf" srcId="{E0950C0B-1EFA-42D2-9D1A-498C06F9AC89}" destId="{F68CD9C0-7737-4824-8779-201B95B2DCB0}" srcOrd="0" destOrd="4" presId="urn:microsoft.com/office/officeart/2005/8/layout/vList2"/>
    <dgm:cxn modelId="{44421089-F6B3-4CA3-A6AA-2B4CB9FC209B}" srcId="{E0950C0B-1EFA-42D2-9D1A-498C06F9AC89}" destId="{AF12BDAD-63C8-4DB5-B51A-E5C1D2BDFBC5}" srcOrd="1" destOrd="0" parTransId="{09737AE1-FC0F-41D8-BB97-1FE701E4862E}" sibTransId="{57DD4629-70B5-4E2A-A4AA-6456ADC4C708}"/>
    <dgm:cxn modelId="{BB5FF28B-2B79-4BD7-98E0-793FC7E3804C}" type="presOf" srcId="{AF12BDAD-63C8-4DB5-B51A-E5C1D2BDFBC5}" destId="{F68CD9C0-7737-4824-8779-201B95B2DCB0}" srcOrd="0" destOrd="6" presId="urn:microsoft.com/office/officeart/2005/8/layout/vList2"/>
    <dgm:cxn modelId="{1B40A092-F104-4D5C-B877-5672B35DD52D}" type="presOf" srcId="{F9939498-9DA7-4F71-96F1-03B51C692D1C}" destId="{F68CD9C0-7737-4824-8779-201B95B2DCB0}" srcOrd="0" destOrd="3" presId="urn:microsoft.com/office/officeart/2005/8/layout/vList2"/>
    <dgm:cxn modelId="{85255D93-4939-4F50-8F97-3D7D226CB2FC}" srcId="{E583AA95-BDAE-4463-BB1C-578DBA5FE1F3}" destId="{E0950C0B-1EFA-42D2-9D1A-498C06F9AC89}" srcOrd="1" destOrd="0" parTransId="{0C1020BF-4CE3-4934-B3EC-C39CF165EE55}" sibTransId="{CF9155B7-2280-41AD-ADC5-B678055C352F}"/>
    <dgm:cxn modelId="{938E3E9A-C7C9-45B4-9327-E2B4EF41CC61}" type="presOf" srcId="{E100376A-FF75-459F-9725-344F75BC18AB}" destId="{DFA52B45-DE8C-4561-A9E1-A7D0909629B0}" srcOrd="0" destOrd="0" presId="urn:microsoft.com/office/officeart/2005/8/layout/vList2"/>
    <dgm:cxn modelId="{D5B185AE-7208-464A-AD7E-B54C9634AC29}" srcId="{21155966-E309-4588-94EE-216A5087AD05}" destId="{F41BCE03-6B72-420C-AD61-D9763548978E}" srcOrd="1" destOrd="0" parTransId="{008B9ABB-41FB-4D62-B299-B44982734508}" sibTransId="{A85D7908-0049-49DF-BD4B-B4D141AECB45}"/>
    <dgm:cxn modelId="{B10009D3-BB38-4E22-B117-E3BECBFF0C24}" type="presOf" srcId="{044B900B-8D47-42D4-BB25-61C9D0CFD4A3}" destId="{F68CD9C0-7737-4824-8779-201B95B2DCB0}" srcOrd="0" destOrd="1" presId="urn:microsoft.com/office/officeart/2005/8/layout/vList2"/>
    <dgm:cxn modelId="{41F34AD5-8B15-4EA3-981E-6EC7D7055140}" type="presOf" srcId="{76D8C415-4B87-444E-848B-EEDF429E1411}" destId="{F68CD9C0-7737-4824-8779-201B95B2DCB0}" srcOrd="0" destOrd="5" presId="urn:microsoft.com/office/officeart/2005/8/layout/vList2"/>
    <dgm:cxn modelId="{7DFA90DE-D48D-465C-812E-465C1A743C35}" srcId="{CE23621A-D631-4025-8DB6-F4AF09787E5B}" destId="{B109E588-7ED8-47F9-B38B-2EBB083F5E94}" srcOrd="0" destOrd="0" parTransId="{A4B1BC8C-3482-45C8-AD57-2A39C1766E73}" sibTransId="{F6876CFE-2F35-47A2-BF7C-182542246D9E}"/>
    <dgm:cxn modelId="{F56850EB-3BC7-47F2-876D-6B5BB70B6068}" type="presOf" srcId="{E583AA95-BDAE-4463-BB1C-578DBA5FE1F3}" destId="{A035B18B-0317-44B7-9ECC-3F00807F99FA}" srcOrd="0" destOrd="0" presId="urn:microsoft.com/office/officeart/2005/8/layout/vList2"/>
    <dgm:cxn modelId="{FCF5D631-09DE-4797-8AE7-9E4EF8E850D6}" type="presParOf" srcId="{DFA52B45-DE8C-4561-A9E1-A7D0909629B0}" destId="{A035B18B-0317-44B7-9ECC-3F00807F99FA}" srcOrd="0" destOrd="0" presId="urn:microsoft.com/office/officeart/2005/8/layout/vList2"/>
    <dgm:cxn modelId="{39A7BE93-68DB-4431-9DCA-CE9AB0D189DE}" type="presParOf" srcId="{DFA52B45-DE8C-4561-A9E1-A7D0909629B0}" destId="{F68CD9C0-7737-4824-8779-201B95B2DCB0}" srcOrd="1"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21233700-9CA2-4CC8-9245-C801CE957595}" type="doc">
      <dgm:prSet loTypeId="urn:microsoft.com/office/officeart/2008/layout/LinedList" loCatId="list" qsTypeId="urn:microsoft.com/office/officeart/2005/8/quickstyle/simple1" qsCatId="simple" csTypeId="urn:microsoft.com/office/officeart/2018/5/colors/Iconchunking_neutralicon_colorful2" csCatId="colorful" phldr="1"/>
      <dgm:spPr/>
      <dgm:t>
        <a:bodyPr/>
        <a:lstStyle/>
        <a:p>
          <a:endParaRPr lang="en-US"/>
        </a:p>
      </dgm:t>
    </dgm:pt>
    <dgm:pt modelId="{1F07FAA9-406E-4957-BC35-4AA77DB3CA3F}">
      <dgm:prSet custT="1"/>
      <dgm:spPr/>
      <dgm:t>
        <a:bodyPr/>
        <a:lstStyle/>
        <a:p>
          <a:r>
            <a:rPr lang="en-US" sz="2100" dirty="0"/>
            <a:t>The process of analyzing suspicious files to understand their characteristics (behavior, capabilities and potential impact) to develop mitigation strategies and prevent similar attacks. </a:t>
          </a:r>
        </a:p>
      </dgm:t>
    </dgm:pt>
    <dgm:pt modelId="{F26F848B-DC6A-45E7-835D-12500CFFC064}" type="parTrans" cxnId="{3744D7B9-DF83-4FB5-B11B-092493C91E95}">
      <dgm:prSet/>
      <dgm:spPr/>
      <dgm:t>
        <a:bodyPr/>
        <a:lstStyle/>
        <a:p>
          <a:endParaRPr lang="en-US"/>
        </a:p>
      </dgm:t>
    </dgm:pt>
    <dgm:pt modelId="{BAE4C674-8721-40A5-AED5-D2A19CE85284}" type="sibTrans" cxnId="{3744D7B9-DF83-4FB5-B11B-092493C91E95}">
      <dgm:prSet/>
      <dgm:spPr/>
      <dgm:t>
        <a:bodyPr/>
        <a:lstStyle/>
        <a:p>
          <a:endParaRPr lang="en-US"/>
        </a:p>
      </dgm:t>
    </dgm:pt>
    <dgm:pt modelId="{C3447E98-F9AF-4C88-AD86-C4FA2E8D0BF7}">
      <dgm:prSet/>
      <dgm:spPr/>
      <dgm:t>
        <a:bodyPr/>
        <a:lstStyle/>
        <a:p>
          <a:r>
            <a:rPr lang="en-US" dirty="0"/>
            <a:t>The main objective of malware analysis is to identify and extract the malicious indicators of compromise (IOCs) of a suspicious file and determine how it operates.</a:t>
          </a:r>
        </a:p>
      </dgm:t>
    </dgm:pt>
    <dgm:pt modelId="{1AB993D8-2AE9-4015-8019-7A4A652192E8}" type="parTrans" cxnId="{2C210BC8-5F47-49B9-9E91-F46C00B07604}">
      <dgm:prSet/>
      <dgm:spPr/>
      <dgm:t>
        <a:bodyPr/>
        <a:lstStyle/>
        <a:p>
          <a:endParaRPr lang="en-US"/>
        </a:p>
      </dgm:t>
    </dgm:pt>
    <dgm:pt modelId="{A019FB6A-93A2-490F-A5C9-B4F7DECD9047}" type="sibTrans" cxnId="{2C210BC8-5F47-49B9-9E91-F46C00B07604}">
      <dgm:prSet/>
      <dgm:spPr/>
      <dgm:t>
        <a:bodyPr/>
        <a:lstStyle/>
        <a:p>
          <a:endParaRPr lang="en-US"/>
        </a:p>
      </dgm:t>
    </dgm:pt>
    <dgm:pt modelId="{81E9F1D8-1CEE-4DB7-92F5-B6CD86DB782F}">
      <dgm:prSet/>
      <dgm:spPr/>
      <dgm:t>
        <a:bodyPr/>
        <a:lstStyle/>
        <a:p>
          <a:r>
            <a:rPr lang="en-US" dirty="0"/>
            <a:t>By analysing malware, security experts can gain insights into how it spreads, what types of systems it targets, and how it can be detected and mitigated. </a:t>
          </a:r>
        </a:p>
      </dgm:t>
    </dgm:pt>
    <dgm:pt modelId="{A0954361-9F13-4CCA-8241-7A9150D69459}" type="parTrans" cxnId="{5835DEBD-95DC-4C59-85C1-211C15F34991}">
      <dgm:prSet/>
      <dgm:spPr/>
      <dgm:t>
        <a:bodyPr/>
        <a:lstStyle/>
        <a:p>
          <a:endParaRPr lang="en-US"/>
        </a:p>
      </dgm:t>
    </dgm:pt>
    <dgm:pt modelId="{7272FC55-162C-4C42-AA8B-F7F9FBEB189E}" type="sibTrans" cxnId="{5835DEBD-95DC-4C59-85C1-211C15F34991}">
      <dgm:prSet/>
      <dgm:spPr/>
      <dgm:t>
        <a:bodyPr/>
        <a:lstStyle/>
        <a:p>
          <a:endParaRPr lang="en-US"/>
        </a:p>
      </dgm:t>
    </dgm:pt>
    <dgm:pt modelId="{8F6BE9E2-A633-4333-8542-5F641EC150DD}">
      <dgm:prSet/>
      <dgm:spPr/>
      <dgm:t>
        <a:bodyPr/>
        <a:lstStyle/>
        <a:p>
          <a:r>
            <a:rPr lang="en-US" dirty="0"/>
            <a:t>The analysis process typically involves using a range of tools and techniques, such as static and dynamic analysis, to identify and </a:t>
          </a:r>
          <a:r>
            <a:rPr lang="en-US" dirty="0" err="1"/>
            <a:t>analyse</a:t>
          </a:r>
          <a:r>
            <a:rPr lang="en-US" dirty="0"/>
            <a:t> the various components of the malware</a:t>
          </a:r>
        </a:p>
        <a:p>
          <a:endParaRPr lang="en-US" dirty="0"/>
        </a:p>
      </dgm:t>
    </dgm:pt>
    <dgm:pt modelId="{13461FAF-A085-4A39-ACB8-F53E51059103}" type="parTrans" cxnId="{87626D1A-ADBB-4265-A8DD-4DF42985041D}">
      <dgm:prSet/>
      <dgm:spPr/>
      <dgm:t>
        <a:bodyPr/>
        <a:lstStyle/>
        <a:p>
          <a:endParaRPr lang="en-US"/>
        </a:p>
      </dgm:t>
    </dgm:pt>
    <dgm:pt modelId="{91CD7267-9D2C-48C2-B436-B359CAB1B0CC}" type="sibTrans" cxnId="{87626D1A-ADBB-4265-A8DD-4DF42985041D}">
      <dgm:prSet/>
      <dgm:spPr/>
      <dgm:t>
        <a:bodyPr/>
        <a:lstStyle/>
        <a:p>
          <a:endParaRPr lang="en-US"/>
        </a:p>
      </dgm:t>
    </dgm:pt>
    <dgm:pt modelId="{EA1AB65C-AA0A-4446-97F4-841C7829F2B1}" type="pres">
      <dgm:prSet presAssocID="{21233700-9CA2-4CC8-9245-C801CE957595}" presName="vert0" presStyleCnt="0">
        <dgm:presLayoutVars>
          <dgm:dir/>
          <dgm:animOne val="branch"/>
          <dgm:animLvl val="lvl"/>
        </dgm:presLayoutVars>
      </dgm:prSet>
      <dgm:spPr/>
    </dgm:pt>
    <dgm:pt modelId="{F5CDA805-38E1-405E-BB87-649E923C888F}" type="pres">
      <dgm:prSet presAssocID="{1F07FAA9-406E-4957-BC35-4AA77DB3CA3F}" presName="thickLine" presStyleLbl="alignNode1" presStyleIdx="0" presStyleCnt="4"/>
      <dgm:spPr/>
    </dgm:pt>
    <dgm:pt modelId="{9163D3CF-3C0F-4E15-9643-C71C82D15B5F}" type="pres">
      <dgm:prSet presAssocID="{1F07FAA9-406E-4957-BC35-4AA77DB3CA3F}" presName="horz1" presStyleCnt="0"/>
      <dgm:spPr/>
    </dgm:pt>
    <dgm:pt modelId="{F71921CD-31AB-42D0-A04A-2EB8D8F3CFAD}" type="pres">
      <dgm:prSet presAssocID="{1F07FAA9-406E-4957-BC35-4AA77DB3CA3F}" presName="tx1" presStyleLbl="revTx" presStyleIdx="0" presStyleCnt="4"/>
      <dgm:spPr/>
    </dgm:pt>
    <dgm:pt modelId="{37E1598C-21E2-4D06-A3B6-F423B1B3BA76}" type="pres">
      <dgm:prSet presAssocID="{1F07FAA9-406E-4957-BC35-4AA77DB3CA3F}" presName="vert1" presStyleCnt="0"/>
      <dgm:spPr/>
    </dgm:pt>
    <dgm:pt modelId="{9ADD3D60-62E2-42AD-8F4B-E9A130E5DE21}" type="pres">
      <dgm:prSet presAssocID="{C3447E98-F9AF-4C88-AD86-C4FA2E8D0BF7}" presName="thickLine" presStyleLbl="alignNode1" presStyleIdx="1" presStyleCnt="4"/>
      <dgm:spPr/>
    </dgm:pt>
    <dgm:pt modelId="{9892AD96-A8AB-4FC7-B6D1-AC1445858474}" type="pres">
      <dgm:prSet presAssocID="{C3447E98-F9AF-4C88-AD86-C4FA2E8D0BF7}" presName="horz1" presStyleCnt="0"/>
      <dgm:spPr/>
    </dgm:pt>
    <dgm:pt modelId="{0C6B2B68-12AF-427C-9C6B-A2F80F725EB4}" type="pres">
      <dgm:prSet presAssocID="{C3447E98-F9AF-4C88-AD86-C4FA2E8D0BF7}" presName="tx1" presStyleLbl="revTx" presStyleIdx="1" presStyleCnt="4"/>
      <dgm:spPr/>
    </dgm:pt>
    <dgm:pt modelId="{7B1379F8-547B-4554-8EE9-A6ECC84C7C39}" type="pres">
      <dgm:prSet presAssocID="{C3447E98-F9AF-4C88-AD86-C4FA2E8D0BF7}" presName="vert1" presStyleCnt="0"/>
      <dgm:spPr/>
    </dgm:pt>
    <dgm:pt modelId="{5203E467-9015-4543-B230-6841BD551537}" type="pres">
      <dgm:prSet presAssocID="{81E9F1D8-1CEE-4DB7-92F5-B6CD86DB782F}" presName="thickLine" presStyleLbl="alignNode1" presStyleIdx="2" presStyleCnt="4"/>
      <dgm:spPr/>
    </dgm:pt>
    <dgm:pt modelId="{59A77329-3643-480C-89CD-3584AD9917E8}" type="pres">
      <dgm:prSet presAssocID="{81E9F1D8-1CEE-4DB7-92F5-B6CD86DB782F}" presName="horz1" presStyleCnt="0"/>
      <dgm:spPr/>
    </dgm:pt>
    <dgm:pt modelId="{35EAF573-8164-49D9-8184-02C1D6D986AB}" type="pres">
      <dgm:prSet presAssocID="{81E9F1D8-1CEE-4DB7-92F5-B6CD86DB782F}" presName="tx1" presStyleLbl="revTx" presStyleIdx="2" presStyleCnt="4"/>
      <dgm:spPr/>
    </dgm:pt>
    <dgm:pt modelId="{328D5D3B-4B4D-43DB-9223-292390E77D8B}" type="pres">
      <dgm:prSet presAssocID="{81E9F1D8-1CEE-4DB7-92F5-B6CD86DB782F}" presName="vert1" presStyleCnt="0"/>
      <dgm:spPr/>
    </dgm:pt>
    <dgm:pt modelId="{708D8191-F3EE-4CDD-9996-A020A3EB476F}" type="pres">
      <dgm:prSet presAssocID="{8F6BE9E2-A633-4333-8542-5F641EC150DD}" presName="thickLine" presStyleLbl="alignNode1" presStyleIdx="3" presStyleCnt="4"/>
      <dgm:spPr/>
    </dgm:pt>
    <dgm:pt modelId="{A53E7068-0A4C-4F79-80F9-E4F35A14063A}" type="pres">
      <dgm:prSet presAssocID="{8F6BE9E2-A633-4333-8542-5F641EC150DD}" presName="horz1" presStyleCnt="0"/>
      <dgm:spPr/>
    </dgm:pt>
    <dgm:pt modelId="{2C17AA84-17B7-4398-B856-07730FBE632F}" type="pres">
      <dgm:prSet presAssocID="{8F6BE9E2-A633-4333-8542-5F641EC150DD}" presName="tx1" presStyleLbl="revTx" presStyleIdx="3" presStyleCnt="4"/>
      <dgm:spPr/>
    </dgm:pt>
    <dgm:pt modelId="{227D9122-C1B3-4994-922F-60A106D06CB2}" type="pres">
      <dgm:prSet presAssocID="{8F6BE9E2-A633-4333-8542-5F641EC150DD}" presName="vert1" presStyleCnt="0"/>
      <dgm:spPr/>
    </dgm:pt>
  </dgm:ptLst>
  <dgm:cxnLst>
    <dgm:cxn modelId="{8E89AA05-292C-48E3-943C-EF72DC3D8722}" type="presOf" srcId="{81E9F1D8-1CEE-4DB7-92F5-B6CD86DB782F}" destId="{35EAF573-8164-49D9-8184-02C1D6D986AB}" srcOrd="0" destOrd="0" presId="urn:microsoft.com/office/officeart/2008/layout/LinedList"/>
    <dgm:cxn modelId="{87626D1A-ADBB-4265-A8DD-4DF42985041D}" srcId="{21233700-9CA2-4CC8-9245-C801CE957595}" destId="{8F6BE9E2-A633-4333-8542-5F641EC150DD}" srcOrd="3" destOrd="0" parTransId="{13461FAF-A085-4A39-ACB8-F53E51059103}" sibTransId="{91CD7267-9D2C-48C2-B436-B359CAB1B0CC}"/>
    <dgm:cxn modelId="{A2F42A40-4937-4DEC-A9D4-6DF2EB30585D}" type="presOf" srcId="{21233700-9CA2-4CC8-9245-C801CE957595}" destId="{EA1AB65C-AA0A-4446-97F4-841C7829F2B1}" srcOrd="0" destOrd="0" presId="urn:microsoft.com/office/officeart/2008/layout/LinedList"/>
    <dgm:cxn modelId="{5CFEE667-3BE6-4198-B153-587CD8F5CB7E}" type="presOf" srcId="{8F6BE9E2-A633-4333-8542-5F641EC150DD}" destId="{2C17AA84-17B7-4398-B856-07730FBE632F}" srcOrd="0" destOrd="0" presId="urn:microsoft.com/office/officeart/2008/layout/LinedList"/>
    <dgm:cxn modelId="{E8290E74-F0CF-4E31-B3F3-568D88F8A372}" type="presOf" srcId="{1F07FAA9-406E-4957-BC35-4AA77DB3CA3F}" destId="{F71921CD-31AB-42D0-A04A-2EB8D8F3CFAD}" srcOrd="0" destOrd="0" presId="urn:microsoft.com/office/officeart/2008/layout/LinedList"/>
    <dgm:cxn modelId="{8F62A856-B908-441B-A4FE-7B749E06E2D3}" type="presOf" srcId="{C3447E98-F9AF-4C88-AD86-C4FA2E8D0BF7}" destId="{0C6B2B68-12AF-427C-9C6B-A2F80F725EB4}" srcOrd="0" destOrd="0" presId="urn:microsoft.com/office/officeart/2008/layout/LinedList"/>
    <dgm:cxn modelId="{3744D7B9-DF83-4FB5-B11B-092493C91E95}" srcId="{21233700-9CA2-4CC8-9245-C801CE957595}" destId="{1F07FAA9-406E-4957-BC35-4AA77DB3CA3F}" srcOrd="0" destOrd="0" parTransId="{F26F848B-DC6A-45E7-835D-12500CFFC064}" sibTransId="{BAE4C674-8721-40A5-AED5-D2A19CE85284}"/>
    <dgm:cxn modelId="{5835DEBD-95DC-4C59-85C1-211C15F34991}" srcId="{21233700-9CA2-4CC8-9245-C801CE957595}" destId="{81E9F1D8-1CEE-4DB7-92F5-B6CD86DB782F}" srcOrd="2" destOrd="0" parTransId="{A0954361-9F13-4CCA-8241-7A9150D69459}" sibTransId="{7272FC55-162C-4C42-AA8B-F7F9FBEB189E}"/>
    <dgm:cxn modelId="{2C210BC8-5F47-49B9-9E91-F46C00B07604}" srcId="{21233700-9CA2-4CC8-9245-C801CE957595}" destId="{C3447E98-F9AF-4C88-AD86-C4FA2E8D0BF7}" srcOrd="1" destOrd="0" parTransId="{1AB993D8-2AE9-4015-8019-7A4A652192E8}" sibTransId="{A019FB6A-93A2-490F-A5C9-B4F7DECD9047}"/>
    <dgm:cxn modelId="{042A0171-56D3-44D6-AE6F-FE81D129C23C}" type="presParOf" srcId="{EA1AB65C-AA0A-4446-97F4-841C7829F2B1}" destId="{F5CDA805-38E1-405E-BB87-649E923C888F}" srcOrd="0" destOrd="0" presId="urn:microsoft.com/office/officeart/2008/layout/LinedList"/>
    <dgm:cxn modelId="{0084ED9C-2200-4370-9D74-9E0F21DEF87D}" type="presParOf" srcId="{EA1AB65C-AA0A-4446-97F4-841C7829F2B1}" destId="{9163D3CF-3C0F-4E15-9643-C71C82D15B5F}" srcOrd="1" destOrd="0" presId="urn:microsoft.com/office/officeart/2008/layout/LinedList"/>
    <dgm:cxn modelId="{CBCB4100-9D3D-41C0-BAE0-02B6D89C011A}" type="presParOf" srcId="{9163D3CF-3C0F-4E15-9643-C71C82D15B5F}" destId="{F71921CD-31AB-42D0-A04A-2EB8D8F3CFAD}" srcOrd="0" destOrd="0" presId="urn:microsoft.com/office/officeart/2008/layout/LinedList"/>
    <dgm:cxn modelId="{E3F6A3D1-CC4D-43D8-9414-022C7F188484}" type="presParOf" srcId="{9163D3CF-3C0F-4E15-9643-C71C82D15B5F}" destId="{37E1598C-21E2-4D06-A3B6-F423B1B3BA76}" srcOrd="1" destOrd="0" presId="urn:microsoft.com/office/officeart/2008/layout/LinedList"/>
    <dgm:cxn modelId="{E238DA99-0B28-41BB-9C78-39B971A69DC7}" type="presParOf" srcId="{EA1AB65C-AA0A-4446-97F4-841C7829F2B1}" destId="{9ADD3D60-62E2-42AD-8F4B-E9A130E5DE21}" srcOrd="2" destOrd="0" presId="urn:microsoft.com/office/officeart/2008/layout/LinedList"/>
    <dgm:cxn modelId="{E8E0BE26-066E-4560-AD3D-4FD31130EA18}" type="presParOf" srcId="{EA1AB65C-AA0A-4446-97F4-841C7829F2B1}" destId="{9892AD96-A8AB-4FC7-B6D1-AC1445858474}" srcOrd="3" destOrd="0" presId="urn:microsoft.com/office/officeart/2008/layout/LinedList"/>
    <dgm:cxn modelId="{26F3BB69-B8A6-4DFB-A8EB-D97303E63CEF}" type="presParOf" srcId="{9892AD96-A8AB-4FC7-B6D1-AC1445858474}" destId="{0C6B2B68-12AF-427C-9C6B-A2F80F725EB4}" srcOrd="0" destOrd="0" presId="urn:microsoft.com/office/officeart/2008/layout/LinedList"/>
    <dgm:cxn modelId="{AF85C9D6-0B40-44B6-B97C-17E3454A239D}" type="presParOf" srcId="{9892AD96-A8AB-4FC7-B6D1-AC1445858474}" destId="{7B1379F8-547B-4554-8EE9-A6ECC84C7C39}" srcOrd="1" destOrd="0" presId="urn:microsoft.com/office/officeart/2008/layout/LinedList"/>
    <dgm:cxn modelId="{4483CF8B-805F-4AD3-AD0F-20BA21C7E31F}" type="presParOf" srcId="{EA1AB65C-AA0A-4446-97F4-841C7829F2B1}" destId="{5203E467-9015-4543-B230-6841BD551537}" srcOrd="4" destOrd="0" presId="urn:microsoft.com/office/officeart/2008/layout/LinedList"/>
    <dgm:cxn modelId="{2CE46E2C-82D4-43B0-B9B7-00FD8D10D055}" type="presParOf" srcId="{EA1AB65C-AA0A-4446-97F4-841C7829F2B1}" destId="{59A77329-3643-480C-89CD-3584AD9917E8}" srcOrd="5" destOrd="0" presId="urn:microsoft.com/office/officeart/2008/layout/LinedList"/>
    <dgm:cxn modelId="{88D62433-F157-42FD-9438-AD0F12F529AE}" type="presParOf" srcId="{59A77329-3643-480C-89CD-3584AD9917E8}" destId="{35EAF573-8164-49D9-8184-02C1D6D986AB}" srcOrd="0" destOrd="0" presId="urn:microsoft.com/office/officeart/2008/layout/LinedList"/>
    <dgm:cxn modelId="{EB104068-EA5A-409C-B3E2-254077410F31}" type="presParOf" srcId="{59A77329-3643-480C-89CD-3584AD9917E8}" destId="{328D5D3B-4B4D-43DB-9223-292390E77D8B}" srcOrd="1" destOrd="0" presId="urn:microsoft.com/office/officeart/2008/layout/LinedList"/>
    <dgm:cxn modelId="{5A788E0D-F2D7-4439-9CAB-DECA2EBD5EAD}" type="presParOf" srcId="{EA1AB65C-AA0A-4446-97F4-841C7829F2B1}" destId="{708D8191-F3EE-4CDD-9996-A020A3EB476F}" srcOrd="6" destOrd="0" presId="urn:microsoft.com/office/officeart/2008/layout/LinedList"/>
    <dgm:cxn modelId="{660F9C40-0BF9-4D8B-A2D1-D02DC6CC2146}" type="presParOf" srcId="{EA1AB65C-AA0A-4446-97F4-841C7829F2B1}" destId="{A53E7068-0A4C-4F79-80F9-E4F35A14063A}" srcOrd="7" destOrd="0" presId="urn:microsoft.com/office/officeart/2008/layout/LinedList"/>
    <dgm:cxn modelId="{211894F6-BC2A-4A74-8044-7756179B28C4}" type="presParOf" srcId="{A53E7068-0A4C-4F79-80F9-E4F35A14063A}" destId="{2C17AA84-17B7-4398-B856-07730FBE632F}" srcOrd="0" destOrd="0" presId="urn:microsoft.com/office/officeart/2008/layout/LinedList"/>
    <dgm:cxn modelId="{A243ACCE-CD8B-4297-AA26-EC4B160858C1}" type="presParOf" srcId="{A53E7068-0A4C-4F79-80F9-E4F35A14063A}" destId="{227D9122-C1B3-4994-922F-60A106D06CB2}"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21B35711-AD5B-48A8-9FAD-CE9A61158A88}" type="doc">
      <dgm:prSet loTypeId="urn:microsoft.com/office/officeart/2005/8/layout/hList1" loCatId="list" qsTypeId="urn:microsoft.com/office/officeart/2005/8/quickstyle/simple1" qsCatId="simple" csTypeId="urn:microsoft.com/office/officeart/2005/8/colors/colorful2" csCatId="colorful" phldr="1"/>
      <dgm:spPr/>
      <dgm:t>
        <a:bodyPr/>
        <a:lstStyle/>
        <a:p>
          <a:endParaRPr lang="en-US"/>
        </a:p>
      </dgm:t>
    </dgm:pt>
    <dgm:pt modelId="{11F2E4F6-02D0-4B53-ABBA-6E8D1A6E2805}">
      <dgm:prSet/>
      <dgm:spPr>
        <a:solidFill>
          <a:schemeClr val="accent1">
            <a:lumMod val="75000"/>
          </a:schemeClr>
        </a:solidFill>
      </dgm:spPr>
      <dgm:t>
        <a:bodyPr/>
        <a:lstStyle/>
        <a:p>
          <a:pPr>
            <a:defRPr b="1"/>
          </a:pPr>
          <a:r>
            <a:rPr lang="en-US"/>
            <a:t>No Single approach :</a:t>
          </a:r>
        </a:p>
      </dgm:t>
    </dgm:pt>
    <dgm:pt modelId="{F69A2920-F0F2-4FAC-8F00-BC2A1E53DFC7}" type="parTrans" cxnId="{37C35D8C-AC86-4C75-94E4-C384CC1DF1F3}">
      <dgm:prSet/>
      <dgm:spPr/>
      <dgm:t>
        <a:bodyPr/>
        <a:lstStyle/>
        <a:p>
          <a:endParaRPr lang="en-US"/>
        </a:p>
      </dgm:t>
    </dgm:pt>
    <dgm:pt modelId="{0BBD121E-7A07-4BA9-8F32-999603DF8B28}" type="sibTrans" cxnId="{37C35D8C-AC86-4C75-94E4-C384CC1DF1F3}">
      <dgm:prSet/>
      <dgm:spPr/>
      <dgm:t>
        <a:bodyPr/>
        <a:lstStyle/>
        <a:p>
          <a:endParaRPr lang="en-US"/>
        </a:p>
      </dgm:t>
    </dgm:pt>
    <dgm:pt modelId="{A5BE326B-D563-4CE3-83FE-8B340979D088}">
      <dgm:prSet/>
      <dgm:spPr>
        <a:solidFill>
          <a:schemeClr val="accent1">
            <a:lumMod val="60000"/>
            <a:lumOff val="40000"/>
            <a:alpha val="90000"/>
          </a:schemeClr>
        </a:solidFill>
      </dgm:spPr>
      <dgm:t>
        <a:bodyPr/>
        <a:lstStyle/>
        <a:p>
          <a:r>
            <a:rPr lang="en-US" dirty="0"/>
            <a:t>Adaptable – evolve with the changes in malware development</a:t>
          </a:r>
        </a:p>
      </dgm:t>
    </dgm:pt>
    <dgm:pt modelId="{42374CF6-7262-4A50-9793-BED0E7BC0D8F}" type="parTrans" cxnId="{02D03449-9E54-46C9-A25A-5D5D7C12878F}">
      <dgm:prSet/>
      <dgm:spPr/>
      <dgm:t>
        <a:bodyPr/>
        <a:lstStyle/>
        <a:p>
          <a:endParaRPr lang="en-US"/>
        </a:p>
      </dgm:t>
    </dgm:pt>
    <dgm:pt modelId="{9AE2584B-0CD0-4EAB-91BC-11F3A9E81DD8}" type="sibTrans" cxnId="{02D03449-9E54-46C9-A25A-5D5D7C12878F}">
      <dgm:prSet/>
      <dgm:spPr/>
      <dgm:t>
        <a:bodyPr/>
        <a:lstStyle/>
        <a:p>
          <a:endParaRPr lang="en-US"/>
        </a:p>
      </dgm:t>
    </dgm:pt>
    <dgm:pt modelId="{CF8743A4-E4AF-4CC3-B5A1-7E6A46DBF7BB}">
      <dgm:prSet/>
      <dgm:spPr>
        <a:solidFill>
          <a:schemeClr val="accent1">
            <a:lumMod val="60000"/>
            <a:lumOff val="40000"/>
            <a:alpha val="90000"/>
          </a:schemeClr>
        </a:solidFill>
      </dgm:spPr>
      <dgm:t>
        <a:bodyPr/>
        <a:lstStyle/>
        <a:p>
          <a:r>
            <a:rPr lang="en-US"/>
            <a:t>Flexible – analyze various categories of malware. </a:t>
          </a:r>
        </a:p>
      </dgm:t>
    </dgm:pt>
    <dgm:pt modelId="{718E6F95-3439-419D-8644-84A93A56F7AF}" type="parTrans" cxnId="{55037220-56E3-475D-B335-05A7F8E2E70D}">
      <dgm:prSet/>
      <dgm:spPr/>
      <dgm:t>
        <a:bodyPr/>
        <a:lstStyle/>
        <a:p>
          <a:endParaRPr lang="en-US"/>
        </a:p>
      </dgm:t>
    </dgm:pt>
    <dgm:pt modelId="{87765B62-9B02-4A1D-ADD3-3BAD5EE80E00}" type="sibTrans" cxnId="{55037220-56E3-475D-B335-05A7F8E2E70D}">
      <dgm:prSet/>
      <dgm:spPr/>
      <dgm:t>
        <a:bodyPr/>
        <a:lstStyle/>
        <a:p>
          <a:endParaRPr lang="en-US"/>
        </a:p>
      </dgm:t>
    </dgm:pt>
    <dgm:pt modelId="{AE72F55D-946B-49FA-BF64-EEF1C7BBA31B}">
      <dgm:prSet/>
      <dgm:spPr>
        <a:solidFill>
          <a:schemeClr val="accent1">
            <a:lumMod val="60000"/>
            <a:lumOff val="40000"/>
            <a:alpha val="90000"/>
          </a:schemeClr>
        </a:solidFill>
      </dgm:spPr>
      <dgm:t>
        <a:bodyPr/>
        <a:lstStyle/>
        <a:p>
          <a:r>
            <a:rPr lang="en-US"/>
            <a:t>Systematic – analyzing complex and sophisticated malware.</a:t>
          </a:r>
        </a:p>
      </dgm:t>
    </dgm:pt>
    <dgm:pt modelId="{7621A122-C257-49A6-931E-DDAC887AA0DC}" type="parTrans" cxnId="{AD9765A8-9BD4-4B61-AE7E-7A3DED072823}">
      <dgm:prSet/>
      <dgm:spPr/>
      <dgm:t>
        <a:bodyPr/>
        <a:lstStyle/>
        <a:p>
          <a:endParaRPr lang="en-US"/>
        </a:p>
      </dgm:t>
    </dgm:pt>
    <dgm:pt modelId="{1A98153A-6B07-4914-9A15-CDA8A7B64E4F}" type="sibTrans" cxnId="{AD9765A8-9BD4-4B61-AE7E-7A3DED072823}">
      <dgm:prSet/>
      <dgm:spPr/>
      <dgm:t>
        <a:bodyPr/>
        <a:lstStyle/>
        <a:p>
          <a:endParaRPr lang="en-US"/>
        </a:p>
      </dgm:t>
    </dgm:pt>
    <dgm:pt modelId="{CE20D52A-351E-49CA-BFF4-61BE300517B3}">
      <dgm:prSet/>
      <dgm:spPr>
        <a:solidFill>
          <a:schemeClr val="accent1">
            <a:lumMod val="75000"/>
          </a:schemeClr>
        </a:solidFill>
      </dgm:spPr>
      <dgm:t>
        <a:bodyPr/>
        <a:lstStyle/>
        <a:p>
          <a:pPr>
            <a:defRPr b="1"/>
          </a:pPr>
          <a:r>
            <a:rPr lang="en-US"/>
            <a:t>Challenges:</a:t>
          </a:r>
        </a:p>
      </dgm:t>
    </dgm:pt>
    <dgm:pt modelId="{21D509D7-52BB-4C62-9D94-4E0BA2C6637E}" type="parTrans" cxnId="{BCF113A0-0203-44DE-8C05-9F41E348493D}">
      <dgm:prSet/>
      <dgm:spPr/>
      <dgm:t>
        <a:bodyPr/>
        <a:lstStyle/>
        <a:p>
          <a:endParaRPr lang="en-US"/>
        </a:p>
      </dgm:t>
    </dgm:pt>
    <dgm:pt modelId="{9846532B-E8D9-4A4D-AD58-9523CECAFFF3}" type="sibTrans" cxnId="{BCF113A0-0203-44DE-8C05-9F41E348493D}">
      <dgm:prSet/>
      <dgm:spPr/>
      <dgm:t>
        <a:bodyPr/>
        <a:lstStyle/>
        <a:p>
          <a:endParaRPr lang="en-US"/>
        </a:p>
      </dgm:t>
    </dgm:pt>
    <dgm:pt modelId="{ACE17F2D-17C7-4552-98CE-FDB67A0561AD}">
      <dgm:prSet/>
      <dgm:spPr>
        <a:solidFill>
          <a:schemeClr val="accent1">
            <a:lumMod val="60000"/>
            <a:lumOff val="40000"/>
            <a:alpha val="90000"/>
          </a:schemeClr>
        </a:solidFill>
      </dgm:spPr>
      <dgm:t>
        <a:bodyPr/>
        <a:lstStyle/>
        <a:p>
          <a:r>
            <a:rPr lang="en-US"/>
            <a:t>Time-consuming</a:t>
          </a:r>
        </a:p>
      </dgm:t>
    </dgm:pt>
    <dgm:pt modelId="{0789C5BC-E29B-452C-AA60-CD6F278B9462}" type="parTrans" cxnId="{9A96C31B-81F2-4169-A8CC-A9B04A7741ED}">
      <dgm:prSet/>
      <dgm:spPr/>
      <dgm:t>
        <a:bodyPr/>
        <a:lstStyle/>
        <a:p>
          <a:endParaRPr lang="en-US"/>
        </a:p>
      </dgm:t>
    </dgm:pt>
    <dgm:pt modelId="{0C75F3F5-058A-480E-B238-7D10BD78F201}" type="sibTrans" cxnId="{9A96C31B-81F2-4169-A8CC-A9B04A7741ED}">
      <dgm:prSet/>
      <dgm:spPr/>
      <dgm:t>
        <a:bodyPr/>
        <a:lstStyle/>
        <a:p>
          <a:endParaRPr lang="en-US"/>
        </a:p>
      </dgm:t>
    </dgm:pt>
    <dgm:pt modelId="{FCFB8376-5357-4EB0-9DCE-076984BA417D}">
      <dgm:prSet/>
      <dgm:spPr>
        <a:solidFill>
          <a:schemeClr val="accent1">
            <a:lumMod val="60000"/>
            <a:lumOff val="40000"/>
            <a:alpha val="90000"/>
          </a:schemeClr>
        </a:solidFill>
      </dgm:spPr>
      <dgm:t>
        <a:bodyPr/>
        <a:lstStyle/>
        <a:p>
          <a:r>
            <a:rPr lang="en-US"/>
            <a:t>Resource intensive</a:t>
          </a:r>
        </a:p>
      </dgm:t>
    </dgm:pt>
    <dgm:pt modelId="{E8605CD7-14D5-4919-BBCB-543A731DFB61}" type="parTrans" cxnId="{C18BDA2E-34F0-499F-A36F-775D94A90307}">
      <dgm:prSet/>
      <dgm:spPr/>
      <dgm:t>
        <a:bodyPr/>
        <a:lstStyle/>
        <a:p>
          <a:endParaRPr lang="en-US"/>
        </a:p>
      </dgm:t>
    </dgm:pt>
    <dgm:pt modelId="{6626BF29-C4B7-42AF-B7FF-9B9D4EFBBED1}" type="sibTrans" cxnId="{C18BDA2E-34F0-499F-A36F-775D94A90307}">
      <dgm:prSet/>
      <dgm:spPr/>
      <dgm:t>
        <a:bodyPr/>
        <a:lstStyle/>
        <a:p>
          <a:endParaRPr lang="en-US"/>
        </a:p>
      </dgm:t>
    </dgm:pt>
    <dgm:pt modelId="{01BD237E-53BE-43AE-93B3-3581A268D748}">
      <dgm:prSet/>
      <dgm:spPr>
        <a:solidFill>
          <a:schemeClr val="accent1">
            <a:lumMod val="60000"/>
            <a:lumOff val="40000"/>
            <a:alpha val="90000"/>
          </a:schemeClr>
        </a:solidFill>
      </dgm:spPr>
      <dgm:t>
        <a:bodyPr/>
        <a:lstStyle/>
        <a:p>
          <a:r>
            <a:rPr lang="en-US" dirty="0"/>
            <a:t>Significant learning curve.</a:t>
          </a:r>
        </a:p>
      </dgm:t>
    </dgm:pt>
    <dgm:pt modelId="{5EE2B742-28F7-43E4-BD4F-EBBF0E5E0A35}" type="parTrans" cxnId="{08619299-33B5-4878-A114-F803E2D4AE79}">
      <dgm:prSet/>
      <dgm:spPr/>
      <dgm:t>
        <a:bodyPr/>
        <a:lstStyle/>
        <a:p>
          <a:endParaRPr lang="en-US"/>
        </a:p>
      </dgm:t>
    </dgm:pt>
    <dgm:pt modelId="{DD391EDA-460B-4973-93A2-E2494976C8C7}" type="sibTrans" cxnId="{08619299-33B5-4878-A114-F803E2D4AE79}">
      <dgm:prSet/>
      <dgm:spPr/>
      <dgm:t>
        <a:bodyPr/>
        <a:lstStyle/>
        <a:p>
          <a:endParaRPr lang="en-US"/>
        </a:p>
      </dgm:t>
    </dgm:pt>
    <dgm:pt modelId="{3028DD42-503C-4960-86BC-2DC767BFB091}">
      <dgm:prSet/>
      <dgm:spPr>
        <a:solidFill>
          <a:schemeClr val="accent1">
            <a:lumMod val="75000"/>
          </a:schemeClr>
        </a:solidFill>
      </dgm:spPr>
      <dgm:t>
        <a:bodyPr/>
        <a:lstStyle/>
        <a:p>
          <a:pPr>
            <a:defRPr b="1"/>
          </a:pPr>
          <a:r>
            <a:rPr lang="en-US"/>
            <a:t>Use a Systematic approach: </a:t>
          </a:r>
        </a:p>
      </dgm:t>
    </dgm:pt>
    <dgm:pt modelId="{85CCF052-7719-4EA5-BDB4-1DD1926FB7A6}" type="parTrans" cxnId="{9236BAF9-091F-40B2-BB24-3305DB7294C6}">
      <dgm:prSet/>
      <dgm:spPr/>
      <dgm:t>
        <a:bodyPr/>
        <a:lstStyle/>
        <a:p>
          <a:endParaRPr lang="en-US"/>
        </a:p>
      </dgm:t>
    </dgm:pt>
    <dgm:pt modelId="{50B31B98-266F-46CC-BA8B-0325F80053E1}" type="sibTrans" cxnId="{9236BAF9-091F-40B2-BB24-3305DB7294C6}">
      <dgm:prSet/>
      <dgm:spPr/>
      <dgm:t>
        <a:bodyPr/>
        <a:lstStyle/>
        <a:p>
          <a:endParaRPr lang="en-US"/>
        </a:p>
      </dgm:t>
    </dgm:pt>
    <dgm:pt modelId="{954D291D-3811-4EA9-9C42-27A683D10CE8}">
      <dgm:prSet/>
      <dgm:spPr>
        <a:solidFill>
          <a:schemeClr val="accent1">
            <a:lumMod val="60000"/>
            <a:lumOff val="40000"/>
            <a:alpha val="90000"/>
          </a:schemeClr>
        </a:solidFill>
      </dgm:spPr>
      <dgm:t>
        <a:bodyPr/>
        <a:lstStyle/>
        <a:p>
          <a:r>
            <a:rPr lang="en-US"/>
            <a:t>Effective</a:t>
          </a:r>
        </a:p>
      </dgm:t>
    </dgm:pt>
    <dgm:pt modelId="{992A69E7-A39C-487E-A0DD-95480484B4DB}" type="parTrans" cxnId="{5DA91279-CB9A-4816-A56A-346B36EA8DB1}">
      <dgm:prSet/>
      <dgm:spPr/>
      <dgm:t>
        <a:bodyPr/>
        <a:lstStyle/>
        <a:p>
          <a:endParaRPr lang="en-US"/>
        </a:p>
      </dgm:t>
    </dgm:pt>
    <dgm:pt modelId="{102D24BE-8483-4AE8-8098-641D1349BAB9}" type="sibTrans" cxnId="{5DA91279-CB9A-4816-A56A-346B36EA8DB1}">
      <dgm:prSet/>
      <dgm:spPr/>
      <dgm:t>
        <a:bodyPr/>
        <a:lstStyle/>
        <a:p>
          <a:endParaRPr lang="en-US"/>
        </a:p>
      </dgm:t>
    </dgm:pt>
    <dgm:pt modelId="{05905186-327E-4902-81E6-979F556B66C6}">
      <dgm:prSet/>
      <dgm:spPr>
        <a:solidFill>
          <a:schemeClr val="accent1">
            <a:lumMod val="60000"/>
            <a:lumOff val="40000"/>
            <a:alpha val="90000"/>
          </a:schemeClr>
        </a:solidFill>
      </dgm:spPr>
      <dgm:t>
        <a:bodyPr/>
        <a:lstStyle/>
        <a:p>
          <a:r>
            <a:rPr lang="en-US"/>
            <a:t>Precise </a:t>
          </a:r>
        </a:p>
      </dgm:t>
    </dgm:pt>
    <dgm:pt modelId="{36237635-7F0D-49F9-95A6-4D175FCD1057}" type="parTrans" cxnId="{F22299C7-E4A7-469D-A080-AF6BAC8610DC}">
      <dgm:prSet/>
      <dgm:spPr/>
      <dgm:t>
        <a:bodyPr/>
        <a:lstStyle/>
        <a:p>
          <a:endParaRPr lang="en-US"/>
        </a:p>
      </dgm:t>
    </dgm:pt>
    <dgm:pt modelId="{10B03671-4A33-4579-A0BF-7AE0A7C0CD73}" type="sibTrans" cxnId="{F22299C7-E4A7-469D-A080-AF6BAC8610DC}">
      <dgm:prSet/>
      <dgm:spPr/>
      <dgm:t>
        <a:bodyPr/>
        <a:lstStyle/>
        <a:p>
          <a:endParaRPr lang="en-US"/>
        </a:p>
      </dgm:t>
    </dgm:pt>
    <dgm:pt modelId="{4A5F611B-2B5B-4AFA-9C01-AD078E5A56DD}">
      <dgm:prSet/>
      <dgm:spPr>
        <a:solidFill>
          <a:schemeClr val="accent1">
            <a:lumMod val="75000"/>
          </a:schemeClr>
        </a:solidFill>
      </dgm:spPr>
      <dgm:t>
        <a:bodyPr/>
        <a:lstStyle/>
        <a:p>
          <a:pPr>
            <a:defRPr b="1"/>
          </a:pPr>
          <a:r>
            <a:rPr lang="en-US" dirty="0"/>
            <a:t>Recommend using a Hybrid approach:</a:t>
          </a:r>
        </a:p>
      </dgm:t>
    </dgm:pt>
    <dgm:pt modelId="{DA6955D5-E7F8-4500-A291-BC61C3FEB138}" type="parTrans" cxnId="{CB383987-3163-4BDB-B5F2-B17FF1B84F34}">
      <dgm:prSet/>
      <dgm:spPr/>
      <dgm:t>
        <a:bodyPr/>
        <a:lstStyle/>
        <a:p>
          <a:endParaRPr lang="en-US"/>
        </a:p>
      </dgm:t>
    </dgm:pt>
    <dgm:pt modelId="{1D8A850C-7D50-46FA-93F9-CE332E260777}" type="sibTrans" cxnId="{CB383987-3163-4BDB-B5F2-B17FF1B84F34}">
      <dgm:prSet/>
      <dgm:spPr/>
      <dgm:t>
        <a:bodyPr/>
        <a:lstStyle/>
        <a:p>
          <a:endParaRPr lang="en-US"/>
        </a:p>
      </dgm:t>
    </dgm:pt>
    <dgm:pt modelId="{8FE407D9-07B1-47C3-AF95-A93A891410BA}">
      <dgm:prSet/>
      <dgm:spPr>
        <a:solidFill>
          <a:schemeClr val="accent1">
            <a:lumMod val="75000"/>
            <a:alpha val="90000"/>
          </a:schemeClr>
        </a:solidFill>
      </dgm:spPr>
      <dgm:t>
        <a:bodyPr/>
        <a:lstStyle/>
        <a:p>
          <a:r>
            <a:rPr lang="en-US" dirty="0"/>
            <a:t>Systematically Combines Static and Dynamic</a:t>
          </a:r>
        </a:p>
      </dgm:t>
    </dgm:pt>
    <dgm:pt modelId="{1831B893-4D30-4455-A9FD-AA542FEDFBE6}" type="parTrans" cxnId="{9AABB66A-239C-4A2A-9BB7-4C411359247E}">
      <dgm:prSet/>
      <dgm:spPr/>
      <dgm:t>
        <a:bodyPr/>
        <a:lstStyle/>
        <a:p>
          <a:endParaRPr lang="en-US"/>
        </a:p>
      </dgm:t>
    </dgm:pt>
    <dgm:pt modelId="{5C1E3DC8-004F-4A57-87B5-6CCD2BF0B0BD}" type="sibTrans" cxnId="{9AABB66A-239C-4A2A-9BB7-4C411359247E}">
      <dgm:prSet/>
      <dgm:spPr/>
      <dgm:t>
        <a:bodyPr/>
        <a:lstStyle/>
        <a:p>
          <a:endParaRPr lang="en-US"/>
        </a:p>
      </dgm:t>
    </dgm:pt>
    <dgm:pt modelId="{BC36AAAD-BCE6-47D1-84D2-34F5E4F54FF0}">
      <dgm:prSet/>
      <dgm:spPr>
        <a:solidFill>
          <a:schemeClr val="accent1">
            <a:lumMod val="75000"/>
            <a:alpha val="90000"/>
          </a:schemeClr>
        </a:solidFill>
      </dgm:spPr>
      <dgm:t>
        <a:bodyPr/>
        <a:lstStyle/>
        <a:p>
          <a:r>
            <a:rPr lang="en-US" dirty="0"/>
            <a:t>Leverage AI to aid in analysis. </a:t>
          </a:r>
        </a:p>
      </dgm:t>
    </dgm:pt>
    <dgm:pt modelId="{4AA4AB2B-CA62-4EBE-A355-BC3948C2077E}" type="parTrans" cxnId="{0C0639E2-4C17-48E2-B414-92EB11B4B0C9}">
      <dgm:prSet/>
      <dgm:spPr/>
      <dgm:t>
        <a:bodyPr/>
        <a:lstStyle/>
        <a:p>
          <a:endParaRPr lang="en-JM"/>
        </a:p>
      </dgm:t>
    </dgm:pt>
    <dgm:pt modelId="{B0AF0B1D-3AD5-4901-B4A8-C66BD4F26AB4}" type="sibTrans" cxnId="{0C0639E2-4C17-48E2-B414-92EB11B4B0C9}">
      <dgm:prSet/>
      <dgm:spPr/>
      <dgm:t>
        <a:bodyPr/>
        <a:lstStyle/>
        <a:p>
          <a:endParaRPr lang="en-JM"/>
        </a:p>
      </dgm:t>
    </dgm:pt>
    <dgm:pt modelId="{C7D7AF3D-759F-497E-BC99-1BE82F0447C0}" type="pres">
      <dgm:prSet presAssocID="{21B35711-AD5B-48A8-9FAD-CE9A61158A88}" presName="Name0" presStyleCnt="0">
        <dgm:presLayoutVars>
          <dgm:dir/>
          <dgm:animLvl val="lvl"/>
          <dgm:resizeHandles val="exact"/>
        </dgm:presLayoutVars>
      </dgm:prSet>
      <dgm:spPr/>
    </dgm:pt>
    <dgm:pt modelId="{8A433B11-44FC-458B-9C45-E987E83BDA2F}" type="pres">
      <dgm:prSet presAssocID="{11F2E4F6-02D0-4B53-ABBA-6E8D1A6E2805}" presName="composite" presStyleCnt="0"/>
      <dgm:spPr/>
    </dgm:pt>
    <dgm:pt modelId="{1CE9D230-6E52-4F1B-92C7-C33E36CF7C36}" type="pres">
      <dgm:prSet presAssocID="{11F2E4F6-02D0-4B53-ABBA-6E8D1A6E2805}" presName="parTx" presStyleLbl="alignNode1" presStyleIdx="0" presStyleCnt="4">
        <dgm:presLayoutVars>
          <dgm:chMax val="0"/>
          <dgm:chPref val="0"/>
          <dgm:bulletEnabled val="1"/>
        </dgm:presLayoutVars>
      </dgm:prSet>
      <dgm:spPr/>
    </dgm:pt>
    <dgm:pt modelId="{CA66DF3D-1D07-499A-A238-1D9265058D4A}" type="pres">
      <dgm:prSet presAssocID="{11F2E4F6-02D0-4B53-ABBA-6E8D1A6E2805}" presName="desTx" presStyleLbl="alignAccFollowNode1" presStyleIdx="0" presStyleCnt="4">
        <dgm:presLayoutVars>
          <dgm:bulletEnabled val="1"/>
        </dgm:presLayoutVars>
      </dgm:prSet>
      <dgm:spPr/>
    </dgm:pt>
    <dgm:pt modelId="{3DC5B9CE-2F21-42AF-8CFE-2F1AAC3F508F}" type="pres">
      <dgm:prSet presAssocID="{0BBD121E-7A07-4BA9-8F32-999603DF8B28}" presName="space" presStyleCnt="0"/>
      <dgm:spPr/>
    </dgm:pt>
    <dgm:pt modelId="{44A2050A-B43E-48F0-A5D0-328851131360}" type="pres">
      <dgm:prSet presAssocID="{CE20D52A-351E-49CA-BFF4-61BE300517B3}" presName="composite" presStyleCnt="0"/>
      <dgm:spPr/>
    </dgm:pt>
    <dgm:pt modelId="{1737C881-4D4A-4CC1-A894-64073109A1DC}" type="pres">
      <dgm:prSet presAssocID="{CE20D52A-351E-49CA-BFF4-61BE300517B3}" presName="parTx" presStyleLbl="alignNode1" presStyleIdx="1" presStyleCnt="4">
        <dgm:presLayoutVars>
          <dgm:chMax val="0"/>
          <dgm:chPref val="0"/>
          <dgm:bulletEnabled val="1"/>
        </dgm:presLayoutVars>
      </dgm:prSet>
      <dgm:spPr/>
    </dgm:pt>
    <dgm:pt modelId="{9191B474-427C-4C2D-929E-44E85E87F12A}" type="pres">
      <dgm:prSet presAssocID="{CE20D52A-351E-49CA-BFF4-61BE300517B3}" presName="desTx" presStyleLbl="alignAccFollowNode1" presStyleIdx="1" presStyleCnt="4">
        <dgm:presLayoutVars>
          <dgm:bulletEnabled val="1"/>
        </dgm:presLayoutVars>
      </dgm:prSet>
      <dgm:spPr/>
    </dgm:pt>
    <dgm:pt modelId="{E11FF9B5-B652-4C23-8DF1-5127740E28C9}" type="pres">
      <dgm:prSet presAssocID="{9846532B-E8D9-4A4D-AD58-9523CECAFFF3}" presName="space" presStyleCnt="0"/>
      <dgm:spPr/>
    </dgm:pt>
    <dgm:pt modelId="{F877A10A-3735-472B-96B0-0E7F1BF40055}" type="pres">
      <dgm:prSet presAssocID="{3028DD42-503C-4960-86BC-2DC767BFB091}" presName="composite" presStyleCnt="0"/>
      <dgm:spPr/>
    </dgm:pt>
    <dgm:pt modelId="{750D44EA-BE51-44BB-B049-DA0CCB5C4A1B}" type="pres">
      <dgm:prSet presAssocID="{3028DD42-503C-4960-86BC-2DC767BFB091}" presName="parTx" presStyleLbl="alignNode1" presStyleIdx="2" presStyleCnt="4">
        <dgm:presLayoutVars>
          <dgm:chMax val="0"/>
          <dgm:chPref val="0"/>
          <dgm:bulletEnabled val="1"/>
        </dgm:presLayoutVars>
      </dgm:prSet>
      <dgm:spPr/>
    </dgm:pt>
    <dgm:pt modelId="{3AB818F7-7893-49A8-AB85-0A199F92B725}" type="pres">
      <dgm:prSet presAssocID="{3028DD42-503C-4960-86BC-2DC767BFB091}" presName="desTx" presStyleLbl="alignAccFollowNode1" presStyleIdx="2" presStyleCnt="4">
        <dgm:presLayoutVars>
          <dgm:bulletEnabled val="1"/>
        </dgm:presLayoutVars>
      </dgm:prSet>
      <dgm:spPr/>
    </dgm:pt>
    <dgm:pt modelId="{4B3F3760-B0E6-44A5-8185-FA92D5FA0635}" type="pres">
      <dgm:prSet presAssocID="{50B31B98-266F-46CC-BA8B-0325F80053E1}" presName="space" presStyleCnt="0"/>
      <dgm:spPr/>
    </dgm:pt>
    <dgm:pt modelId="{BF75AFFB-36A0-4384-A794-B127575D69E5}" type="pres">
      <dgm:prSet presAssocID="{4A5F611B-2B5B-4AFA-9C01-AD078E5A56DD}" presName="composite" presStyleCnt="0"/>
      <dgm:spPr/>
    </dgm:pt>
    <dgm:pt modelId="{6A16CD6F-07C8-4500-BF23-523C8DBC41FA}" type="pres">
      <dgm:prSet presAssocID="{4A5F611B-2B5B-4AFA-9C01-AD078E5A56DD}" presName="parTx" presStyleLbl="alignNode1" presStyleIdx="3" presStyleCnt="4">
        <dgm:presLayoutVars>
          <dgm:chMax val="0"/>
          <dgm:chPref val="0"/>
          <dgm:bulletEnabled val="1"/>
        </dgm:presLayoutVars>
      </dgm:prSet>
      <dgm:spPr/>
    </dgm:pt>
    <dgm:pt modelId="{CF67E977-3AAF-4BF5-91F3-586B3F77B1F3}" type="pres">
      <dgm:prSet presAssocID="{4A5F611B-2B5B-4AFA-9C01-AD078E5A56DD}" presName="desTx" presStyleLbl="alignAccFollowNode1" presStyleIdx="3" presStyleCnt="4">
        <dgm:presLayoutVars>
          <dgm:bulletEnabled val="1"/>
        </dgm:presLayoutVars>
      </dgm:prSet>
      <dgm:spPr/>
    </dgm:pt>
  </dgm:ptLst>
  <dgm:cxnLst>
    <dgm:cxn modelId="{AC869B09-EC84-4782-A44F-6E85924521EC}" type="presOf" srcId="{954D291D-3811-4EA9-9C42-27A683D10CE8}" destId="{3AB818F7-7893-49A8-AB85-0A199F92B725}" srcOrd="0" destOrd="0" presId="urn:microsoft.com/office/officeart/2005/8/layout/hList1"/>
    <dgm:cxn modelId="{37EE810A-86B5-46B3-B914-0EC64E3AF0DD}" type="presOf" srcId="{FCFB8376-5357-4EB0-9DCE-076984BA417D}" destId="{9191B474-427C-4C2D-929E-44E85E87F12A}" srcOrd="0" destOrd="1" presId="urn:microsoft.com/office/officeart/2005/8/layout/hList1"/>
    <dgm:cxn modelId="{9A96C31B-81F2-4169-A8CC-A9B04A7741ED}" srcId="{CE20D52A-351E-49CA-BFF4-61BE300517B3}" destId="{ACE17F2D-17C7-4552-98CE-FDB67A0561AD}" srcOrd="0" destOrd="0" parTransId="{0789C5BC-E29B-452C-AA60-CD6F278B9462}" sibTransId="{0C75F3F5-058A-480E-B238-7D10BD78F201}"/>
    <dgm:cxn modelId="{55037220-56E3-475D-B335-05A7F8E2E70D}" srcId="{11F2E4F6-02D0-4B53-ABBA-6E8D1A6E2805}" destId="{CF8743A4-E4AF-4CC3-B5A1-7E6A46DBF7BB}" srcOrd="1" destOrd="0" parTransId="{718E6F95-3439-419D-8644-84A93A56F7AF}" sibTransId="{87765B62-9B02-4A1D-ADD3-3BAD5EE80E00}"/>
    <dgm:cxn modelId="{C18BDA2E-34F0-499F-A36F-775D94A90307}" srcId="{CE20D52A-351E-49CA-BFF4-61BE300517B3}" destId="{FCFB8376-5357-4EB0-9DCE-076984BA417D}" srcOrd="1" destOrd="0" parTransId="{E8605CD7-14D5-4919-BBCB-543A731DFB61}" sibTransId="{6626BF29-C4B7-42AF-B7FF-9B9D4EFBBED1}"/>
    <dgm:cxn modelId="{756BEB34-B3E6-439F-A1AD-04DCA5337D4D}" type="presOf" srcId="{A5BE326B-D563-4CE3-83FE-8B340979D088}" destId="{CA66DF3D-1D07-499A-A238-1D9265058D4A}" srcOrd="0" destOrd="0" presId="urn:microsoft.com/office/officeart/2005/8/layout/hList1"/>
    <dgm:cxn modelId="{82F56E3A-E64B-4E12-B4A9-EC70A224EAEA}" type="presOf" srcId="{05905186-327E-4902-81E6-979F556B66C6}" destId="{3AB818F7-7893-49A8-AB85-0A199F92B725}" srcOrd="0" destOrd="1" presId="urn:microsoft.com/office/officeart/2005/8/layout/hList1"/>
    <dgm:cxn modelId="{8E34043D-58EA-4CD6-8B8C-B431D3D01377}" type="presOf" srcId="{BC36AAAD-BCE6-47D1-84D2-34F5E4F54FF0}" destId="{CF67E977-3AAF-4BF5-91F3-586B3F77B1F3}" srcOrd="0" destOrd="1" presId="urn:microsoft.com/office/officeart/2005/8/layout/hList1"/>
    <dgm:cxn modelId="{02D03449-9E54-46C9-A25A-5D5D7C12878F}" srcId="{11F2E4F6-02D0-4B53-ABBA-6E8D1A6E2805}" destId="{A5BE326B-D563-4CE3-83FE-8B340979D088}" srcOrd="0" destOrd="0" parTransId="{42374CF6-7262-4A50-9793-BED0E7BC0D8F}" sibTransId="{9AE2584B-0CD0-4EAB-91BC-11F3A9E81DD8}"/>
    <dgm:cxn modelId="{9AABB66A-239C-4A2A-9BB7-4C411359247E}" srcId="{4A5F611B-2B5B-4AFA-9C01-AD078E5A56DD}" destId="{8FE407D9-07B1-47C3-AF95-A93A891410BA}" srcOrd="0" destOrd="0" parTransId="{1831B893-4D30-4455-A9FD-AA542FEDFBE6}" sibTransId="{5C1E3DC8-004F-4A57-87B5-6CCD2BF0B0BD}"/>
    <dgm:cxn modelId="{B6C5BB72-EA70-4D54-838E-AEBEA5BE68EC}" type="presOf" srcId="{8FE407D9-07B1-47C3-AF95-A93A891410BA}" destId="{CF67E977-3AAF-4BF5-91F3-586B3F77B1F3}" srcOrd="0" destOrd="0" presId="urn:microsoft.com/office/officeart/2005/8/layout/hList1"/>
    <dgm:cxn modelId="{5DA91279-CB9A-4816-A56A-346B36EA8DB1}" srcId="{3028DD42-503C-4960-86BC-2DC767BFB091}" destId="{954D291D-3811-4EA9-9C42-27A683D10CE8}" srcOrd="0" destOrd="0" parTransId="{992A69E7-A39C-487E-A0DD-95480484B4DB}" sibTransId="{102D24BE-8483-4AE8-8098-641D1349BAB9}"/>
    <dgm:cxn modelId="{CB383987-3163-4BDB-B5F2-B17FF1B84F34}" srcId="{21B35711-AD5B-48A8-9FAD-CE9A61158A88}" destId="{4A5F611B-2B5B-4AFA-9C01-AD078E5A56DD}" srcOrd="3" destOrd="0" parTransId="{DA6955D5-E7F8-4500-A291-BC61C3FEB138}" sibTransId="{1D8A850C-7D50-46FA-93F9-CE332E260777}"/>
    <dgm:cxn modelId="{CB6DD78A-6A3F-4C46-ABC2-B79E7939D260}" type="presOf" srcId="{AE72F55D-946B-49FA-BF64-EEF1C7BBA31B}" destId="{CA66DF3D-1D07-499A-A238-1D9265058D4A}" srcOrd="0" destOrd="2" presId="urn:microsoft.com/office/officeart/2005/8/layout/hList1"/>
    <dgm:cxn modelId="{37C35D8C-AC86-4C75-94E4-C384CC1DF1F3}" srcId="{21B35711-AD5B-48A8-9FAD-CE9A61158A88}" destId="{11F2E4F6-02D0-4B53-ABBA-6E8D1A6E2805}" srcOrd="0" destOrd="0" parTransId="{F69A2920-F0F2-4FAC-8F00-BC2A1E53DFC7}" sibTransId="{0BBD121E-7A07-4BA9-8F32-999603DF8B28}"/>
    <dgm:cxn modelId="{08619299-33B5-4878-A114-F803E2D4AE79}" srcId="{CE20D52A-351E-49CA-BFF4-61BE300517B3}" destId="{01BD237E-53BE-43AE-93B3-3581A268D748}" srcOrd="2" destOrd="0" parTransId="{5EE2B742-28F7-43E4-BD4F-EBBF0E5E0A35}" sibTransId="{DD391EDA-460B-4973-93A2-E2494976C8C7}"/>
    <dgm:cxn modelId="{2004FD9E-3B93-4655-A7D6-1EB0FCFFF39E}" type="presOf" srcId="{ACE17F2D-17C7-4552-98CE-FDB67A0561AD}" destId="{9191B474-427C-4C2D-929E-44E85E87F12A}" srcOrd="0" destOrd="0" presId="urn:microsoft.com/office/officeart/2005/8/layout/hList1"/>
    <dgm:cxn modelId="{BCF113A0-0203-44DE-8C05-9F41E348493D}" srcId="{21B35711-AD5B-48A8-9FAD-CE9A61158A88}" destId="{CE20D52A-351E-49CA-BFF4-61BE300517B3}" srcOrd="1" destOrd="0" parTransId="{21D509D7-52BB-4C62-9D94-4E0BA2C6637E}" sibTransId="{9846532B-E8D9-4A4D-AD58-9523CECAFFF3}"/>
    <dgm:cxn modelId="{AD9765A8-9BD4-4B61-AE7E-7A3DED072823}" srcId="{11F2E4F6-02D0-4B53-ABBA-6E8D1A6E2805}" destId="{AE72F55D-946B-49FA-BF64-EEF1C7BBA31B}" srcOrd="2" destOrd="0" parTransId="{7621A122-C257-49A6-931E-DDAC887AA0DC}" sibTransId="{1A98153A-6B07-4914-9A15-CDA8A7B64E4F}"/>
    <dgm:cxn modelId="{391914A9-685D-45D1-A54C-0FFF109EAFF6}" type="presOf" srcId="{11F2E4F6-02D0-4B53-ABBA-6E8D1A6E2805}" destId="{1CE9D230-6E52-4F1B-92C7-C33E36CF7C36}" srcOrd="0" destOrd="0" presId="urn:microsoft.com/office/officeart/2005/8/layout/hList1"/>
    <dgm:cxn modelId="{B23DB2B1-EDAA-41EA-8D5D-430E07CA1A3F}" type="presOf" srcId="{21B35711-AD5B-48A8-9FAD-CE9A61158A88}" destId="{C7D7AF3D-759F-497E-BC99-1BE82F0447C0}" srcOrd="0" destOrd="0" presId="urn:microsoft.com/office/officeart/2005/8/layout/hList1"/>
    <dgm:cxn modelId="{24B24EB4-7EC4-439F-B685-D20D6608DA55}" type="presOf" srcId="{01BD237E-53BE-43AE-93B3-3581A268D748}" destId="{9191B474-427C-4C2D-929E-44E85E87F12A}" srcOrd="0" destOrd="2" presId="urn:microsoft.com/office/officeart/2005/8/layout/hList1"/>
    <dgm:cxn modelId="{7B61DFBC-EBFD-4837-8659-8D09E9C6E35D}" type="presOf" srcId="{CE20D52A-351E-49CA-BFF4-61BE300517B3}" destId="{1737C881-4D4A-4CC1-A894-64073109A1DC}" srcOrd="0" destOrd="0" presId="urn:microsoft.com/office/officeart/2005/8/layout/hList1"/>
    <dgm:cxn modelId="{F22299C7-E4A7-469D-A080-AF6BAC8610DC}" srcId="{3028DD42-503C-4960-86BC-2DC767BFB091}" destId="{05905186-327E-4902-81E6-979F556B66C6}" srcOrd="1" destOrd="0" parTransId="{36237635-7F0D-49F9-95A6-4D175FCD1057}" sibTransId="{10B03671-4A33-4579-A0BF-7AE0A7C0CD73}"/>
    <dgm:cxn modelId="{0C0639E2-4C17-48E2-B414-92EB11B4B0C9}" srcId="{4A5F611B-2B5B-4AFA-9C01-AD078E5A56DD}" destId="{BC36AAAD-BCE6-47D1-84D2-34F5E4F54FF0}" srcOrd="1" destOrd="0" parTransId="{4AA4AB2B-CA62-4EBE-A355-BC3948C2077E}" sibTransId="{B0AF0B1D-3AD5-4901-B4A8-C66BD4F26AB4}"/>
    <dgm:cxn modelId="{7BC270E6-F983-4E36-BB17-F0F94E0A92FE}" type="presOf" srcId="{CF8743A4-E4AF-4CC3-B5A1-7E6A46DBF7BB}" destId="{CA66DF3D-1D07-499A-A238-1D9265058D4A}" srcOrd="0" destOrd="1" presId="urn:microsoft.com/office/officeart/2005/8/layout/hList1"/>
    <dgm:cxn modelId="{580EFBE9-18C9-49DF-9B6C-6EFF7494AB2B}" type="presOf" srcId="{3028DD42-503C-4960-86BC-2DC767BFB091}" destId="{750D44EA-BE51-44BB-B049-DA0CCB5C4A1B}" srcOrd="0" destOrd="0" presId="urn:microsoft.com/office/officeart/2005/8/layout/hList1"/>
    <dgm:cxn modelId="{BA959FED-255F-4DA0-B786-ABC6CDB6ADCD}" type="presOf" srcId="{4A5F611B-2B5B-4AFA-9C01-AD078E5A56DD}" destId="{6A16CD6F-07C8-4500-BF23-523C8DBC41FA}" srcOrd="0" destOrd="0" presId="urn:microsoft.com/office/officeart/2005/8/layout/hList1"/>
    <dgm:cxn modelId="{9236BAF9-091F-40B2-BB24-3305DB7294C6}" srcId="{21B35711-AD5B-48A8-9FAD-CE9A61158A88}" destId="{3028DD42-503C-4960-86BC-2DC767BFB091}" srcOrd="2" destOrd="0" parTransId="{85CCF052-7719-4EA5-BDB4-1DD1926FB7A6}" sibTransId="{50B31B98-266F-46CC-BA8B-0325F80053E1}"/>
    <dgm:cxn modelId="{A8F3BBCD-F546-4B17-A09F-692949D45714}" type="presParOf" srcId="{C7D7AF3D-759F-497E-BC99-1BE82F0447C0}" destId="{8A433B11-44FC-458B-9C45-E987E83BDA2F}" srcOrd="0" destOrd="0" presId="urn:microsoft.com/office/officeart/2005/8/layout/hList1"/>
    <dgm:cxn modelId="{80F8D4E6-F199-47BB-AC47-841E58FAE7BC}" type="presParOf" srcId="{8A433B11-44FC-458B-9C45-E987E83BDA2F}" destId="{1CE9D230-6E52-4F1B-92C7-C33E36CF7C36}" srcOrd="0" destOrd="0" presId="urn:microsoft.com/office/officeart/2005/8/layout/hList1"/>
    <dgm:cxn modelId="{7253A492-B07D-48D9-8AC7-E69893FEC701}" type="presParOf" srcId="{8A433B11-44FC-458B-9C45-E987E83BDA2F}" destId="{CA66DF3D-1D07-499A-A238-1D9265058D4A}" srcOrd="1" destOrd="0" presId="urn:microsoft.com/office/officeart/2005/8/layout/hList1"/>
    <dgm:cxn modelId="{FB6F2B40-3146-4A26-9464-71B4AE7ED70F}" type="presParOf" srcId="{C7D7AF3D-759F-497E-BC99-1BE82F0447C0}" destId="{3DC5B9CE-2F21-42AF-8CFE-2F1AAC3F508F}" srcOrd="1" destOrd="0" presId="urn:microsoft.com/office/officeart/2005/8/layout/hList1"/>
    <dgm:cxn modelId="{2EA3C945-26D9-47F6-A322-67DC8BB532CF}" type="presParOf" srcId="{C7D7AF3D-759F-497E-BC99-1BE82F0447C0}" destId="{44A2050A-B43E-48F0-A5D0-328851131360}" srcOrd="2" destOrd="0" presId="urn:microsoft.com/office/officeart/2005/8/layout/hList1"/>
    <dgm:cxn modelId="{5C48F618-8148-43E8-BCCF-AD240AFB352E}" type="presParOf" srcId="{44A2050A-B43E-48F0-A5D0-328851131360}" destId="{1737C881-4D4A-4CC1-A894-64073109A1DC}" srcOrd="0" destOrd="0" presId="urn:microsoft.com/office/officeart/2005/8/layout/hList1"/>
    <dgm:cxn modelId="{52D95596-F6C3-487A-8E7F-34F0DF9B4FBD}" type="presParOf" srcId="{44A2050A-B43E-48F0-A5D0-328851131360}" destId="{9191B474-427C-4C2D-929E-44E85E87F12A}" srcOrd="1" destOrd="0" presId="urn:microsoft.com/office/officeart/2005/8/layout/hList1"/>
    <dgm:cxn modelId="{08890F1E-15A5-47D1-89B7-122418436DC9}" type="presParOf" srcId="{C7D7AF3D-759F-497E-BC99-1BE82F0447C0}" destId="{E11FF9B5-B652-4C23-8DF1-5127740E28C9}" srcOrd="3" destOrd="0" presId="urn:microsoft.com/office/officeart/2005/8/layout/hList1"/>
    <dgm:cxn modelId="{A8F8732B-BC93-46FC-9BF1-03DFB8F873EB}" type="presParOf" srcId="{C7D7AF3D-759F-497E-BC99-1BE82F0447C0}" destId="{F877A10A-3735-472B-96B0-0E7F1BF40055}" srcOrd="4" destOrd="0" presId="urn:microsoft.com/office/officeart/2005/8/layout/hList1"/>
    <dgm:cxn modelId="{02064D88-0B42-4AA2-961F-EC66942B4BB6}" type="presParOf" srcId="{F877A10A-3735-472B-96B0-0E7F1BF40055}" destId="{750D44EA-BE51-44BB-B049-DA0CCB5C4A1B}" srcOrd="0" destOrd="0" presId="urn:microsoft.com/office/officeart/2005/8/layout/hList1"/>
    <dgm:cxn modelId="{5EFAEB72-0319-4277-AA27-638503EA5D04}" type="presParOf" srcId="{F877A10A-3735-472B-96B0-0E7F1BF40055}" destId="{3AB818F7-7893-49A8-AB85-0A199F92B725}" srcOrd="1" destOrd="0" presId="urn:microsoft.com/office/officeart/2005/8/layout/hList1"/>
    <dgm:cxn modelId="{BD30799E-658E-4A5B-A26D-E365A18DE154}" type="presParOf" srcId="{C7D7AF3D-759F-497E-BC99-1BE82F0447C0}" destId="{4B3F3760-B0E6-44A5-8185-FA92D5FA0635}" srcOrd="5" destOrd="0" presId="urn:microsoft.com/office/officeart/2005/8/layout/hList1"/>
    <dgm:cxn modelId="{09809EE4-1A71-413D-943E-F47F015627B8}" type="presParOf" srcId="{C7D7AF3D-759F-497E-BC99-1BE82F0447C0}" destId="{BF75AFFB-36A0-4384-A794-B127575D69E5}" srcOrd="6" destOrd="0" presId="urn:microsoft.com/office/officeart/2005/8/layout/hList1"/>
    <dgm:cxn modelId="{593258A2-E8DD-40F1-AA67-ACBEACFEB79C}" type="presParOf" srcId="{BF75AFFB-36A0-4384-A794-B127575D69E5}" destId="{6A16CD6F-07C8-4500-BF23-523C8DBC41FA}" srcOrd="0" destOrd="0" presId="urn:microsoft.com/office/officeart/2005/8/layout/hList1"/>
    <dgm:cxn modelId="{1D05E592-A121-453F-9D98-ABCF3FCC85E0}" type="presParOf" srcId="{BF75AFFB-36A0-4384-A794-B127575D69E5}" destId="{CF67E977-3AAF-4BF5-91F3-586B3F77B1F3}" srcOrd="1" destOrd="0" presId="urn:microsoft.com/office/officeart/2005/8/layout/h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FAD272C-5C5A-4706-98BE-2093A2A9111D}">
      <dsp:nvSpPr>
        <dsp:cNvPr id="0" name=""/>
        <dsp:cNvSpPr/>
      </dsp:nvSpPr>
      <dsp:spPr>
        <a:xfrm>
          <a:off x="0" y="0"/>
          <a:ext cx="9288654" cy="1106821"/>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Malware plays a significant role in various cyber-attacks and is responsible for most security incidents that cause data breaches, disruption, or unauthorized access to computer systems, networks, or devices.</a:t>
          </a:r>
        </a:p>
      </dsp:txBody>
      <dsp:txXfrm>
        <a:off x="32418" y="32418"/>
        <a:ext cx="8094307" cy="1041985"/>
      </dsp:txXfrm>
    </dsp:sp>
    <dsp:sp modelId="{492387F6-988E-45A3-A18A-8414EE9DB6F6}">
      <dsp:nvSpPr>
        <dsp:cNvPr id="0" name=""/>
        <dsp:cNvSpPr/>
      </dsp:nvSpPr>
      <dsp:spPr>
        <a:xfrm>
          <a:off x="819587" y="1291291"/>
          <a:ext cx="9288654" cy="1106821"/>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Contemporary malware is designed to circumvent traditional antivirus products, infiltrate systems and networks, steal sensitive information, damage information systems. </a:t>
          </a:r>
        </a:p>
      </dsp:txBody>
      <dsp:txXfrm>
        <a:off x="852005" y="1323709"/>
        <a:ext cx="7684797" cy="1041985"/>
      </dsp:txXfrm>
    </dsp:sp>
    <dsp:sp modelId="{DAA50519-DE44-460C-A4CF-3E04E0C143F8}">
      <dsp:nvSpPr>
        <dsp:cNvPr id="0" name=""/>
        <dsp:cNvSpPr/>
      </dsp:nvSpPr>
      <dsp:spPr>
        <a:xfrm>
          <a:off x="1639174" y="2582583"/>
          <a:ext cx="9288654" cy="1106821"/>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They are highly sophisticated malware, which employs multiple complex processes and obfuscation techniques to evade detection and persist in computer systems. </a:t>
          </a:r>
        </a:p>
      </dsp:txBody>
      <dsp:txXfrm>
        <a:off x="1671592" y="2615001"/>
        <a:ext cx="7684797" cy="1041985"/>
      </dsp:txXfrm>
    </dsp:sp>
    <dsp:sp modelId="{29606483-E007-4524-BDFC-3A49ECD3835D}">
      <dsp:nvSpPr>
        <dsp:cNvPr id="0" name=""/>
        <dsp:cNvSpPr/>
      </dsp:nvSpPr>
      <dsp:spPr>
        <a:xfrm>
          <a:off x="8569220" y="839339"/>
          <a:ext cx="719433" cy="719433"/>
        </a:xfrm>
        <a:prstGeom prst="downArrow">
          <a:avLst>
            <a:gd name="adj1" fmla="val 55000"/>
            <a:gd name="adj2" fmla="val 45000"/>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0640" tIns="40640" rIns="40640" bIns="40640" numCol="1" spcCol="1270" anchor="ctr" anchorCtr="0">
          <a:noAutofit/>
        </a:bodyPr>
        <a:lstStyle/>
        <a:p>
          <a:pPr marL="0" lvl="0" indent="0" algn="ctr" defTabSz="1422400">
            <a:lnSpc>
              <a:spcPct val="90000"/>
            </a:lnSpc>
            <a:spcBef>
              <a:spcPct val="0"/>
            </a:spcBef>
            <a:spcAft>
              <a:spcPct val="35000"/>
            </a:spcAft>
            <a:buNone/>
          </a:pPr>
          <a:endParaRPr lang="en-US" sz="3200" kern="1200" dirty="0"/>
        </a:p>
      </dsp:txBody>
      <dsp:txXfrm>
        <a:off x="8731092" y="839339"/>
        <a:ext cx="395689" cy="541373"/>
      </dsp:txXfrm>
    </dsp:sp>
    <dsp:sp modelId="{7C355CA3-6413-48A1-891F-1750B8705F28}">
      <dsp:nvSpPr>
        <dsp:cNvPr id="0" name=""/>
        <dsp:cNvSpPr/>
      </dsp:nvSpPr>
      <dsp:spPr>
        <a:xfrm>
          <a:off x="9388807" y="2123252"/>
          <a:ext cx="719433" cy="719433"/>
        </a:xfrm>
        <a:prstGeom prst="downArrow">
          <a:avLst>
            <a:gd name="adj1" fmla="val 55000"/>
            <a:gd name="adj2" fmla="val 45000"/>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0640" tIns="40640" rIns="40640" bIns="40640" numCol="1" spcCol="1270" anchor="ctr" anchorCtr="0">
          <a:noAutofit/>
        </a:bodyPr>
        <a:lstStyle/>
        <a:p>
          <a:pPr marL="0" lvl="0" indent="0" algn="ctr" defTabSz="1422400">
            <a:lnSpc>
              <a:spcPct val="90000"/>
            </a:lnSpc>
            <a:spcBef>
              <a:spcPct val="0"/>
            </a:spcBef>
            <a:spcAft>
              <a:spcPct val="35000"/>
            </a:spcAft>
            <a:buNone/>
          </a:pPr>
          <a:endParaRPr lang="en-US" sz="3200" kern="1200" dirty="0"/>
        </a:p>
      </dsp:txBody>
      <dsp:txXfrm>
        <a:off x="9550679" y="2123252"/>
        <a:ext cx="395689" cy="541373"/>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905EC19-BE92-4D1D-A538-A87F75B488DE}">
      <dsp:nvSpPr>
        <dsp:cNvPr id="0" name=""/>
        <dsp:cNvSpPr/>
      </dsp:nvSpPr>
      <dsp:spPr>
        <a:xfrm>
          <a:off x="0" y="190354"/>
          <a:ext cx="7410450" cy="1445122"/>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5133" tIns="166624" rIns="575133" bIns="113792" numCol="1" spcCol="1270" anchor="t" anchorCtr="0">
          <a:noAutofit/>
        </a:bodyPr>
        <a:lstStyle/>
        <a:p>
          <a:pPr marL="171450" lvl="1" indent="-171450" algn="l" defTabSz="711200">
            <a:lnSpc>
              <a:spcPct val="90000"/>
            </a:lnSpc>
            <a:spcBef>
              <a:spcPct val="0"/>
            </a:spcBef>
            <a:spcAft>
              <a:spcPct val="15000"/>
            </a:spcAft>
            <a:buChar char="•"/>
          </a:pPr>
          <a:r>
            <a:rPr lang="en-US" sz="1600" kern="1200" dirty="0"/>
            <a:t>The FireEye Labs Advanced Reverse Engineering Virtual Machine (FLARE-VM) is a freely accessible, open-source "Windows-based security distribution" designed for reverse engineering and malware analysis </a:t>
          </a:r>
        </a:p>
        <a:p>
          <a:pPr marL="171450" lvl="1" indent="-171450" algn="l" defTabSz="711200">
            <a:lnSpc>
              <a:spcPct val="90000"/>
            </a:lnSpc>
            <a:spcBef>
              <a:spcPct val="0"/>
            </a:spcBef>
            <a:spcAft>
              <a:spcPct val="15000"/>
            </a:spcAft>
            <a:buChar char="•"/>
          </a:pPr>
          <a:r>
            <a:rPr lang="en-US" sz="1600" kern="1200" dirty="0"/>
            <a:t>Curated list of malware analysis tools, including debuggers, disassemblers, decompilers, network analysis tools. </a:t>
          </a:r>
        </a:p>
      </dsp:txBody>
      <dsp:txXfrm>
        <a:off x="0" y="190354"/>
        <a:ext cx="7410450" cy="1445122"/>
      </dsp:txXfrm>
    </dsp:sp>
    <dsp:sp modelId="{7165D36A-C058-4E77-96AB-0B3C4D50AD21}">
      <dsp:nvSpPr>
        <dsp:cNvPr id="0" name=""/>
        <dsp:cNvSpPr/>
      </dsp:nvSpPr>
      <dsp:spPr>
        <a:xfrm>
          <a:off x="370522" y="27994"/>
          <a:ext cx="5187315" cy="3247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6068" tIns="0" rIns="196068" bIns="0" numCol="1" spcCol="1270" anchor="ctr" anchorCtr="0">
          <a:noAutofit/>
        </a:bodyPr>
        <a:lstStyle/>
        <a:p>
          <a:pPr marL="0" lvl="0" indent="0" algn="l" defTabSz="889000">
            <a:lnSpc>
              <a:spcPct val="90000"/>
            </a:lnSpc>
            <a:spcBef>
              <a:spcPct val="0"/>
            </a:spcBef>
            <a:spcAft>
              <a:spcPct val="35000"/>
            </a:spcAft>
            <a:buNone/>
          </a:pPr>
          <a:r>
            <a:rPr lang="en-US" sz="2000" kern="1200" dirty="0"/>
            <a:t>Flare-VM</a:t>
          </a:r>
        </a:p>
      </dsp:txBody>
      <dsp:txXfrm>
        <a:off x="386374" y="43846"/>
        <a:ext cx="5155611" cy="293016"/>
      </dsp:txXfrm>
    </dsp:sp>
    <dsp:sp modelId="{B0707C57-5927-4539-B1D3-25B26E9FBFC4}">
      <dsp:nvSpPr>
        <dsp:cNvPr id="0" name=""/>
        <dsp:cNvSpPr/>
      </dsp:nvSpPr>
      <dsp:spPr>
        <a:xfrm>
          <a:off x="0" y="1857236"/>
          <a:ext cx="7410450" cy="1316699"/>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5133" tIns="166624" rIns="575133" bIns="113792" numCol="1" spcCol="1270" anchor="t" anchorCtr="0">
          <a:noAutofit/>
        </a:bodyPr>
        <a:lstStyle/>
        <a:p>
          <a:pPr marL="171450" lvl="1" indent="-171450" algn="l" defTabSz="711200">
            <a:lnSpc>
              <a:spcPct val="90000"/>
            </a:lnSpc>
            <a:spcBef>
              <a:spcPct val="0"/>
            </a:spcBef>
            <a:spcAft>
              <a:spcPct val="15000"/>
            </a:spcAft>
            <a:buChar char="•"/>
          </a:pPr>
          <a:r>
            <a:rPr lang="en-US" sz="1600" kern="1200" dirty="0"/>
            <a:t>Linux distribution based on an x86/amd64 variation of the Ubuntu OS</a:t>
          </a:r>
        </a:p>
        <a:p>
          <a:pPr marL="171450" lvl="1" indent="-171450" algn="l" defTabSz="711200">
            <a:lnSpc>
              <a:spcPct val="90000"/>
            </a:lnSpc>
            <a:spcBef>
              <a:spcPct val="0"/>
            </a:spcBef>
            <a:spcAft>
              <a:spcPct val="15000"/>
            </a:spcAft>
            <a:buChar char="•"/>
          </a:pPr>
          <a:r>
            <a:rPr lang="en-US" sz="1600" kern="1200" dirty="0"/>
            <a:t>Designed for MA and reverse Engineering</a:t>
          </a:r>
        </a:p>
        <a:p>
          <a:pPr marL="171450" lvl="1" indent="-171450" algn="l" defTabSz="711200">
            <a:lnSpc>
              <a:spcPct val="90000"/>
            </a:lnSpc>
            <a:spcBef>
              <a:spcPct val="0"/>
            </a:spcBef>
            <a:spcAft>
              <a:spcPct val="15000"/>
            </a:spcAft>
            <a:buChar char="•"/>
          </a:pPr>
          <a:r>
            <a:rPr lang="en-US" sz="1600" kern="1200" dirty="0"/>
            <a:t>Curation of malware analysis tools, including debuggers, disassemblers, decompilers, network analysis tools.</a:t>
          </a:r>
        </a:p>
      </dsp:txBody>
      <dsp:txXfrm>
        <a:off x="0" y="1857236"/>
        <a:ext cx="7410450" cy="1316699"/>
      </dsp:txXfrm>
    </dsp:sp>
    <dsp:sp modelId="{9EEBD0AB-7F83-4594-B316-709D8D29869C}">
      <dsp:nvSpPr>
        <dsp:cNvPr id="0" name=""/>
        <dsp:cNvSpPr/>
      </dsp:nvSpPr>
      <dsp:spPr>
        <a:xfrm>
          <a:off x="370522" y="1694876"/>
          <a:ext cx="5187315" cy="3247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6068" tIns="0" rIns="196068" bIns="0" numCol="1" spcCol="1270" anchor="ctr" anchorCtr="0">
          <a:noAutofit/>
        </a:bodyPr>
        <a:lstStyle/>
        <a:p>
          <a:pPr marL="0" lvl="0" indent="0" algn="l" defTabSz="889000">
            <a:lnSpc>
              <a:spcPct val="90000"/>
            </a:lnSpc>
            <a:spcBef>
              <a:spcPct val="0"/>
            </a:spcBef>
            <a:spcAft>
              <a:spcPct val="35000"/>
            </a:spcAft>
            <a:buNone/>
          </a:pPr>
          <a:r>
            <a:rPr lang="en-US" sz="2000" kern="1200" dirty="0"/>
            <a:t>REMnux</a:t>
          </a:r>
          <a:r>
            <a:rPr lang="en-US" sz="900" kern="1200" dirty="0"/>
            <a:t> </a:t>
          </a:r>
        </a:p>
      </dsp:txBody>
      <dsp:txXfrm>
        <a:off x="386374" y="1710728"/>
        <a:ext cx="5155611" cy="293016"/>
      </dsp:txXfrm>
    </dsp:sp>
    <dsp:sp modelId="{9A8A6BA3-E512-4534-A7A3-D01D899C1EB1}">
      <dsp:nvSpPr>
        <dsp:cNvPr id="0" name=""/>
        <dsp:cNvSpPr/>
      </dsp:nvSpPr>
      <dsp:spPr>
        <a:xfrm>
          <a:off x="0" y="3395696"/>
          <a:ext cx="7410450" cy="571725"/>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5133" tIns="166624" rIns="575133" bIns="113792" numCol="1" spcCol="1270" anchor="t" anchorCtr="0">
          <a:noAutofit/>
        </a:bodyPr>
        <a:lstStyle/>
        <a:p>
          <a:pPr marL="171450" lvl="1" indent="-171450" algn="l" defTabSz="711200">
            <a:lnSpc>
              <a:spcPct val="90000"/>
            </a:lnSpc>
            <a:spcBef>
              <a:spcPct val="0"/>
            </a:spcBef>
            <a:spcAft>
              <a:spcPct val="15000"/>
            </a:spcAft>
            <a:buChar char="•"/>
          </a:pPr>
          <a:r>
            <a:rPr lang="en-US" sz="1600" kern="1200" dirty="0"/>
            <a:t>Simulate various internet services - HTTP, FTP, DNS, and SMTP etc. </a:t>
          </a:r>
        </a:p>
      </dsp:txBody>
      <dsp:txXfrm>
        <a:off x="0" y="3395696"/>
        <a:ext cx="7410450" cy="571725"/>
      </dsp:txXfrm>
    </dsp:sp>
    <dsp:sp modelId="{9BC22011-E3ED-4911-B2C3-AB6ED4FF1622}">
      <dsp:nvSpPr>
        <dsp:cNvPr id="0" name=""/>
        <dsp:cNvSpPr/>
      </dsp:nvSpPr>
      <dsp:spPr>
        <a:xfrm>
          <a:off x="370522" y="3233336"/>
          <a:ext cx="5187315" cy="3247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6068" tIns="0" rIns="196068" bIns="0" numCol="1" spcCol="1270" anchor="ctr" anchorCtr="0">
          <a:noAutofit/>
        </a:bodyPr>
        <a:lstStyle/>
        <a:p>
          <a:pPr marL="0" lvl="0" indent="0" algn="l" defTabSz="889000">
            <a:lnSpc>
              <a:spcPct val="90000"/>
            </a:lnSpc>
            <a:spcBef>
              <a:spcPct val="0"/>
            </a:spcBef>
            <a:spcAft>
              <a:spcPct val="35000"/>
            </a:spcAft>
            <a:buNone/>
          </a:pPr>
          <a:r>
            <a:rPr lang="en-US" sz="2000" kern="1200" dirty="0"/>
            <a:t>InetSim</a:t>
          </a:r>
        </a:p>
      </dsp:txBody>
      <dsp:txXfrm>
        <a:off x="386374" y="3249188"/>
        <a:ext cx="5155611" cy="293016"/>
      </dsp:txXfrm>
    </dsp:sp>
    <dsp:sp modelId="{8A741DBF-7D0B-4217-9B5B-EB439257A797}">
      <dsp:nvSpPr>
        <dsp:cNvPr id="0" name=""/>
        <dsp:cNvSpPr/>
      </dsp:nvSpPr>
      <dsp:spPr>
        <a:xfrm>
          <a:off x="0" y="4189181"/>
          <a:ext cx="7410450" cy="1022175"/>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5133" tIns="166624" rIns="575133" bIns="113792" numCol="1" spcCol="1270" anchor="t" anchorCtr="0">
          <a:noAutofit/>
        </a:bodyPr>
        <a:lstStyle/>
        <a:p>
          <a:pPr marL="171450" lvl="1" indent="-171450" algn="l" defTabSz="711200">
            <a:lnSpc>
              <a:spcPct val="90000"/>
            </a:lnSpc>
            <a:spcBef>
              <a:spcPct val="0"/>
            </a:spcBef>
            <a:spcAft>
              <a:spcPct val="15000"/>
            </a:spcAft>
            <a:buChar char="•"/>
          </a:pPr>
          <a:r>
            <a:rPr lang="en-US" sz="1600" kern="1200" dirty="0"/>
            <a:t>Intermediary proxy, to intercept and manipulate HTTP(S) between web browser and the intended web application.</a:t>
          </a:r>
          <a:br>
            <a:rPr lang="en-US" sz="1600" kern="1200" dirty="0"/>
          </a:br>
          <a:endParaRPr lang="en-US" sz="1600" kern="1200" dirty="0"/>
        </a:p>
      </dsp:txBody>
      <dsp:txXfrm>
        <a:off x="0" y="4189181"/>
        <a:ext cx="7410450" cy="1022175"/>
      </dsp:txXfrm>
    </dsp:sp>
    <dsp:sp modelId="{976637DD-17DB-4FEC-87D7-EB136BAA90B6}">
      <dsp:nvSpPr>
        <dsp:cNvPr id="0" name=""/>
        <dsp:cNvSpPr/>
      </dsp:nvSpPr>
      <dsp:spPr>
        <a:xfrm>
          <a:off x="370522" y="4026821"/>
          <a:ext cx="5187315" cy="3247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6068" tIns="0" rIns="196068" bIns="0" numCol="1" spcCol="1270" anchor="ctr" anchorCtr="0">
          <a:noAutofit/>
        </a:bodyPr>
        <a:lstStyle/>
        <a:p>
          <a:pPr marL="0" lvl="0" indent="0" algn="l" defTabSz="889000">
            <a:lnSpc>
              <a:spcPct val="90000"/>
            </a:lnSpc>
            <a:spcBef>
              <a:spcPct val="0"/>
            </a:spcBef>
            <a:spcAft>
              <a:spcPct val="35000"/>
            </a:spcAft>
            <a:buNone/>
          </a:pPr>
          <a:r>
            <a:rPr lang="en-JM" sz="2000" kern="1200" noProof="0" dirty="0" err="1"/>
            <a:t>BurpSuite</a:t>
          </a:r>
          <a:endParaRPr lang="en-JM" sz="2000" kern="1200" noProof="0" dirty="0"/>
        </a:p>
      </dsp:txBody>
      <dsp:txXfrm>
        <a:off x="386374" y="4042673"/>
        <a:ext cx="5155611" cy="293016"/>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61E08F7-6BDA-47B1-AF06-2BF744F8CCD1}">
      <dsp:nvSpPr>
        <dsp:cNvPr id="0" name=""/>
        <dsp:cNvSpPr/>
      </dsp:nvSpPr>
      <dsp:spPr>
        <a:xfrm>
          <a:off x="0" y="514"/>
          <a:ext cx="11676184" cy="120448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5AD7C5A-9B40-4334-96D0-9BF1E02D2747}">
      <dsp:nvSpPr>
        <dsp:cNvPr id="0" name=""/>
        <dsp:cNvSpPr/>
      </dsp:nvSpPr>
      <dsp:spPr>
        <a:xfrm>
          <a:off x="364356" y="271523"/>
          <a:ext cx="662465" cy="66246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14E4709-3D9C-4775-BCFC-215785AEF321}">
      <dsp:nvSpPr>
        <dsp:cNvPr id="0" name=""/>
        <dsp:cNvSpPr/>
      </dsp:nvSpPr>
      <dsp:spPr>
        <a:xfrm>
          <a:off x="1391177" y="514"/>
          <a:ext cx="10285006" cy="12044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474" tIns="127474" rIns="127474" bIns="127474" numCol="1" spcCol="1270" anchor="ctr" anchorCtr="0">
          <a:noAutofit/>
        </a:bodyPr>
        <a:lstStyle/>
        <a:p>
          <a:pPr marL="0" lvl="0" indent="0" algn="l" defTabSz="889000">
            <a:lnSpc>
              <a:spcPct val="100000"/>
            </a:lnSpc>
            <a:spcBef>
              <a:spcPct val="0"/>
            </a:spcBef>
            <a:spcAft>
              <a:spcPct val="35000"/>
            </a:spcAft>
            <a:buNone/>
          </a:pPr>
          <a:r>
            <a:rPr lang="en-US" sz="2000" kern="1200" dirty="0"/>
            <a:t>Malware is frequently disseminated via malicious email attachments, targeting unsuspecting internet users. This case study delves into a real-world incident where a suspicious email with a compressed RAR attachment was received. </a:t>
          </a:r>
        </a:p>
      </dsp:txBody>
      <dsp:txXfrm>
        <a:off x="1391177" y="514"/>
        <a:ext cx="10285006" cy="1204482"/>
      </dsp:txXfrm>
    </dsp:sp>
    <dsp:sp modelId="{10B3AF09-8EFD-40D9-A91B-9F697AD03DAE}">
      <dsp:nvSpPr>
        <dsp:cNvPr id="0" name=""/>
        <dsp:cNvSpPr/>
      </dsp:nvSpPr>
      <dsp:spPr>
        <a:xfrm>
          <a:off x="0" y="1506118"/>
          <a:ext cx="11676184" cy="120448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888C53A-60B3-4D52-9A62-CFA737EF3319}">
      <dsp:nvSpPr>
        <dsp:cNvPr id="0" name=""/>
        <dsp:cNvSpPr/>
      </dsp:nvSpPr>
      <dsp:spPr>
        <a:xfrm>
          <a:off x="364356" y="1777126"/>
          <a:ext cx="662465" cy="66246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AA6CD81-02A0-411C-B5BA-A2B9D2F547EE}">
      <dsp:nvSpPr>
        <dsp:cNvPr id="0" name=""/>
        <dsp:cNvSpPr/>
      </dsp:nvSpPr>
      <dsp:spPr>
        <a:xfrm>
          <a:off x="1391177" y="1506118"/>
          <a:ext cx="10285006" cy="12044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474" tIns="127474" rIns="127474" bIns="127474" numCol="1" spcCol="1270" anchor="ctr" anchorCtr="0">
          <a:noAutofit/>
        </a:bodyPr>
        <a:lstStyle/>
        <a:p>
          <a:pPr marL="0" lvl="0" indent="0" algn="l" defTabSz="889000">
            <a:lnSpc>
              <a:spcPct val="100000"/>
            </a:lnSpc>
            <a:spcBef>
              <a:spcPct val="0"/>
            </a:spcBef>
            <a:spcAft>
              <a:spcPct val="35000"/>
            </a:spcAft>
            <a:buNone/>
          </a:pPr>
          <a:r>
            <a:rPr lang="en-US" sz="2000" kern="1200" dirty="0"/>
            <a:t>Analyzing suspicious file from a real-world scenario provided valuable insights into the </a:t>
          </a:r>
          <a:r>
            <a:rPr lang="en-US" sz="2000" b="1" kern="1200" dirty="0"/>
            <a:t>complexities</a:t>
          </a:r>
          <a:r>
            <a:rPr lang="en-US" sz="2000" kern="1200" dirty="0"/>
            <a:t> and </a:t>
          </a:r>
          <a:r>
            <a:rPr lang="en-US" sz="2000" b="1" kern="1200" dirty="0"/>
            <a:t>non-deterministic</a:t>
          </a:r>
          <a:r>
            <a:rPr lang="en-US" sz="2000" kern="1200" dirty="0"/>
            <a:t> nature of malware analysis. </a:t>
          </a:r>
        </a:p>
      </dsp:txBody>
      <dsp:txXfrm>
        <a:off x="1391177" y="1506118"/>
        <a:ext cx="10285006" cy="1204482"/>
      </dsp:txXfrm>
    </dsp:sp>
    <dsp:sp modelId="{6594262F-6670-4CFA-87BD-766A7087965B}">
      <dsp:nvSpPr>
        <dsp:cNvPr id="0" name=""/>
        <dsp:cNvSpPr/>
      </dsp:nvSpPr>
      <dsp:spPr>
        <a:xfrm>
          <a:off x="0" y="3011721"/>
          <a:ext cx="11676184" cy="120448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D0299EF-4562-4C63-A70B-479C41A7E95B}">
      <dsp:nvSpPr>
        <dsp:cNvPr id="0" name=""/>
        <dsp:cNvSpPr/>
      </dsp:nvSpPr>
      <dsp:spPr>
        <a:xfrm>
          <a:off x="364356" y="3282730"/>
          <a:ext cx="662465" cy="66246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2A04F52-5711-4E6D-A7FE-31D484B20465}">
      <dsp:nvSpPr>
        <dsp:cNvPr id="0" name=""/>
        <dsp:cNvSpPr/>
      </dsp:nvSpPr>
      <dsp:spPr>
        <a:xfrm>
          <a:off x="1391177" y="3011721"/>
          <a:ext cx="10285006" cy="12044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474" tIns="127474" rIns="127474" bIns="127474" numCol="1" spcCol="1270" anchor="ctr" anchorCtr="0">
          <a:noAutofit/>
        </a:bodyPr>
        <a:lstStyle/>
        <a:p>
          <a:pPr marL="0" lvl="0" indent="0" algn="l" defTabSz="889000">
            <a:lnSpc>
              <a:spcPct val="100000"/>
            </a:lnSpc>
            <a:spcBef>
              <a:spcPct val="0"/>
            </a:spcBef>
            <a:spcAft>
              <a:spcPct val="35000"/>
            </a:spcAft>
            <a:buNone/>
          </a:pPr>
          <a:r>
            <a:rPr lang="en-US" sz="2000" kern="1200"/>
            <a:t>Has the potential to yield significant findings regarding the tactics, techniques profiles of malware authors and the tools employed in their attacks.</a:t>
          </a:r>
        </a:p>
      </dsp:txBody>
      <dsp:txXfrm>
        <a:off x="1391177" y="3011721"/>
        <a:ext cx="10285006" cy="1204482"/>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56DD3B-BD3F-4A15-9BD3-FCF62130DFBD}">
      <dsp:nvSpPr>
        <dsp:cNvPr id="0" name=""/>
        <dsp:cNvSpPr/>
      </dsp:nvSpPr>
      <dsp:spPr>
        <a:xfrm>
          <a:off x="0" y="763"/>
          <a:ext cx="7427740" cy="0"/>
        </a:xfrm>
        <a:prstGeom prst="line">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w="6350" cap="flat" cmpd="sng" algn="ctr">
          <a:solidFill>
            <a:schemeClr val="accent5">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A0B87107-D2C8-4D2B-B98C-84C0BE8DB144}">
      <dsp:nvSpPr>
        <dsp:cNvPr id="0" name=""/>
        <dsp:cNvSpPr/>
      </dsp:nvSpPr>
      <dsp:spPr>
        <a:xfrm>
          <a:off x="0" y="763"/>
          <a:ext cx="7427740" cy="8932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100000"/>
            </a:lnSpc>
            <a:spcBef>
              <a:spcPct val="0"/>
            </a:spcBef>
            <a:spcAft>
              <a:spcPct val="35000"/>
            </a:spcAft>
            <a:buNone/>
          </a:pPr>
          <a:r>
            <a:rPr lang="en-JM" sz="1700" b="1" kern="1200"/>
            <a:t>Payload Obfuscation</a:t>
          </a:r>
          <a:r>
            <a:rPr lang="en-JM" sz="1700" kern="1200"/>
            <a:t>: The initial payload is heavily obfuscated, making it difficult for security software to identify it as malicious.</a:t>
          </a:r>
          <a:endParaRPr lang="en-US" sz="1700" kern="1200"/>
        </a:p>
      </dsp:txBody>
      <dsp:txXfrm>
        <a:off x="0" y="763"/>
        <a:ext cx="7427740" cy="893264"/>
      </dsp:txXfrm>
    </dsp:sp>
    <dsp:sp modelId="{6F76A9D0-163F-44FB-A501-2E0842BC2BFE}">
      <dsp:nvSpPr>
        <dsp:cNvPr id="0" name=""/>
        <dsp:cNvSpPr/>
      </dsp:nvSpPr>
      <dsp:spPr>
        <a:xfrm>
          <a:off x="0" y="894028"/>
          <a:ext cx="7427740" cy="0"/>
        </a:xfrm>
        <a:prstGeom prst="line">
          <a:avLst/>
        </a:prstGeom>
        <a:gradFill rotWithShape="0">
          <a:gsLst>
            <a:gs pos="0">
              <a:schemeClr val="accent5">
                <a:hueOff val="-1126424"/>
                <a:satOff val="-2903"/>
                <a:lumOff val="-1961"/>
                <a:alphaOff val="0"/>
                <a:satMod val="103000"/>
                <a:lumMod val="102000"/>
                <a:tint val="94000"/>
              </a:schemeClr>
            </a:gs>
            <a:gs pos="50000">
              <a:schemeClr val="accent5">
                <a:hueOff val="-1126424"/>
                <a:satOff val="-2903"/>
                <a:lumOff val="-1961"/>
                <a:alphaOff val="0"/>
                <a:satMod val="110000"/>
                <a:lumMod val="100000"/>
                <a:shade val="100000"/>
              </a:schemeClr>
            </a:gs>
            <a:gs pos="100000">
              <a:schemeClr val="accent5">
                <a:hueOff val="-1126424"/>
                <a:satOff val="-2903"/>
                <a:lumOff val="-1961"/>
                <a:alphaOff val="0"/>
                <a:lumMod val="99000"/>
                <a:satMod val="120000"/>
                <a:shade val="78000"/>
              </a:schemeClr>
            </a:gs>
          </a:gsLst>
          <a:lin ang="5400000" scaled="0"/>
        </a:gradFill>
        <a:ln w="6350" cap="flat" cmpd="sng" algn="ctr">
          <a:solidFill>
            <a:schemeClr val="accent5">
              <a:hueOff val="-1126424"/>
              <a:satOff val="-2903"/>
              <a:lumOff val="-1961"/>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25F9C086-0C12-44CA-97CD-B6FF28CE13C1}">
      <dsp:nvSpPr>
        <dsp:cNvPr id="0" name=""/>
        <dsp:cNvSpPr/>
      </dsp:nvSpPr>
      <dsp:spPr>
        <a:xfrm>
          <a:off x="0" y="894028"/>
          <a:ext cx="7427740" cy="8932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100000"/>
            </a:lnSpc>
            <a:spcBef>
              <a:spcPct val="0"/>
            </a:spcBef>
            <a:spcAft>
              <a:spcPct val="35000"/>
            </a:spcAft>
            <a:buNone/>
          </a:pPr>
          <a:r>
            <a:rPr lang="en-JM" sz="1700" b="1" kern="1200"/>
            <a:t>Process Injection</a:t>
          </a:r>
          <a:r>
            <a:rPr lang="en-JM" sz="1700" kern="1200"/>
            <a:t>: It injects its code into legitimate processes, which helps it blend in and avoid detection.</a:t>
          </a:r>
          <a:endParaRPr lang="en-US" sz="1700" kern="1200"/>
        </a:p>
      </dsp:txBody>
      <dsp:txXfrm>
        <a:off x="0" y="894028"/>
        <a:ext cx="7427740" cy="893264"/>
      </dsp:txXfrm>
    </dsp:sp>
    <dsp:sp modelId="{EF5E23E4-F79F-44BC-ABFE-B7836B378F9F}">
      <dsp:nvSpPr>
        <dsp:cNvPr id="0" name=""/>
        <dsp:cNvSpPr/>
      </dsp:nvSpPr>
      <dsp:spPr>
        <a:xfrm>
          <a:off x="0" y="1787292"/>
          <a:ext cx="7427740" cy="0"/>
        </a:xfrm>
        <a:prstGeom prst="line">
          <a:avLst/>
        </a:prstGeom>
        <a:gradFill rotWithShape="0">
          <a:gsLst>
            <a:gs pos="0">
              <a:schemeClr val="accent5">
                <a:hueOff val="-2252848"/>
                <a:satOff val="-5806"/>
                <a:lumOff val="-3922"/>
                <a:alphaOff val="0"/>
                <a:satMod val="103000"/>
                <a:lumMod val="102000"/>
                <a:tint val="94000"/>
              </a:schemeClr>
            </a:gs>
            <a:gs pos="50000">
              <a:schemeClr val="accent5">
                <a:hueOff val="-2252848"/>
                <a:satOff val="-5806"/>
                <a:lumOff val="-3922"/>
                <a:alphaOff val="0"/>
                <a:satMod val="110000"/>
                <a:lumMod val="100000"/>
                <a:shade val="100000"/>
              </a:schemeClr>
            </a:gs>
            <a:gs pos="100000">
              <a:schemeClr val="accent5">
                <a:hueOff val="-2252848"/>
                <a:satOff val="-5806"/>
                <a:lumOff val="-3922"/>
                <a:alphaOff val="0"/>
                <a:lumMod val="99000"/>
                <a:satMod val="120000"/>
                <a:shade val="78000"/>
              </a:schemeClr>
            </a:gs>
          </a:gsLst>
          <a:lin ang="5400000" scaled="0"/>
        </a:gradFill>
        <a:ln w="6350" cap="flat" cmpd="sng" algn="ctr">
          <a:solidFill>
            <a:schemeClr val="accent5">
              <a:hueOff val="-2252848"/>
              <a:satOff val="-5806"/>
              <a:lumOff val="-3922"/>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503EE305-3D59-4683-A92F-EC9D6175AC72}">
      <dsp:nvSpPr>
        <dsp:cNvPr id="0" name=""/>
        <dsp:cNvSpPr/>
      </dsp:nvSpPr>
      <dsp:spPr>
        <a:xfrm>
          <a:off x="0" y="1787292"/>
          <a:ext cx="7427740" cy="8932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100000"/>
            </a:lnSpc>
            <a:spcBef>
              <a:spcPct val="0"/>
            </a:spcBef>
            <a:spcAft>
              <a:spcPct val="35000"/>
            </a:spcAft>
            <a:buNone/>
          </a:pPr>
          <a:r>
            <a:rPr lang="en-JM" sz="1700" b="1" kern="1200" dirty="0"/>
            <a:t>Anti-Debugging</a:t>
          </a:r>
          <a:r>
            <a:rPr lang="en-JM" sz="1700" kern="1200" dirty="0"/>
            <a:t>:  Uses </a:t>
          </a:r>
          <a:r>
            <a:rPr lang="en-JM" sz="1700" kern="1200" dirty="0" err="1"/>
            <a:t>CheckRemoteDebuggerPresent</a:t>
          </a:r>
          <a:r>
            <a:rPr lang="en-JM" sz="1700" kern="1200" dirty="0"/>
            <a:t> and </a:t>
          </a:r>
          <a:r>
            <a:rPr lang="en-JM" sz="1700" kern="1200" dirty="0" err="1"/>
            <a:t>IsDebuggerPresent</a:t>
          </a:r>
          <a:r>
            <a:rPr lang="en-JM" sz="1700" kern="1200" dirty="0"/>
            <a:t> to detect if it is being debugged.</a:t>
          </a:r>
          <a:endParaRPr lang="en-US" sz="1700" kern="1200" dirty="0"/>
        </a:p>
      </dsp:txBody>
      <dsp:txXfrm>
        <a:off x="0" y="1787292"/>
        <a:ext cx="7427740" cy="893264"/>
      </dsp:txXfrm>
    </dsp:sp>
    <dsp:sp modelId="{0FA47817-8691-44DA-B4F9-3F67D7B2B660}">
      <dsp:nvSpPr>
        <dsp:cNvPr id="0" name=""/>
        <dsp:cNvSpPr/>
      </dsp:nvSpPr>
      <dsp:spPr>
        <a:xfrm>
          <a:off x="0" y="2680557"/>
          <a:ext cx="7427740" cy="0"/>
        </a:xfrm>
        <a:prstGeom prst="line">
          <a:avLst/>
        </a:prstGeom>
        <a:gradFill rotWithShape="0">
          <a:gsLst>
            <a:gs pos="0">
              <a:schemeClr val="accent5">
                <a:hueOff val="-3379271"/>
                <a:satOff val="-8710"/>
                <a:lumOff val="-5883"/>
                <a:alphaOff val="0"/>
                <a:satMod val="103000"/>
                <a:lumMod val="102000"/>
                <a:tint val="94000"/>
              </a:schemeClr>
            </a:gs>
            <a:gs pos="50000">
              <a:schemeClr val="accent5">
                <a:hueOff val="-3379271"/>
                <a:satOff val="-8710"/>
                <a:lumOff val="-5883"/>
                <a:alphaOff val="0"/>
                <a:satMod val="110000"/>
                <a:lumMod val="100000"/>
                <a:shade val="100000"/>
              </a:schemeClr>
            </a:gs>
            <a:gs pos="100000">
              <a:schemeClr val="accent5">
                <a:hueOff val="-3379271"/>
                <a:satOff val="-8710"/>
                <a:lumOff val="-5883"/>
                <a:alphaOff val="0"/>
                <a:lumMod val="99000"/>
                <a:satMod val="120000"/>
                <a:shade val="78000"/>
              </a:schemeClr>
            </a:gs>
          </a:gsLst>
          <a:lin ang="5400000" scaled="0"/>
        </a:gradFill>
        <a:ln w="6350" cap="flat" cmpd="sng" algn="ctr">
          <a:solidFill>
            <a:schemeClr val="accent5">
              <a:hueOff val="-3379271"/>
              <a:satOff val="-8710"/>
              <a:lumOff val="-5883"/>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E41D5495-B19C-43E1-A419-47B8B59C15DA}">
      <dsp:nvSpPr>
        <dsp:cNvPr id="0" name=""/>
        <dsp:cNvSpPr/>
      </dsp:nvSpPr>
      <dsp:spPr>
        <a:xfrm>
          <a:off x="0" y="2680557"/>
          <a:ext cx="7427740" cy="8932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100000"/>
            </a:lnSpc>
            <a:spcBef>
              <a:spcPct val="0"/>
            </a:spcBef>
            <a:spcAft>
              <a:spcPct val="35000"/>
            </a:spcAft>
            <a:buNone/>
          </a:pPr>
          <a:r>
            <a:rPr lang="en-JM" sz="1700" b="1" kern="1200" dirty="0"/>
            <a:t>Virtualization Detection</a:t>
          </a:r>
          <a:r>
            <a:rPr lang="en-JM" sz="1700" kern="1200" dirty="0"/>
            <a:t>: It can detect virtual environments like VirtualBox and </a:t>
          </a:r>
          <a:r>
            <a:rPr lang="en-JM" sz="1700" kern="1200" dirty="0" err="1"/>
            <a:t>Vmware</a:t>
          </a:r>
          <a:r>
            <a:rPr lang="en-JM" sz="1700" kern="1200" dirty="0"/>
            <a:t>..</a:t>
          </a:r>
          <a:endParaRPr lang="en-US" sz="1700" kern="1200" dirty="0"/>
        </a:p>
      </dsp:txBody>
      <dsp:txXfrm>
        <a:off x="0" y="2680557"/>
        <a:ext cx="7427740" cy="893264"/>
      </dsp:txXfrm>
    </dsp:sp>
    <dsp:sp modelId="{A193261B-9047-4C6E-9F52-AA5728A57C40}">
      <dsp:nvSpPr>
        <dsp:cNvPr id="0" name=""/>
        <dsp:cNvSpPr/>
      </dsp:nvSpPr>
      <dsp:spPr>
        <a:xfrm>
          <a:off x="0" y="3573822"/>
          <a:ext cx="7427740" cy="0"/>
        </a:xfrm>
        <a:prstGeom prst="line">
          <a:avLst/>
        </a:prstGeom>
        <a:gradFill rotWithShape="0">
          <a:gsLst>
            <a:gs pos="0">
              <a:schemeClr val="accent5">
                <a:hueOff val="-4505695"/>
                <a:satOff val="-11613"/>
                <a:lumOff val="-7843"/>
                <a:alphaOff val="0"/>
                <a:satMod val="103000"/>
                <a:lumMod val="102000"/>
                <a:tint val="94000"/>
              </a:schemeClr>
            </a:gs>
            <a:gs pos="50000">
              <a:schemeClr val="accent5">
                <a:hueOff val="-4505695"/>
                <a:satOff val="-11613"/>
                <a:lumOff val="-7843"/>
                <a:alphaOff val="0"/>
                <a:satMod val="110000"/>
                <a:lumMod val="100000"/>
                <a:shade val="100000"/>
              </a:schemeClr>
            </a:gs>
            <a:gs pos="100000">
              <a:schemeClr val="accent5">
                <a:hueOff val="-4505695"/>
                <a:satOff val="-11613"/>
                <a:lumOff val="-7843"/>
                <a:alphaOff val="0"/>
                <a:lumMod val="99000"/>
                <a:satMod val="120000"/>
                <a:shade val="78000"/>
              </a:schemeClr>
            </a:gs>
          </a:gsLst>
          <a:lin ang="5400000" scaled="0"/>
        </a:gradFill>
        <a:ln w="6350" cap="flat" cmpd="sng" algn="ctr">
          <a:solidFill>
            <a:schemeClr val="accent5">
              <a:hueOff val="-4505695"/>
              <a:satOff val="-11613"/>
              <a:lumOff val="-7843"/>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520F6481-42B9-43A2-9C6F-1DA83FEB3F41}">
      <dsp:nvSpPr>
        <dsp:cNvPr id="0" name=""/>
        <dsp:cNvSpPr/>
      </dsp:nvSpPr>
      <dsp:spPr>
        <a:xfrm>
          <a:off x="0" y="3573822"/>
          <a:ext cx="7427740" cy="8932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100000"/>
            </a:lnSpc>
            <a:spcBef>
              <a:spcPct val="0"/>
            </a:spcBef>
            <a:spcAft>
              <a:spcPct val="35000"/>
            </a:spcAft>
            <a:buNone/>
          </a:pPr>
          <a:r>
            <a:rPr lang="en-JM" sz="1700" b="1" kern="1200" dirty="0"/>
            <a:t>Function Hooking</a:t>
          </a:r>
          <a:r>
            <a:rPr lang="en-JM" sz="1700" kern="1200" dirty="0"/>
            <a:t>: The malware hooks into various functions to capture keystrokes, screenshots, and other sensitive data.</a:t>
          </a:r>
          <a:endParaRPr lang="en-US" sz="1700" kern="1200" dirty="0"/>
        </a:p>
      </dsp:txBody>
      <dsp:txXfrm>
        <a:off x="0" y="3573822"/>
        <a:ext cx="7427740" cy="893264"/>
      </dsp:txXfrm>
    </dsp:sp>
    <dsp:sp modelId="{8048FB22-1D4B-4290-9478-B6CFB281AAEF}">
      <dsp:nvSpPr>
        <dsp:cNvPr id="0" name=""/>
        <dsp:cNvSpPr/>
      </dsp:nvSpPr>
      <dsp:spPr>
        <a:xfrm>
          <a:off x="0" y="4467087"/>
          <a:ext cx="7427740" cy="0"/>
        </a:xfrm>
        <a:prstGeom prst="line">
          <a:avLst/>
        </a:prstGeom>
        <a:gradFill rotWithShape="0">
          <a:gsLst>
            <a:gs pos="0">
              <a:schemeClr val="accent5">
                <a:hueOff val="-5632119"/>
                <a:satOff val="-14516"/>
                <a:lumOff val="-9804"/>
                <a:alphaOff val="0"/>
                <a:satMod val="103000"/>
                <a:lumMod val="102000"/>
                <a:tint val="94000"/>
              </a:schemeClr>
            </a:gs>
            <a:gs pos="50000">
              <a:schemeClr val="accent5">
                <a:hueOff val="-5632119"/>
                <a:satOff val="-14516"/>
                <a:lumOff val="-9804"/>
                <a:alphaOff val="0"/>
                <a:satMod val="110000"/>
                <a:lumMod val="100000"/>
                <a:shade val="100000"/>
              </a:schemeClr>
            </a:gs>
            <a:gs pos="100000">
              <a:schemeClr val="accent5">
                <a:hueOff val="-5632119"/>
                <a:satOff val="-14516"/>
                <a:lumOff val="-9804"/>
                <a:alphaOff val="0"/>
                <a:lumMod val="99000"/>
                <a:satMod val="120000"/>
                <a:shade val="78000"/>
              </a:schemeClr>
            </a:gs>
          </a:gsLst>
          <a:lin ang="5400000" scaled="0"/>
        </a:gradFill>
        <a:ln w="6350" cap="flat" cmpd="sng" algn="ctr">
          <a:solidFill>
            <a:schemeClr val="accent5">
              <a:hueOff val="-5632119"/>
              <a:satOff val="-14516"/>
              <a:lumOff val="-9804"/>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FB65A51B-B066-4121-AF7A-0E65AEC144A7}">
      <dsp:nvSpPr>
        <dsp:cNvPr id="0" name=""/>
        <dsp:cNvSpPr/>
      </dsp:nvSpPr>
      <dsp:spPr>
        <a:xfrm>
          <a:off x="0" y="4467087"/>
          <a:ext cx="7427740" cy="8932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100000"/>
            </a:lnSpc>
            <a:spcBef>
              <a:spcPct val="0"/>
            </a:spcBef>
            <a:spcAft>
              <a:spcPct val="35000"/>
            </a:spcAft>
            <a:buNone/>
          </a:pPr>
          <a:r>
            <a:rPr lang="en-JM" sz="1700" b="1" kern="1200"/>
            <a:t>Persistence Mechanisms</a:t>
          </a:r>
          <a:r>
            <a:rPr lang="en-JM" sz="1700" kern="1200"/>
            <a:t>: It employs randomization techniques for its file paths, filenames, and registry keys to maintain persistence on the infected system.</a:t>
          </a:r>
          <a:endParaRPr lang="en-US" sz="1700" kern="1200"/>
        </a:p>
      </dsp:txBody>
      <dsp:txXfrm>
        <a:off x="0" y="4467087"/>
        <a:ext cx="7427740" cy="893264"/>
      </dsp:txXfrm>
    </dsp:sp>
    <dsp:sp modelId="{264B3C25-D775-4503-AE24-DCDAE926C845}">
      <dsp:nvSpPr>
        <dsp:cNvPr id="0" name=""/>
        <dsp:cNvSpPr/>
      </dsp:nvSpPr>
      <dsp:spPr>
        <a:xfrm>
          <a:off x="0" y="5360351"/>
          <a:ext cx="7427740" cy="0"/>
        </a:xfrm>
        <a:prstGeom prst="line">
          <a:avLst/>
        </a:prstGeom>
        <a:gradFill rotWithShape="0">
          <a:gsLst>
            <a:gs pos="0">
              <a:schemeClr val="accent5">
                <a:hueOff val="-6758543"/>
                <a:satOff val="-17419"/>
                <a:lumOff val="-11765"/>
                <a:alphaOff val="0"/>
                <a:satMod val="103000"/>
                <a:lumMod val="102000"/>
                <a:tint val="94000"/>
              </a:schemeClr>
            </a:gs>
            <a:gs pos="50000">
              <a:schemeClr val="accent5">
                <a:hueOff val="-6758543"/>
                <a:satOff val="-17419"/>
                <a:lumOff val="-11765"/>
                <a:alphaOff val="0"/>
                <a:satMod val="110000"/>
                <a:lumMod val="100000"/>
                <a:shade val="100000"/>
              </a:schemeClr>
            </a:gs>
            <a:gs pos="100000">
              <a:schemeClr val="accent5">
                <a:hueOff val="-6758543"/>
                <a:satOff val="-17419"/>
                <a:lumOff val="-11765"/>
                <a:alphaOff val="0"/>
                <a:lumMod val="99000"/>
                <a:satMod val="120000"/>
                <a:shade val="78000"/>
              </a:schemeClr>
            </a:gs>
          </a:gsLst>
          <a:lin ang="5400000" scaled="0"/>
        </a:gradFill>
        <a:ln w="6350" cap="flat" cmpd="sng" algn="ctr">
          <a:solidFill>
            <a:schemeClr val="accent5">
              <a:hueOff val="-6758543"/>
              <a:satOff val="-17419"/>
              <a:lumOff val="-11765"/>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AA805DBF-AAB7-4F90-AE14-3712424D8457}">
      <dsp:nvSpPr>
        <dsp:cNvPr id="0" name=""/>
        <dsp:cNvSpPr/>
      </dsp:nvSpPr>
      <dsp:spPr>
        <a:xfrm>
          <a:off x="0" y="5360351"/>
          <a:ext cx="7427740" cy="8932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100000"/>
            </a:lnSpc>
            <a:spcBef>
              <a:spcPct val="0"/>
            </a:spcBef>
            <a:spcAft>
              <a:spcPct val="35000"/>
            </a:spcAft>
            <a:buNone/>
          </a:pPr>
          <a:r>
            <a:rPr lang="en-JM" sz="1700" b="1" kern="1200"/>
            <a:t>Long Sleep Intervals</a:t>
          </a:r>
          <a:r>
            <a:rPr lang="en-JM" sz="1700" kern="1200"/>
            <a:t>: To evade sandbox detection, uses include long sleep intervals before executing its malicious activities.</a:t>
          </a:r>
          <a:endParaRPr lang="en-US" sz="1700" kern="1200"/>
        </a:p>
      </dsp:txBody>
      <dsp:txXfrm>
        <a:off x="0" y="5360351"/>
        <a:ext cx="7427740" cy="893264"/>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3F2A2F-0ADC-4890-A3ED-321CB08BF511}">
      <dsp:nvSpPr>
        <dsp:cNvPr id="0" name=""/>
        <dsp:cNvSpPr/>
      </dsp:nvSpPr>
      <dsp:spPr>
        <a:xfrm>
          <a:off x="0" y="586"/>
          <a:ext cx="4934824"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6E21ABA-5C42-45D6-819F-BC304AB5F1B2}">
      <dsp:nvSpPr>
        <dsp:cNvPr id="0" name=""/>
        <dsp:cNvSpPr/>
      </dsp:nvSpPr>
      <dsp:spPr>
        <a:xfrm>
          <a:off x="0" y="586"/>
          <a:ext cx="4934824" cy="9600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dirty="0"/>
            <a:t>Email spoofing using "support@dhl.com," DHL Customer Support. </a:t>
          </a:r>
        </a:p>
      </dsp:txBody>
      <dsp:txXfrm>
        <a:off x="0" y="586"/>
        <a:ext cx="4934824" cy="960028"/>
      </dsp:txXfrm>
    </dsp:sp>
    <dsp:sp modelId="{A87336F7-F2E3-48EE-8412-959C8FC23DC5}">
      <dsp:nvSpPr>
        <dsp:cNvPr id="0" name=""/>
        <dsp:cNvSpPr/>
      </dsp:nvSpPr>
      <dsp:spPr>
        <a:xfrm>
          <a:off x="0" y="960614"/>
          <a:ext cx="4934824"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87A2E91-04CF-4E68-95FF-F0548EECB751}">
      <dsp:nvSpPr>
        <dsp:cNvPr id="0" name=""/>
        <dsp:cNvSpPr/>
      </dsp:nvSpPr>
      <dsp:spPr>
        <a:xfrm>
          <a:off x="0" y="960614"/>
          <a:ext cx="4934824" cy="9600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a:t>The email originated from the domain "ferreteriadetallista.com with the email address taller@ferreteriadetallista.com. </a:t>
          </a:r>
        </a:p>
      </dsp:txBody>
      <dsp:txXfrm>
        <a:off x="0" y="960614"/>
        <a:ext cx="4934824" cy="960028"/>
      </dsp:txXfrm>
    </dsp:sp>
    <dsp:sp modelId="{5F298AF0-9773-4BB3-8076-9C0C7E35BA32}">
      <dsp:nvSpPr>
        <dsp:cNvPr id="0" name=""/>
        <dsp:cNvSpPr/>
      </dsp:nvSpPr>
      <dsp:spPr>
        <a:xfrm>
          <a:off x="0" y="1920642"/>
          <a:ext cx="4934824"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AA6BE70-0574-4A16-8B57-227715DB291E}">
      <dsp:nvSpPr>
        <dsp:cNvPr id="0" name=""/>
        <dsp:cNvSpPr/>
      </dsp:nvSpPr>
      <dsp:spPr>
        <a:xfrm>
          <a:off x="0" y="1920642"/>
          <a:ext cx="4934824" cy="9600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a:t>The Sender Policy Framework (SPF) verification resulted in a  Permanent Error (PermError) – the SPF record could not be verified by the mailbox provider.</a:t>
          </a:r>
        </a:p>
      </dsp:txBody>
      <dsp:txXfrm>
        <a:off x="0" y="1920642"/>
        <a:ext cx="4934824" cy="960028"/>
      </dsp:txXfrm>
    </dsp:sp>
    <dsp:sp modelId="{14166A4B-6105-4F44-938B-5806E80C142F}">
      <dsp:nvSpPr>
        <dsp:cNvPr id="0" name=""/>
        <dsp:cNvSpPr/>
      </dsp:nvSpPr>
      <dsp:spPr>
        <a:xfrm>
          <a:off x="0" y="2880671"/>
          <a:ext cx="4934824"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1644F27-72CC-4EFD-8EE1-58905005F7C3}">
      <dsp:nvSpPr>
        <dsp:cNvPr id="0" name=""/>
        <dsp:cNvSpPr/>
      </dsp:nvSpPr>
      <dsp:spPr>
        <a:xfrm>
          <a:off x="0" y="2880671"/>
          <a:ext cx="4934824" cy="9600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b="0" i="0" kern="1200"/>
            <a:t>SPF is an email authentication method that helps to identify the mail servers that are allowed to send email for a given domain. </a:t>
          </a:r>
          <a:endParaRPr lang="en-US" sz="1700" kern="1200"/>
        </a:p>
      </dsp:txBody>
      <dsp:txXfrm>
        <a:off x="0" y="2880671"/>
        <a:ext cx="4934824" cy="960028"/>
      </dsp:txXfrm>
    </dsp:sp>
    <dsp:sp modelId="{56D4D631-2251-4D42-B53B-9F4C580D1601}">
      <dsp:nvSpPr>
        <dsp:cNvPr id="0" name=""/>
        <dsp:cNvSpPr/>
      </dsp:nvSpPr>
      <dsp:spPr>
        <a:xfrm>
          <a:off x="0" y="3840699"/>
          <a:ext cx="4934824"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D08361F-2661-4058-A615-93DD73054956}">
      <dsp:nvSpPr>
        <dsp:cNvPr id="0" name=""/>
        <dsp:cNvSpPr/>
      </dsp:nvSpPr>
      <dsp:spPr>
        <a:xfrm>
          <a:off x="0" y="3840699"/>
          <a:ext cx="4934824" cy="9600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b="0" i="0" kern="1200"/>
            <a:t>Allows ISPs to identify email from spoofers, scammers and phishers trying send malicious email from a domain that belongs to a company or brand.</a:t>
          </a:r>
          <a:endParaRPr lang="en-US" sz="1700" kern="1200"/>
        </a:p>
      </dsp:txBody>
      <dsp:txXfrm>
        <a:off x="0" y="3840699"/>
        <a:ext cx="4934824" cy="960028"/>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1A7E26D-EF68-43A2-8AF1-2D81334C23EE}">
      <dsp:nvSpPr>
        <dsp:cNvPr id="0" name=""/>
        <dsp:cNvSpPr/>
      </dsp:nvSpPr>
      <dsp:spPr>
        <a:xfrm>
          <a:off x="487092" y="2825"/>
          <a:ext cx="5895995" cy="898078"/>
        </a:xfrm>
        <a:prstGeom prst="roundRect">
          <a:avLst>
            <a:gd name="adj" fmla="val 10000"/>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Summary of Suspicious Binary IMG_38575943.exe</a:t>
          </a:r>
        </a:p>
      </dsp:txBody>
      <dsp:txXfrm>
        <a:off x="513396" y="29129"/>
        <a:ext cx="5843387" cy="845470"/>
      </dsp:txXfrm>
    </dsp:sp>
    <dsp:sp modelId="{4A71BE51-7FEF-4198-900E-F9CF929DDFA0}">
      <dsp:nvSpPr>
        <dsp:cNvPr id="0" name=""/>
        <dsp:cNvSpPr/>
      </dsp:nvSpPr>
      <dsp:spPr>
        <a:xfrm rot="5400000">
          <a:off x="3266700" y="923356"/>
          <a:ext cx="336779" cy="404135"/>
        </a:xfrm>
        <a:prstGeom prst="rightArrow">
          <a:avLst>
            <a:gd name="adj1" fmla="val 60000"/>
            <a:gd name="adj2" fmla="val 50000"/>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rot="-5400000">
        <a:off x="3313849" y="957034"/>
        <a:ext cx="242481" cy="235745"/>
      </dsp:txXfrm>
    </dsp:sp>
    <dsp:sp modelId="{A1DDC58C-B775-414E-A1B4-9723ACD6A72B}">
      <dsp:nvSpPr>
        <dsp:cNvPr id="0" name=""/>
        <dsp:cNvSpPr/>
      </dsp:nvSpPr>
      <dsp:spPr>
        <a:xfrm>
          <a:off x="468376" y="1349943"/>
          <a:ext cx="5933427" cy="1166433"/>
        </a:xfrm>
        <a:prstGeom prst="roundRect">
          <a:avLst>
            <a:gd name="adj" fmla="val 10000"/>
          </a:avLst>
        </a:prstGeom>
        <a:gradFill rotWithShape="0">
          <a:gsLst>
            <a:gs pos="0">
              <a:schemeClr val="accent5">
                <a:hueOff val="-2252848"/>
                <a:satOff val="-5806"/>
                <a:lumOff val="-3922"/>
                <a:alphaOff val="0"/>
                <a:satMod val="103000"/>
                <a:lumMod val="102000"/>
                <a:tint val="94000"/>
              </a:schemeClr>
            </a:gs>
            <a:gs pos="50000">
              <a:schemeClr val="accent5">
                <a:hueOff val="-2252848"/>
                <a:satOff val="-5806"/>
                <a:lumOff val="-3922"/>
                <a:alphaOff val="0"/>
                <a:satMod val="110000"/>
                <a:lumMod val="100000"/>
                <a:shade val="100000"/>
              </a:schemeClr>
            </a:gs>
            <a:gs pos="100000">
              <a:schemeClr val="accent5">
                <a:hueOff val="-2252848"/>
                <a:satOff val="-5806"/>
                <a:lumOff val="-3922"/>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Internal name: "ValueTy.exe" </a:t>
          </a:r>
        </a:p>
        <a:p>
          <a:pPr marL="0" lvl="0" indent="0" algn="l" defTabSz="800100">
            <a:lnSpc>
              <a:spcPct val="90000"/>
            </a:lnSpc>
            <a:spcBef>
              <a:spcPct val="0"/>
            </a:spcBef>
            <a:spcAft>
              <a:spcPct val="35000"/>
            </a:spcAft>
            <a:buNone/>
          </a:pPr>
          <a:r>
            <a:rPr lang="en-US" sz="1800" kern="1200" dirty="0"/>
            <a:t>.NET executable that serves as the initial entry point for the malware. </a:t>
          </a:r>
        </a:p>
      </dsp:txBody>
      <dsp:txXfrm>
        <a:off x="502540" y="1384107"/>
        <a:ext cx="5865099" cy="1098105"/>
      </dsp:txXfrm>
    </dsp:sp>
    <dsp:sp modelId="{CAC163E9-EB1F-4C2A-A684-36F8BFFECF4E}">
      <dsp:nvSpPr>
        <dsp:cNvPr id="0" name=""/>
        <dsp:cNvSpPr/>
      </dsp:nvSpPr>
      <dsp:spPr>
        <a:xfrm rot="5400000">
          <a:off x="3266700" y="2538829"/>
          <a:ext cx="336779" cy="404135"/>
        </a:xfrm>
        <a:prstGeom prst="rightArrow">
          <a:avLst>
            <a:gd name="adj1" fmla="val 60000"/>
            <a:gd name="adj2" fmla="val 50000"/>
          </a:avLst>
        </a:prstGeom>
        <a:gradFill rotWithShape="0">
          <a:gsLst>
            <a:gs pos="0">
              <a:schemeClr val="accent5">
                <a:hueOff val="-3379271"/>
                <a:satOff val="-8710"/>
                <a:lumOff val="-5883"/>
                <a:alphaOff val="0"/>
                <a:satMod val="103000"/>
                <a:lumMod val="102000"/>
                <a:tint val="94000"/>
              </a:schemeClr>
            </a:gs>
            <a:gs pos="50000">
              <a:schemeClr val="accent5">
                <a:hueOff val="-3379271"/>
                <a:satOff val="-8710"/>
                <a:lumOff val="-5883"/>
                <a:alphaOff val="0"/>
                <a:satMod val="110000"/>
                <a:lumMod val="100000"/>
                <a:shade val="100000"/>
              </a:schemeClr>
            </a:gs>
            <a:gs pos="100000">
              <a:schemeClr val="accent5">
                <a:hueOff val="-3379271"/>
                <a:satOff val="-8710"/>
                <a:lumOff val="-5883"/>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rot="-5400000">
        <a:off x="3313849" y="2572507"/>
        <a:ext cx="242481" cy="235745"/>
      </dsp:txXfrm>
    </dsp:sp>
    <dsp:sp modelId="{7458CB43-9A7B-409E-8949-E94258A85F6B}">
      <dsp:nvSpPr>
        <dsp:cNvPr id="0" name=""/>
        <dsp:cNvSpPr/>
      </dsp:nvSpPr>
      <dsp:spPr>
        <a:xfrm>
          <a:off x="476800" y="2965416"/>
          <a:ext cx="5916579" cy="1152423"/>
        </a:xfrm>
        <a:prstGeom prst="roundRect">
          <a:avLst>
            <a:gd name="adj" fmla="val 10000"/>
          </a:avLst>
        </a:prstGeom>
        <a:gradFill rotWithShape="0">
          <a:gsLst>
            <a:gs pos="0">
              <a:schemeClr val="accent5">
                <a:hueOff val="-4505695"/>
                <a:satOff val="-11613"/>
                <a:lumOff val="-7843"/>
                <a:alphaOff val="0"/>
                <a:satMod val="103000"/>
                <a:lumMod val="102000"/>
                <a:tint val="94000"/>
              </a:schemeClr>
            </a:gs>
            <a:gs pos="50000">
              <a:schemeClr val="accent5">
                <a:hueOff val="-4505695"/>
                <a:satOff val="-11613"/>
                <a:lumOff val="-7843"/>
                <a:alphaOff val="0"/>
                <a:satMod val="110000"/>
                <a:lumMod val="100000"/>
                <a:shade val="100000"/>
              </a:schemeClr>
            </a:gs>
            <a:gs pos="100000">
              <a:schemeClr val="accent5">
                <a:hueOff val="-4505695"/>
                <a:satOff val="-11613"/>
                <a:lumOff val="-7843"/>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dirty="0"/>
            <a:t>Loads two DLL files during its execution: </a:t>
          </a:r>
        </a:p>
        <a:p>
          <a:pPr marL="171450" lvl="1" indent="-171450" algn="l" defTabSz="711200">
            <a:lnSpc>
              <a:spcPct val="90000"/>
            </a:lnSpc>
            <a:spcBef>
              <a:spcPct val="0"/>
            </a:spcBef>
            <a:spcAft>
              <a:spcPct val="15000"/>
            </a:spcAft>
            <a:buChar char="•"/>
          </a:pPr>
          <a:r>
            <a:rPr lang="en-US" sz="1600" kern="1200" dirty="0"/>
            <a:t>SafeSerializationManager.dll - obfuscated process injected into the memory of the application. loads another DLL file - UI.dll </a:t>
          </a:r>
        </a:p>
        <a:p>
          <a:pPr marL="171450" lvl="1" indent="-171450" algn="l" defTabSz="711200">
            <a:lnSpc>
              <a:spcPct val="90000"/>
            </a:lnSpc>
            <a:spcBef>
              <a:spcPct val="0"/>
            </a:spcBef>
            <a:spcAft>
              <a:spcPct val="15000"/>
            </a:spcAft>
            <a:buChar char="•"/>
          </a:pPr>
          <a:r>
            <a:rPr lang="en-US" sz="1600" kern="1200" dirty="0"/>
            <a:t>UI.dll - injected into the memory of the program. </a:t>
          </a:r>
        </a:p>
      </dsp:txBody>
      <dsp:txXfrm>
        <a:off x="510553" y="2999169"/>
        <a:ext cx="5849073" cy="1084917"/>
      </dsp:txXfrm>
    </dsp:sp>
    <dsp:sp modelId="{3A897902-AA4E-4E41-8FA8-D613C4840804}">
      <dsp:nvSpPr>
        <dsp:cNvPr id="0" name=""/>
        <dsp:cNvSpPr/>
      </dsp:nvSpPr>
      <dsp:spPr>
        <a:xfrm rot="5400000">
          <a:off x="3266700" y="4140292"/>
          <a:ext cx="336779" cy="404135"/>
        </a:xfrm>
        <a:prstGeom prst="rightArrow">
          <a:avLst>
            <a:gd name="adj1" fmla="val 60000"/>
            <a:gd name="adj2" fmla="val 50000"/>
          </a:avLst>
        </a:prstGeom>
        <a:gradFill rotWithShape="0">
          <a:gsLst>
            <a:gs pos="0">
              <a:schemeClr val="accent5">
                <a:hueOff val="-6758543"/>
                <a:satOff val="-17419"/>
                <a:lumOff val="-11765"/>
                <a:alphaOff val="0"/>
                <a:satMod val="103000"/>
                <a:lumMod val="102000"/>
                <a:tint val="94000"/>
              </a:schemeClr>
            </a:gs>
            <a:gs pos="50000">
              <a:schemeClr val="accent5">
                <a:hueOff val="-6758543"/>
                <a:satOff val="-17419"/>
                <a:lumOff val="-11765"/>
                <a:alphaOff val="0"/>
                <a:satMod val="110000"/>
                <a:lumMod val="100000"/>
                <a:shade val="100000"/>
              </a:schemeClr>
            </a:gs>
            <a:gs pos="100000">
              <a:schemeClr val="accent5">
                <a:hueOff val="-6758543"/>
                <a:satOff val="-17419"/>
                <a:lumOff val="-11765"/>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rot="-5400000">
        <a:off x="3313849" y="4173970"/>
        <a:ext cx="242481" cy="235745"/>
      </dsp:txXfrm>
    </dsp:sp>
    <dsp:sp modelId="{9E18FD57-DC08-45CE-80C3-068A5CB85A06}">
      <dsp:nvSpPr>
        <dsp:cNvPr id="0" name=""/>
        <dsp:cNvSpPr/>
      </dsp:nvSpPr>
      <dsp:spPr>
        <a:xfrm>
          <a:off x="440284" y="4566880"/>
          <a:ext cx="5989611" cy="1192621"/>
        </a:xfrm>
        <a:prstGeom prst="roundRect">
          <a:avLst>
            <a:gd name="adj" fmla="val 10000"/>
          </a:avLst>
        </a:prstGeom>
        <a:gradFill rotWithShape="0">
          <a:gsLst>
            <a:gs pos="0">
              <a:schemeClr val="accent5">
                <a:hueOff val="-6758543"/>
                <a:satOff val="-17419"/>
                <a:lumOff val="-11765"/>
                <a:alphaOff val="0"/>
                <a:satMod val="103000"/>
                <a:lumMod val="102000"/>
                <a:tint val="94000"/>
              </a:schemeClr>
            </a:gs>
            <a:gs pos="50000">
              <a:schemeClr val="accent5">
                <a:hueOff val="-6758543"/>
                <a:satOff val="-17419"/>
                <a:lumOff val="-11765"/>
                <a:alphaOff val="0"/>
                <a:satMod val="110000"/>
                <a:lumMod val="100000"/>
                <a:shade val="100000"/>
              </a:schemeClr>
            </a:gs>
            <a:gs pos="100000">
              <a:schemeClr val="accent5">
                <a:hueOff val="-6758543"/>
                <a:satOff val="-17419"/>
                <a:lumOff val="-11765"/>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dirty="0"/>
            <a:t>Xloader Evasion Techniques:</a:t>
          </a:r>
        </a:p>
        <a:p>
          <a:pPr marL="171450" lvl="1" indent="-171450" algn="l" defTabSz="711200">
            <a:lnSpc>
              <a:spcPct val="90000"/>
            </a:lnSpc>
            <a:spcBef>
              <a:spcPct val="0"/>
            </a:spcBef>
            <a:spcAft>
              <a:spcPct val="15000"/>
            </a:spcAft>
            <a:buChar char="•"/>
          </a:pPr>
          <a:r>
            <a:rPr lang="en-US" sz="1600" kern="1200" dirty="0"/>
            <a:t>Anti-analysis and anti-debugging techniques. </a:t>
          </a:r>
        </a:p>
        <a:p>
          <a:pPr marL="171450" lvl="1" indent="-171450" algn="l" defTabSz="711200">
            <a:lnSpc>
              <a:spcPct val="90000"/>
            </a:lnSpc>
            <a:spcBef>
              <a:spcPct val="0"/>
            </a:spcBef>
            <a:spcAft>
              <a:spcPct val="15000"/>
            </a:spcAft>
            <a:buChar char="•"/>
          </a:pPr>
          <a:r>
            <a:rPr lang="en-US" sz="1600" kern="1200" dirty="0"/>
            <a:t>Packing, obfuscation, steganography, and the prevention of executing in debugging/virtual environments</a:t>
          </a:r>
        </a:p>
      </dsp:txBody>
      <dsp:txXfrm>
        <a:off x="475215" y="4601811"/>
        <a:ext cx="5919749" cy="1122759"/>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337919-B743-44B2-BA87-5BE08503D8D6}">
      <dsp:nvSpPr>
        <dsp:cNvPr id="0" name=""/>
        <dsp:cNvSpPr/>
      </dsp:nvSpPr>
      <dsp:spPr>
        <a:xfrm>
          <a:off x="83962" y="568592"/>
          <a:ext cx="898466" cy="898466"/>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49923B6-8A0B-4404-919A-44333762CD87}">
      <dsp:nvSpPr>
        <dsp:cNvPr id="0" name=""/>
        <dsp:cNvSpPr/>
      </dsp:nvSpPr>
      <dsp:spPr>
        <a:xfrm>
          <a:off x="272640" y="757270"/>
          <a:ext cx="521110" cy="52111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335475E-C6FF-43C1-94E6-481A8E0C3960}">
      <dsp:nvSpPr>
        <dsp:cNvPr id="0" name=""/>
        <dsp:cNvSpPr/>
      </dsp:nvSpPr>
      <dsp:spPr>
        <a:xfrm>
          <a:off x="1174957" y="568592"/>
          <a:ext cx="2117814" cy="8984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dirty="0"/>
            <a:t>Windows Portable Executable (PE) File Format </a:t>
          </a:r>
        </a:p>
      </dsp:txBody>
      <dsp:txXfrm>
        <a:off x="1174957" y="568592"/>
        <a:ext cx="2117814" cy="898466"/>
      </dsp:txXfrm>
    </dsp:sp>
    <dsp:sp modelId="{F75352F8-F971-4ADF-BDCE-1D901CF0639F}">
      <dsp:nvSpPr>
        <dsp:cNvPr id="0" name=""/>
        <dsp:cNvSpPr/>
      </dsp:nvSpPr>
      <dsp:spPr>
        <a:xfrm>
          <a:off x="3661784" y="568592"/>
          <a:ext cx="898466" cy="898466"/>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A7F7514-444C-4737-AB67-7CEBB8F53F80}">
      <dsp:nvSpPr>
        <dsp:cNvPr id="0" name=""/>
        <dsp:cNvSpPr/>
      </dsp:nvSpPr>
      <dsp:spPr>
        <a:xfrm>
          <a:off x="3850462" y="757270"/>
          <a:ext cx="521110" cy="52111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99B3E39-0F65-45AE-8029-A904BFD78936}">
      <dsp:nvSpPr>
        <dsp:cNvPr id="0" name=""/>
        <dsp:cNvSpPr/>
      </dsp:nvSpPr>
      <dsp:spPr>
        <a:xfrm>
          <a:off x="4752779" y="568592"/>
          <a:ext cx="2117814" cy="8984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100000"/>
            </a:lnSpc>
            <a:spcBef>
              <a:spcPct val="0"/>
            </a:spcBef>
            <a:spcAft>
              <a:spcPct val="35000"/>
            </a:spcAft>
            <a:buNone/>
          </a:pPr>
          <a:r>
            <a:rPr lang="en-US" sz="1400" kern="1200"/>
            <a:t>The PE file data structure on the disk is the data structure used in memory</a:t>
          </a:r>
          <a:endParaRPr lang="en-US" sz="1400" kern="1200" dirty="0"/>
        </a:p>
      </dsp:txBody>
      <dsp:txXfrm>
        <a:off x="4752779" y="568592"/>
        <a:ext cx="2117814" cy="898466"/>
      </dsp:txXfrm>
    </dsp:sp>
    <dsp:sp modelId="{F5FE23F6-40A9-4F63-BF61-FD48F843A0F8}">
      <dsp:nvSpPr>
        <dsp:cNvPr id="0" name=""/>
        <dsp:cNvSpPr/>
      </dsp:nvSpPr>
      <dsp:spPr>
        <a:xfrm>
          <a:off x="83962" y="2068023"/>
          <a:ext cx="898466" cy="898466"/>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7044907-5CDB-41BF-8085-6009E393AB4E}">
      <dsp:nvSpPr>
        <dsp:cNvPr id="0" name=""/>
        <dsp:cNvSpPr/>
      </dsp:nvSpPr>
      <dsp:spPr>
        <a:xfrm>
          <a:off x="272640" y="2256701"/>
          <a:ext cx="521110" cy="52111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2DD5B4E-0444-4C59-A6CC-8577500E5269}">
      <dsp:nvSpPr>
        <dsp:cNvPr id="0" name=""/>
        <dsp:cNvSpPr/>
      </dsp:nvSpPr>
      <dsp:spPr>
        <a:xfrm>
          <a:off x="1174957" y="2068023"/>
          <a:ext cx="2117814" cy="8984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100000"/>
            </a:lnSpc>
            <a:spcBef>
              <a:spcPct val="0"/>
            </a:spcBef>
            <a:spcAft>
              <a:spcPct val="35000"/>
            </a:spcAft>
            <a:buNone/>
          </a:pPr>
          <a:r>
            <a:rPr lang="en-US" sz="1400" kern="1200"/>
            <a:t>Version in memory is known as a module -  all the code, data and resources from an executable file that is needed by a process. </a:t>
          </a:r>
          <a:endParaRPr lang="en-US" sz="1400" kern="1200" dirty="0"/>
        </a:p>
      </dsp:txBody>
      <dsp:txXfrm>
        <a:off x="1174957" y="2068023"/>
        <a:ext cx="2117814" cy="898466"/>
      </dsp:txXfrm>
    </dsp:sp>
    <dsp:sp modelId="{B0557424-196B-4BE1-A4B9-7E40E2B824FB}">
      <dsp:nvSpPr>
        <dsp:cNvPr id="0" name=""/>
        <dsp:cNvSpPr/>
      </dsp:nvSpPr>
      <dsp:spPr>
        <a:xfrm>
          <a:off x="3661784" y="2068023"/>
          <a:ext cx="898466" cy="898466"/>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646B2C3-B5A0-4B6A-8206-49B0144FA5BE}">
      <dsp:nvSpPr>
        <dsp:cNvPr id="0" name=""/>
        <dsp:cNvSpPr/>
      </dsp:nvSpPr>
      <dsp:spPr>
        <a:xfrm>
          <a:off x="3850462" y="2256701"/>
          <a:ext cx="521110" cy="52111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1316FC6-1826-4EC9-8B3B-5BC988F7FEAD}">
      <dsp:nvSpPr>
        <dsp:cNvPr id="0" name=""/>
        <dsp:cNvSpPr/>
      </dsp:nvSpPr>
      <dsp:spPr>
        <a:xfrm>
          <a:off x="4752779" y="2068023"/>
          <a:ext cx="2117814" cy="8984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100000"/>
            </a:lnSpc>
            <a:spcBef>
              <a:spcPct val="0"/>
            </a:spcBef>
            <a:spcAft>
              <a:spcPct val="35000"/>
            </a:spcAft>
            <a:buNone/>
          </a:pPr>
          <a:r>
            <a:rPr lang="en-US" sz="1400" kern="1200"/>
            <a:t>The headers and sections within the PE file provides the required data for the Windows OS to accurately load and run the executable programme. </a:t>
          </a:r>
          <a:endParaRPr lang="en-US" sz="1400" kern="1200" dirty="0"/>
        </a:p>
      </dsp:txBody>
      <dsp:txXfrm>
        <a:off x="4752779" y="2068023"/>
        <a:ext cx="2117814" cy="898466"/>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083AA2-F9D2-4782-BE9D-FF57D67672C6}">
      <dsp:nvSpPr>
        <dsp:cNvPr id="0" name=""/>
        <dsp:cNvSpPr/>
      </dsp:nvSpPr>
      <dsp:spPr>
        <a:xfrm>
          <a:off x="307345" y="1546"/>
          <a:ext cx="3222855" cy="1933713"/>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The suspicious file was executed in the virtual environment.</a:t>
          </a:r>
        </a:p>
      </dsp:txBody>
      <dsp:txXfrm>
        <a:off x="307345" y="1546"/>
        <a:ext cx="3222855" cy="1933713"/>
      </dsp:txXfrm>
    </dsp:sp>
    <dsp:sp modelId="{714641E8-0E1B-47F8-8BCC-D69A2BB914FF}">
      <dsp:nvSpPr>
        <dsp:cNvPr id="0" name=""/>
        <dsp:cNvSpPr/>
      </dsp:nvSpPr>
      <dsp:spPr>
        <a:xfrm>
          <a:off x="3852486" y="1546"/>
          <a:ext cx="3222855" cy="1933713"/>
        </a:xfrm>
        <a:prstGeom prst="rect">
          <a:avLst/>
        </a:prstGeom>
        <a:solidFill>
          <a:schemeClr val="accent5">
            <a:hueOff val="-1351709"/>
            <a:satOff val="-3484"/>
            <a:lumOff val="-235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Loaded SafeSerializationManager.dll</a:t>
          </a:r>
        </a:p>
      </dsp:txBody>
      <dsp:txXfrm>
        <a:off x="3852486" y="1546"/>
        <a:ext cx="3222855" cy="1933713"/>
      </dsp:txXfrm>
    </dsp:sp>
    <dsp:sp modelId="{491A18D8-8E29-4397-AC71-C2559122B2D3}">
      <dsp:nvSpPr>
        <dsp:cNvPr id="0" name=""/>
        <dsp:cNvSpPr/>
      </dsp:nvSpPr>
      <dsp:spPr>
        <a:xfrm>
          <a:off x="7397627" y="1546"/>
          <a:ext cx="3222855" cy="1933713"/>
        </a:xfrm>
        <a:prstGeom prst="rect">
          <a:avLst/>
        </a:prstGeom>
        <a:solidFill>
          <a:schemeClr val="accent5">
            <a:hueOff val="-2703417"/>
            <a:satOff val="-6968"/>
            <a:lumOff val="-470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Suspended execution for a short period of approximately 45 seconds</a:t>
          </a:r>
        </a:p>
      </dsp:txBody>
      <dsp:txXfrm>
        <a:off x="7397627" y="1546"/>
        <a:ext cx="3222855" cy="1933713"/>
      </dsp:txXfrm>
    </dsp:sp>
    <dsp:sp modelId="{26A3C4BD-A0F0-40B8-8F31-C9BDAF12B62E}">
      <dsp:nvSpPr>
        <dsp:cNvPr id="0" name=""/>
        <dsp:cNvSpPr/>
      </dsp:nvSpPr>
      <dsp:spPr>
        <a:xfrm>
          <a:off x="307345" y="2257545"/>
          <a:ext cx="3222855" cy="1933713"/>
        </a:xfrm>
        <a:prstGeom prst="rect">
          <a:avLst/>
        </a:prstGeom>
        <a:solidFill>
          <a:schemeClr val="accent5">
            <a:hueOff val="-4055126"/>
            <a:satOff val="-10451"/>
            <a:lumOff val="-705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Loaded UI.dll</a:t>
          </a:r>
        </a:p>
      </dsp:txBody>
      <dsp:txXfrm>
        <a:off x="307345" y="2257545"/>
        <a:ext cx="3222855" cy="1933713"/>
      </dsp:txXfrm>
    </dsp:sp>
    <dsp:sp modelId="{EC8564B8-9BDC-4F74-B201-36909C2085BE}">
      <dsp:nvSpPr>
        <dsp:cNvPr id="0" name=""/>
        <dsp:cNvSpPr/>
      </dsp:nvSpPr>
      <dsp:spPr>
        <a:xfrm>
          <a:off x="3852486" y="2257545"/>
          <a:ext cx="3222855" cy="1933713"/>
        </a:xfrm>
        <a:prstGeom prst="rect">
          <a:avLst/>
        </a:prstGeom>
        <a:solidFill>
          <a:schemeClr val="accent5">
            <a:hueOff val="-5406834"/>
            <a:satOff val="-13935"/>
            <a:lumOff val="-941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Terminated afterwards. </a:t>
          </a:r>
        </a:p>
      </dsp:txBody>
      <dsp:txXfrm>
        <a:off x="3852486" y="2257545"/>
        <a:ext cx="3222855" cy="1933713"/>
      </dsp:txXfrm>
    </dsp:sp>
    <dsp:sp modelId="{C18C20E4-0B58-44E5-B163-BFFF30396D3B}">
      <dsp:nvSpPr>
        <dsp:cNvPr id="0" name=""/>
        <dsp:cNvSpPr/>
      </dsp:nvSpPr>
      <dsp:spPr>
        <a:xfrm>
          <a:off x="7397627" y="2257545"/>
          <a:ext cx="3222855" cy="1933713"/>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kern="1200"/>
            <a:t>Possible reasons why the process terminated:</a:t>
          </a:r>
        </a:p>
        <a:p>
          <a:pPr marL="57150" lvl="1" indent="-57150" algn="l" defTabSz="444500">
            <a:lnSpc>
              <a:spcPct val="90000"/>
            </a:lnSpc>
            <a:spcBef>
              <a:spcPct val="0"/>
            </a:spcBef>
            <a:spcAft>
              <a:spcPct val="15000"/>
            </a:spcAft>
            <a:buChar char="•"/>
          </a:pPr>
          <a:r>
            <a:rPr lang="en-US" sz="1000" kern="1200" dirty="0"/>
            <a:t>Use of techniques by the suspicious file to prevent analysis and debugging</a:t>
          </a:r>
        </a:p>
        <a:p>
          <a:pPr marL="114300" lvl="2" indent="-57150" algn="l" defTabSz="444500">
            <a:lnSpc>
              <a:spcPct val="90000"/>
            </a:lnSpc>
            <a:spcBef>
              <a:spcPct val="0"/>
            </a:spcBef>
            <a:spcAft>
              <a:spcPct val="15000"/>
            </a:spcAft>
            <a:buChar char="•"/>
          </a:pPr>
          <a:r>
            <a:rPr lang="en-US" sz="1000" kern="1200" dirty="0"/>
            <a:t>Detects the presence of a virtual machine to avoid detection and analysis.</a:t>
          </a:r>
        </a:p>
        <a:p>
          <a:pPr marL="114300" lvl="2" indent="-57150" algn="l" defTabSz="444500">
            <a:lnSpc>
              <a:spcPct val="90000"/>
            </a:lnSpc>
            <a:spcBef>
              <a:spcPct val="0"/>
            </a:spcBef>
            <a:spcAft>
              <a:spcPct val="15000"/>
            </a:spcAft>
            <a:buChar char="•"/>
          </a:pPr>
          <a:r>
            <a:rPr lang="en-US" sz="1000" kern="1200"/>
            <a:t>Checking for the presence of a debugger using the “isDebuggerPresent” method.</a:t>
          </a:r>
        </a:p>
        <a:p>
          <a:pPr marL="114300" lvl="2" indent="-57150" algn="l" defTabSz="444500">
            <a:lnSpc>
              <a:spcPct val="90000"/>
            </a:lnSpc>
            <a:spcBef>
              <a:spcPct val="0"/>
            </a:spcBef>
            <a:spcAft>
              <a:spcPct val="15000"/>
            </a:spcAft>
            <a:buChar char="•"/>
          </a:pPr>
          <a:r>
            <a:rPr lang="en-US" sz="1000" kern="1200" dirty="0"/>
            <a:t>Unable to communicate to Command and Control Server</a:t>
          </a:r>
        </a:p>
        <a:p>
          <a:pPr marL="114300" lvl="2" indent="-57150" algn="l" defTabSz="444500">
            <a:lnSpc>
              <a:spcPct val="90000"/>
            </a:lnSpc>
            <a:spcBef>
              <a:spcPct val="0"/>
            </a:spcBef>
            <a:spcAft>
              <a:spcPct val="15000"/>
            </a:spcAft>
            <a:buChar char="•"/>
          </a:pPr>
          <a:r>
            <a:rPr lang="en-US" sz="1000" kern="1200"/>
            <a:t>Require additional resources to be downloaded. </a:t>
          </a:r>
        </a:p>
      </dsp:txBody>
      <dsp:txXfrm>
        <a:off x="7397627" y="2257545"/>
        <a:ext cx="3222855" cy="1933713"/>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266233-947B-4B91-B2BD-5187B0475B63}">
      <dsp:nvSpPr>
        <dsp:cNvPr id="0" name=""/>
        <dsp:cNvSpPr/>
      </dsp:nvSpPr>
      <dsp:spPr>
        <a:xfrm>
          <a:off x="600492" y="544091"/>
          <a:ext cx="878439" cy="87843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DC63271-3FAE-4B6F-A424-6FD12EB6C4A9}">
      <dsp:nvSpPr>
        <dsp:cNvPr id="0" name=""/>
        <dsp:cNvSpPr/>
      </dsp:nvSpPr>
      <dsp:spPr>
        <a:xfrm>
          <a:off x="63668" y="2077640"/>
          <a:ext cx="1952088" cy="28321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90000"/>
            </a:lnSpc>
            <a:spcBef>
              <a:spcPct val="0"/>
            </a:spcBef>
            <a:spcAft>
              <a:spcPct val="35000"/>
            </a:spcAft>
            <a:buNone/>
          </a:pPr>
          <a:r>
            <a:rPr lang="en-US" sz="2000" kern="1200" dirty="0"/>
            <a:t>Basic Static and Basic Dynamic analysis provided information that can be used to guide the debugging and reverse engineering process.</a:t>
          </a:r>
        </a:p>
      </dsp:txBody>
      <dsp:txXfrm>
        <a:off x="63668" y="2077640"/>
        <a:ext cx="1952088" cy="2832187"/>
      </dsp:txXfrm>
    </dsp:sp>
    <dsp:sp modelId="{CAF1FE31-1205-4A2B-BE08-1F1B9A43448B}">
      <dsp:nvSpPr>
        <dsp:cNvPr id="0" name=""/>
        <dsp:cNvSpPr/>
      </dsp:nvSpPr>
      <dsp:spPr>
        <a:xfrm>
          <a:off x="2894196" y="544091"/>
          <a:ext cx="878439" cy="87843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0322641-9F47-4A7D-AA90-21879A866BF4}">
      <dsp:nvSpPr>
        <dsp:cNvPr id="0" name=""/>
        <dsp:cNvSpPr/>
      </dsp:nvSpPr>
      <dsp:spPr>
        <a:xfrm>
          <a:off x="2357372" y="2077640"/>
          <a:ext cx="1952088" cy="28321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90000"/>
            </a:lnSpc>
            <a:spcBef>
              <a:spcPct val="0"/>
            </a:spcBef>
            <a:spcAft>
              <a:spcPct val="35000"/>
            </a:spcAft>
            <a:buNone/>
          </a:pPr>
          <a:r>
            <a:rPr lang="en-US" sz="1900" kern="1200"/>
            <a:t>Hypothesis 1: The malware utilized steganography to conceal information within the PNG images. </a:t>
          </a:r>
        </a:p>
      </dsp:txBody>
      <dsp:txXfrm>
        <a:off x="2357372" y="2077640"/>
        <a:ext cx="1952088" cy="2832187"/>
      </dsp:txXfrm>
    </dsp:sp>
    <dsp:sp modelId="{9FFC0597-7AB4-489B-9166-5F3299B66DAA}">
      <dsp:nvSpPr>
        <dsp:cNvPr id="0" name=""/>
        <dsp:cNvSpPr/>
      </dsp:nvSpPr>
      <dsp:spPr>
        <a:xfrm>
          <a:off x="5187900" y="544091"/>
          <a:ext cx="878439" cy="87843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94C7383-675D-45CA-AF91-CE9684577988}">
      <dsp:nvSpPr>
        <dsp:cNvPr id="0" name=""/>
        <dsp:cNvSpPr/>
      </dsp:nvSpPr>
      <dsp:spPr>
        <a:xfrm>
          <a:off x="4651076" y="2077640"/>
          <a:ext cx="1952088" cy="28321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90000"/>
            </a:lnSpc>
            <a:spcBef>
              <a:spcPct val="0"/>
            </a:spcBef>
            <a:spcAft>
              <a:spcPct val="35000"/>
            </a:spcAft>
            <a:buNone/>
          </a:pPr>
          <a:r>
            <a:rPr lang="en-US" sz="1900" kern="1200"/>
            <a:t>Hypothesis 2: the code of this malware is packed, extensively obfuscated, and incorporates techniques to hinder both reverse engineering and debugging.</a:t>
          </a:r>
        </a:p>
      </dsp:txBody>
      <dsp:txXfrm>
        <a:off x="4651076" y="2077640"/>
        <a:ext cx="1952088" cy="283218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BDAEF4-8E70-453D-AF03-363613BC6E73}">
      <dsp:nvSpPr>
        <dsp:cNvPr id="0" name=""/>
        <dsp:cNvSpPr/>
      </dsp:nvSpPr>
      <dsp:spPr>
        <a:xfrm>
          <a:off x="2169914" y="1433"/>
          <a:ext cx="1512000" cy="1512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2DC8D4C-E0A0-46C4-ABAA-2A78FB0095F8}">
      <dsp:nvSpPr>
        <dsp:cNvPr id="0" name=""/>
        <dsp:cNvSpPr/>
      </dsp:nvSpPr>
      <dsp:spPr>
        <a:xfrm>
          <a:off x="765914" y="1693600"/>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defRPr b="1"/>
          </a:pPr>
          <a:r>
            <a:rPr lang="en-US" sz="2000" kern="1200" dirty="0"/>
            <a:t>Malware has been used by numerous threat actors for varying reasons: </a:t>
          </a:r>
        </a:p>
      </dsp:txBody>
      <dsp:txXfrm>
        <a:off x="765914" y="1693600"/>
        <a:ext cx="4320000" cy="648000"/>
      </dsp:txXfrm>
    </dsp:sp>
    <dsp:sp modelId="{9643EE39-D356-4B99-8B37-2026E32C2380}">
      <dsp:nvSpPr>
        <dsp:cNvPr id="0" name=""/>
        <dsp:cNvSpPr/>
      </dsp:nvSpPr>
      <dsp:spPr>
        <a:xfrm>
          <a:off x="765914" y="2425399"/>
          <a:ext cx="4320000" cy="17659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Font typeface="+mj-lt"/>
            <a:buNone/>
          </a:pPr>
          <a:r>
            <a:rPr lang="en-US" sz="1500" kern="1200" dirty="0"/>
            <a:t>Hacking web applications.</a:t>
          </a:r>
        </a:p>
        <a:p>
          <a:pPr marL="0" lvl="0" indent="0" algn="ctr" defTabSz="666750">
            <a:lnSpc>
              <a:spcPct val="100000"/>
            </a:lnSpc>
            <a:spcBef>
              <a:spcPct val="0"/>
            </a:spcBef>
            <a:spcAft>
              <a:spcPct val="35000"/>
            </a:spcAft>
            <a:buFont typeface="+mj-lt"/>
            <a:buNone/>
          </a:pPr>
          <a:r>
            <a:rPr lang="en-US" sz="1500" kern="1200" dirty="0"/>
            <a:t>Halting or degrading system performance.</a:t>
          </a:r>
        </a:p>
        <a:p>
          <a:pPr marL="0" lvl="0" indent="0" algn="ctr" defTabSz="666750">
            <a:lnSpc>
              <a:spcPct val="100000"/>
            </a:lnSpc>
            <a:spcBef>
              <a:spcPct val="0"/>
            </a:spcBef>
            <a:spcAft>
              <a:spcPct val="35000"/>
            </a:spcAft>
            <a:buFont typeface="+mj-lt"/>
            <a:buNone/>
          </a:pPr>
          <a:r>
            <a:rPr lang="en-US" sz="1500" kern="1200" dirty="0"/>
            <a:t>Hardware, and system failures.</a:t>
          </a:r>
        </a:p>
        <a:p>
          <a:pPr marL="0" lvl="0" indent="0" algn="ctr" defTabSz="666750">
            <a:lnSpc>
              <a:spcPct val="100000"/>
            </a:lnSpc>
            <a:spcBef>
              <a:spcPct val="0"/>
            </a:spcBef>
            <a:spcAft>
              <a:spcPct val="35000"/>
            </a:spcAft>
            <a:buFont typeface="+mj-lt"/>
            <a:buNone/>
          </a:pPr>
          <a:r>
            <a:rPr lang="en-US" sz="1500" kern="1200" dirty="0"/>
            <a:t>Stealing critical and/or sensitive information</a:t>
          </a:r>
        </a:p>
        <a:p>
          <a:pPr marL="0" lvl="0" indent="0" algn="ctr" defTabSz="666750">
            <a:lnSpc>
              <a:spcPct val="100000"/>
            </a:lnSpc>
            <a:spcBef>
              <a:spcPct val="0"/>
            </a:spcBef>
            <a:spcAft>
              <a:spcPct val="35000"/>
            </a:spcAft>
            <a:buFont typeface="Arial" panose="020B0604020202020204" pitchFamily="34" charset="0"/>
            <a:buNone/>
          </a:pPr>
          <a:r>
            <a:rPr lang="en-US" sz="1500" kern="1200" dirty="0"/>
            <a:t>Attack additional computer systems from compromised systems.</a:t>
          </a:r>
        </a:p>
      </dsp:txBody>
      <dsp:txXfrm>
        <a:off x="765914" y="2425399"/>
        <a:ext cx="4320000" cy="1765972"/>
      </dsp:txXfrm>
    </dsp:sp>
    <dsp:sp modelId="{CEACDC14-8822-4AAD-8ADF-426185063FF3}">
      <dsp:nvSpPr>
        <dsp:cNvPr id="0" name=""/>
        <dsp:cNvSpPr/>
      </dsp:nvSpPr>
      <dsp:spPr>
        <a:xfrm>
          <a:off x="7245914" y="1433"/>
          <a:ext cx="1512000" cy="1512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96CCEF7-E3F5-49D6-99A0-9D1010100831}">
      <dsp:nvSpPr>
        <dsp:cNvPr id="0" name=""/>
        <dsp:cNvSpPr/>
      </dsp:nvSpPr>
      <dsp:spPr>
        <a:xfrm>
          <a:off x="5841914" y="1693600"/>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defRPr b="1"/>
          </a:pPr>
          <a:r>
            <a:rPr lang="en-US" sz="2000" kern="1200" dirty="0"/>
            <a:t>Consequences of a malware attack </a:t>
          </a:r>
        </a:p>
      </dsp:txBody>
      <dsp:txXfrm>
        <a:off x="5841914" y="1693600"/>
        <a:ext cx="4320000" cy="648000"/>
      </dsp:txXfrm>
    </dsp:sp>
    <dsp:sp modelId="{FAEA346C-52D6-4BC1-88B9-13B77FFFECCD}">
      <dsp:nvSpPr>
        <dsp:cNvPr id="0" name=""/>
        <dsp:cNvSpPr/>
      </dsp:nvSpPr>
      <dsp:spPr>
        <a:xfrm>
          <a:off x="5841914" y="2425399"/>
          <a:ext cx="4320000" cy="17659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kern="1200" dirty="0"/>
            <a:t>Financial loss business failure &amp; reputational damage </a:t>
          </a:r>
        </a:p>
        <a:p>
          <a:pPr marL="0" lvl="0" indent="0" algn="ctr" defTabSz="666750">
            <a:lnSpc>
              <a:spcPct val="100000"/>
            </a:lnSpc>
            <a:spcBef>
              <a:spcPct val="0"/>
            </a:spcBef>
            <a:spcAft>
              <a:spcPct val="35000"/>
            </a:spcAft>
            <a:buNone/>
          </a:pPr>
          <a:r>
            <a:rPr lang="en-US" sz="1500" kern="1200" dirty="0"/>
            <a:t>Impact the safety of lives and the security of critical digital assets.</a:t>
          </a:r>
        </a:p>
      </dsp:txBody>
      <dsp:txXfrm>
        <a:off x="5841914" y="2425399"/>
        <a:ext cx="4320000" cy="176597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5D022C8-7CFF-4547-853B-00B3DB9963DA}">
      <dsp:nvSpPr>
        <dsp:cNvPr id="0" name=""/>
        <dsp:cNvSpPr/>
      </dsp:nvSpPr>
      <dsp:spPr>
        <a:xfrm>
          <a:off x="6371465" y="3424320"/>
          <a:ext cx="91440" cy="318637"/>
        </a:xfrm>
        <a:custGeom>
          <a:avLst/>
          <a:gdLst/>
          <a:ahLst/>
          <a:cxnLst/>
          <a:rect l="0" t="0" r="0" b="0"/>
          <a:pathLst>
            <a:path>
              <a:moveTo>
                <a:pt x="45720" y="0"/>
              </a:moveTo>
              <a:lnTo>
                <a:pt x="45720" y="318637"/>
              </a:lnTo>
            </a:path>
          </a:pathLst>
        </a:cu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D3AA194-E53D-4EF2-85C8-6CD271F29A83}">
      <dsp:nvSpPr>
        <dsp:cNvPr id="0" name=""/>
        <dsp:cNvSpPr/>
      </dsp:nvSpPr>
      <dsp:spPr>
        <a:xfrm>
          <a:off x="3506797" y="2409976"/>
          <a:ext cx="2910387" cy="318637"/>
        </a:xfrm>
        <a:custGeom>
          <a:avLst/>
          <a:gdLst/>
          <a:ahLst/>
          <a:cxnLst/>
          <a:rect l="0" t="0" r="0" b="0"/>
          <a:pathLst>
            <a:path>
              <a:moveTo>
                <a:pt x="0" y="0"/>
              </a:moveTo>
              <a:lnTo>
                <a:pt x="0" y="217141"/>
              </a:lnTo>
              <a:lnTo>
                <a:pt x="2910387" y="217141"/>
              </a:lnTo>
              <a:lnTo>
                <a:pt x="2910387" y="318637"/>
              </a:lnTo>
            </a:path>
          </a:pathLst>
        </a:custGeom>
        <a:noFill/>
        <a:ln w="12700" cap="flat" cmpd="sng" algn="ctr">
          <a:solidFill>
            <a:schemeClr val="accent5">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5D90C30-AF23-492F-995B-FC30F5980184}">
      <dsp:nvSpPr>
        <dsp:cNvPr id="0" name=""/>
        <dsp:cNvSpPr/>
      </dsp:nvSpPr>
      <dsp:spPr>
        <a:xfrm>
          <a:off x="4902657" y="3424320"/>
          <a:ext cx="91440" cy="318637"/>
        </a:xfrm>
        <a:custGeom>
          <a:avLst/>
          <a:gdLst/>
          <a:ahLst/>
          <a:cxnLst/>
          <a:rect l="0" t="0" r="0" b="0"/>
          <a:pathLst>
            <a:path>
              <a:moveTo>
                <a:pt x="45720" y="0"/>
              </a:moveTo>
              <a:lnTo>
                <a:pt x="45720" y="318637"/>
              </a:lnTo>
            </a:path>
          </a:pathLst>
        </a:cu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51A51CB-17FA-47AF-B669-D909896A0C0A}">
      <dsp:nvSpPr>
        <dsp:cNvPr id="0" name=""/>
        <dsp:cNvSpPr/>
      </dsp:nvSpPr>
      <dsp:spPr>
        <a:xfrm>
          <a:off x="3506797" y="2409976"/>
          <a:ext cx="1441579" cy="318637"/>
        </a:xfrm>
        <a:custGeom>
          <a:avLst/>
          <a:gdLst/>
          <a:ahLst/>
          <a:cxnLst/>
          <a:rect l="0" t="0" r="0" b="0"/>
          <a:pathLst>
            <a:path>
              <a:moveTo>
                <a:pt x="0" y="0"/>
              </a:moveTo>
              <a:lnTo>
                <a:pt x="0" y="217141"/>
              </a:lnTo>
              <a:lnTo>
                <a:pt x="1441579" y="217141"/>
              </a:lnTo>
              <a:lnTo>
                <a:pt x="1441579" y="318637"/>
              </a:lnTo>
            </a:path>
          </a:pathLst>
        </a:custGeom>
        <a:noFill/>
        <a:ln w="12700" cap="flat" cmpd="sng" algn="ctr">
          <a:solidFill>
            <a:schemeClr val="accent5">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FB8390A-847F-4E94-A87B-86649876BFDB}">
      <dsp:nvSpPr>
        <dsp:cNvPr id="0" name=""/>
        <dsp:cNvSpPr/>
      </dsp:nvSpPr>
      <dsp:spPr>
        <a:xfrm>
          <a:off x="3429877" y="3424320"/>
          <a:ext cx="91440" cy="318637"/>
        </a:xfrm>
        <a:custGeom>
          <a:avLst/>
          <a:gdLst/>
          <a:ahLst/>
          <a:cxnLst/>
          <a:rect l="0" t="0" r="0" b="0"/>
          <a:pathLst>
            <a:path>
              <a:moveTo>
                <a:pt x="45720" y="0"/>
              </a:moveTo>
              <a:lnTo>
                <a:pt x="45720" y="318637"/>
              </a:lnTo>
            </a:path>
          </a:pathLst>
        </a:cu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58E5EF3-00E0-4487-A2FE-C70B7B8242C2}">
      <dsp:nvSpPr>
        <dsp:cNvPr id="0" name=""/>
        <dsp:cNvSpPr/>
      </dsp:nvSpPr>
      <dsp:spPr>
        <a:xfrm>
          <a:off x="3429877" y="2409976"/>
          <a:ext cx="91440" cy="318637"/>
        </a:xfrm>
        <a:custGeom>
          <a:avLst/>
          <a:gdLst/>
          <a:ahLst/>
          <a:cxnLst/>
          <a:rect l="0" t="0" r="0" b="0"/>
          <a:pathLst>
            <a:path>
              <a:moveTo>
                <a:pt x="76919" y="0"/>
              </a:moveTo>
              <a:lnTo>
                <a:pt x="76919" y="217141"/>
              </a:lnTo>
              <a:lnTo>
                <a:pt x="45720" y="217141"/>
              </a:lnTo>
              <a:lnTo>
                <a:pt x="45720" y="318637"/>
              </a:lnTo>
            </a:path>
          </a:pathLst>
        </a:custGeom>
        <a:noFill/>
        <a:ln w="12700" cap="flat" cmpd="sng" algn="ctr">
          <a:solidFill>
            <a:schemeClr val="accent5">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EB0DDB2-74B8-4C37-AC44-C30941739304}">
      <dsp:nvSpPr>
        <dsp:cNvPr id="0" name=""/>
        <dsp:cNvSpPr/>
      </dsp:nvSpPr>
      <dsp:spPr>
        <a:xfrm>
          <a:off x="1984186" y="3424320"/>
          <a:ext cx="91440" cy="318637"/>
        </a:xfrm>
        <a:custGeom>
          <a:avLst/>
          <a:gdLst/>
          <a:ahLst/>
          <a:cxnLst/>
          <a:rect l="0" t="0" r="0" b="0"/>
          <a:pathLst>
            <a:path>
              <a:moveTo>
                <a:pt x="45720" y="0"/>
              </a:moveTo>
              <a:lnTo>
                <a:pt x="45720" y="318637"/>
              </a:lnTo>
            </a:path>
          </a:pathLst>
        </a:cu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858A93C-657F-4223-8D43-81AC294F3032}">
      <dsp:nvSpPr>
        <dsp:cNvPr id="0" name=""/>
        <dsp:cNvSpPr/>
      </dsp:nvSpPr>
      <dsp:spPr>
        <a:xfrm>
          <a:off x="2029906" y="2409976"/>
          <a:ext cx="1476890" cy="318637"/>
        </a:xfrm>
        <a:custGeom>
          <a:avLst/>
          <a:gdLst/>
          <a:ahLst/>
          <a:cxnLst/>
          <a:rect l="0" t="0" r="0" b="0"/>
          <a:pathLst>
            <a:path>
              <a:moveTo>
                <a:pt x="1476890" y="0"/>
              </a:moveTo>
              <a:lnTo>
                <a:pt x="1476890" y="217141"/>
              </a:lnTo>
              <a:lnTo>
                <a:pt x="0" y="217141"/>
              </a:lnTo>
              <a:lnTo>
                <a:pt x="0" y="318637"/>
              </a:lnTo>
            </a:path>
          </a:pathLst>
        </a:custGeom>
        <a:noFill/>
        <a:ln w="12700" cap="flat" cmpd="sng" algn="ctr">
          <a:solidFill>
            <a:schemeClr val="accent5">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0B56F74-B434-4ABC-8DB2-67DB45CB65BA}">
      <dsp:nvSpPr>
        <dsp:cNvPr id="0" name=""/>
        <dsp:cNvSpPr/>
      </dsp:nvSpPr>
      <dsp:spPr>
        <a:xfrm>
          <a:off x="550690" y="3424320"/>
          <a:ext cx="91440" cy="318637"/>
        </a:xfrm>
        <a:custGeom>
          <a:avLst/>
          <a:gdLst/>
          <a:ahLst/>
          <a:cxnLst/>
          <a:rect l="0" t="0" r="0" b="0"/>
          <a:pathLst>
            <a:path>
              <a:moveTo>
                <a:pt x="45720" y="0"/>
              </a:moveTo>
              <a:lnTo>
                <a:pt x="45720" y="318637"/>
              </a:lnTo>
            </a:path>
          </a:pathLst>
        </a:custGeom>
        <a:no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B9EF48A-4773-4BE9-9C25-32AF740F3B47}">
      <dsp:nvSpPr>
        <dsp:cNvPr id="0" name=""/>
        <dsp:cNvSpPr/>
      </dsp:nvSpPr>
      <dsp:spPr>
        <a:xfrm>
          <a:off x="596410" y="2409976"/>
          <a:ext cx="2910387" cy="318637"/>
        </a:xfrm>
        <a:custGeom>
          <a:avLst/>
          <a:gdLst/>
          <a:ahLst/>
          <a:cxnLst/>
          <a:rect l="0" t="0" r="0" b="0"/>
          <a:pathLst>
            <a:path>
              <a:moveTo>
                <a:pt x="2910387" y="0"/>
              </a:moveTo>
              <a:lnTo>
                <a:pt x="2910387" y="217141"/>
              </a:lnTo>
              <a:lnTo>
                <a:pt x="0" y="217141"/>
              </a:lnTo>
              <a:lnTo>
                <a:pt x="0" y="318637"/>
              </a:lnTo>
            </a:path>
          </a:pathLst>
        </a:custGeom>
        <a:noFill/>
        <a:ln w="12700" cap="flat" cmpd="sng" algn="ctr">
          <a:solidFill>
            <a:schemeClr val="accent5">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7B54BAF-4BB3-48D9-8C02-7DF9BC8D10F9}">
      <dsp:nvSpPr>
        <dsp:cNvPr id="0" name=""/>
        <dsp:cNvSpPr/>
      </dsp:nvSpPr>
      <dsp:spPr>
        <a:xfrm>
          <a:off x="2535734" y="1473278"/>
          <a:ext cx="1942126" cy="936698"/>
        </a:xfrm>
        <a:prstGeom prst="roundRect">
          <a:avLst>
            <a:gd name="adj" fmla="val 10000"/>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903D479D-058F-4C06-B125-B67348F44CA7}">
      <dsp:nvSpPr>
        <dsp:cNvPr id="0" name=""/>
        <dsp:cNvSpPr/>
      </dsp:nvSpPr>
      <dsp:spPr>
        <a:xfrm>
          <a:off x="2657467" y="1588924"/>
          <a:ext cx="1942126" cy="936698"/>
        </a:xfrm>
        <a:prstGeom prst="roundRect">
          <a:avLst>
            <a:gd name="adj" fmla="val 10000"/>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Typical Malware Components  </a:t>
          </a:r>
        </a:p>
      </dsp:txBody>
      <dsp:txXfrm>
        <a:off x="2684902" y="1616359"/>
        <a:ext cx="1887256" cy="881828"/>
      </dsp:txXfrm>
    </dsp:sp>
    <dsp:sp modelId="{BC693C2A-4E40-4424-BC91-9FB56CB57D25}">
      <dsp:nvSpPr>
        <dsp:cNvPr id="0" name=""/>
        <dsp:cNvSpPr/>
      </dsp:nvSpPr>
      <dsp:spPr>
        <a:xfrm>
          <a:off x="48609" y="2728613"/>
          <a:ext cx="1095600" cy="695706"/>
        </a:xfrm>
        <a:prstGeom prst="roundRect">
          <a:avLst>
            <a:gd name="adj" fmla="val 10000"/>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14963505-D115-4871-A910-0ED26A7CB871}">
      <dsp:nvSpPr>
        <dsp:cNvPr id="0" name=""/>
        <dsp:cNvSpPr/>
      </dsp:nvSpPr>
      <dsp:spPr>
        <a:xfrm>
          <a:off x="170343" y="2844260"/>
          <a:ext cx="1095600" cy="695706"/>
        </a:xfrm>
        <a:prstGeom prst="roundRect">
          <a:avLst>
            <a:gd name="adj" fmla="val 10000"/>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Payload</a:t>
          </a:r>
        </a:p>
      </dsp:txBody>
      <dsp:txXfrm>
        <a:off x="190720" y="2864637"/>
        <a:ext cx="1054846" cy="654952"/>
      </dsp:txXfrm>
    </dsp:sp>
    <dsp:sp modelId="{F434D3F4-786C-428E-AEA1-A870B368560D}">
      <dsp:nvSpPr>
        <dsp:cNvPr id="0" name=""/>
        <dsp:cNvSpPr/>
      </dsp:nvSpPr>
      <dsp:spPr>
        <a:xfrm>
          <a:off x="4791" y="3742957"/>
          <a:ext cx="1183237" cy="857242"/>
        </a:xfrm>
        <a:prstGeom prst="roundRect">
          <a:avLst>
            <a:gd name="adj" fmla="val 10000"/>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21DFCDBF-7254-4FD9-A62C-4C20BB56A1F4}">
      <dsp:nvSpPr>
        <dsp:cNvPr id="0" name=""/>
        <dsp:cNvSpPr/>
      </dsp:nvSpPr>
      <dsp:spPr>
        <a:xfrm>
          <a:off x="126524" y="3858603"/>
          <a:ext cx="1183237" cy="857242"/>
        </a:xfrm>
        <a:prstGeom prst="roundRect">
          <a:avLst>
            <a:gd name="adj" fmla="val 10000"/>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Actions it performs on a compromised system</a:t>
          </a:r>
        </a:p>
      </dsp:txBody>
      <dsp:txXfrm>
        <a:off x="151632" y="3883711"/>
        <a:ext cx="1133021" cy="807026"/>
      </dsp:txXfrm>
    </dsp:sp>
    <dsp:sp modelId="{60C36818-7649-4E98-887B-AB130B6CBAF9}">
      <dsp:nvSpPr>
        <dsp:cNvPr id="0" name=""/>
        <dsp:cNvSpPr/>
      </dsp:nvSpPr>
      <dsp:spPr>
        <a:xfrm>
          <a:off x="1482106" y="2728613"/>
          <a:ext cx="1095600" cy="695706"/>
        </a:xfrm>
        <a:prstGeom prst="roundRect">
          <a:avLst>
            <a:gd name="adj" fmla="val 10000"/>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8CB6915A-7714-4F8D-B029-6FED738CD097}">
      <dsp:nvSpPr>
        <dsp:cNvPr id="0" name=""/>
        <dsp:cNvSpPr/>
      </dsp:nvSpPr>
      <dsp:spPr>
        <a:xfrm>
          <a:off x="1603840" y="2844260"/>
          <a:ext cx="1095600" cy="695706"/>
        </a:xfrm>
        <a:prstGeom prst="roundRect">
          <a:avLst>
            <a:gd name="adj" fmla="val 10000"/>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Persistence mechanisms</a:t>
          </a:r>
        </a:p>
      </dsp:txBody>
      <dsp:txXfrm>
        <a:off x="1624217" y="2864637"/>
        <a:ext cx="1054846" cy="654952"/>
      </dsp:txXfrm>
    </dsp:sp>
    <dsp:sp modelId="{9FD001F2-1F46-422D-BB1F-5BA0F483C00B}">
      <dsp:nvSpPr>
        <dsp:cNvPr id="0" name=""/>
        <dsp:cNvSpPr/>
      </dsp:nvSpPr>
      <dsp:spPr>
        <a:xfrm>
          <a:off x="1431495" y="3742957"/>
          <a:ext cx="1196822" cy="837971"/>
        </a:xfrm>
        <a:prstGeom prst="roundRect">
          <a:avLst>
            <a:gd name="adj" fmla="val 10000"/>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6241300F-B452-4999-9895-6B1E2101FFE2}">
      <dsp:nvSpPr>
        <dsp:cNvPr id="0" name=""/>
        <dsp:cNvSpPr/>
      </dsp:nvSpPr>
      <dsp:spPr>
        <a:xfrm>
          <a:off x="1553228" y="3858603"/>
          <a:ext cx="1196822" cy="837971"/>
        </a:xfrm>
        <a:prstGeom prst="roundRect">
          <a:avLst>
            <a:gd name="adj" fmla="val 10000"/>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Techniques to remain on a system after reboot.</a:t>
          </a:r>
        </a:p>
      </dsp:txBody>
      <dsp:txXfrm>
        <a:off x="1577771" y="3883146"/>
        <a:ext cx="1147736" cy="788885"/>
      </dsp:txXfrm>
    </dsp:sp>
    <dsp:sp modelId="{8A01B113-BE02-4BCB-978A-EF6EE0A37141}">
      <dsp:nvSpPr>
        <dsp:cNvPr id="0" name=""/>
        <dsp:cNvSpPr/>
      </dsp:nvSpPr>
      <dsp:spPr>
        <a:xfrm>
          <a:off x="2927797" y="2728613"/>
          <a:ext cx="1095600" cy="695706"/>
        </a:xfrm>
        <a:prstGeom prst="roundRect">
          <a:avLst>
            <a:gd name="adj" fmla="val 10000"/>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16990C2A-B44E-4616-BDE0-433FFB320E2C}">
      <dsp:nvSpPr>
        <dsp:cNvPr id="0" name=""/>
        <dsp:cNvSpPr/>
      </dsp:nvSpPr>
      <dsp:spPr>
        <a:xfrm>
          <a:off x="3049530" y="2844260"/>
          <a:ext cx="1095600" cy="695706"/>
        </a:xfrm>
        <a:prstGeom prst="roundRect">
          <a:avLst>
            <a:gd name="adj" fmla="val 10000"/>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Command and Control (C2)</a:t>
          </a:r>
        </a:p>
      </dsp:txBody>
      <dsp:txXfrm>
        <a:off x="3069907" y="2864637"/>
        <a:ext cx="1054846" cy="654952"/>
      </dsp:txXfrm>
    </dsp:sp>
    <dsp:sp modelId="{8915E21A-E6A6-4BA1-9DF1-7387CCF9668B}">
      <dsp:nvSpPr>
        <dsp:cNvPr id="0" name=""/>
        <dsp:cNvSpPr/>
      </dsp:nvSpPr>
      <dsp:spPr>
        <a:xfrm>
          <a:off x="2871784" y="3742957"/>
          <a:ext cx="1207625" cy="863698"/>
        </a:xfrm>
        <a:prstGeom prst="roundRect">
          <a:avLst>
            <a:gd name="adj" fmla="val 10000"/>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ECE3E72C-9E88-4C5A-A690-81114497ECBF}">
      <dsp:nvSpPr>
        <dsp:cNvPr id="0" name=""/>
        <dsp:cNvSpPr/>
      </dsp:nvSpPr>
      <dsp:spPr>
        <a:xfrm>
          <a:off x="2993518" y="3858603"/>
          <a:ext cx="1207625" cy="863698"/>
        </a:xfrm>
        <a:prstGeom prst="roundRect">
          <a:avLst>
            <a:gd name="adj" fmla="val 10000"/>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Compromised system(s) communicate remotely with a  central server</a:t>
          </a:r>
        </a:p>
      </dsp:txBody>
      <dsp:txXfrm>
        <a:off x="3018815" y="3883900"/>
        <a:ext cx="1157031" cy="813104"/>
      </dsp:txXfrm>
    </dsp:sp>
    <dsp:sp modelId="{62D23188-364E-4F10-ABD1-25EF754ECF32}">
      <dsp:nvSpPr>
        <dsp:cNvPr id="0" name=""/>
        <dsp:cNvSpPr/>
      </dsp:nvSpPr>
      <dsp:spPr>
        <a:xfrm>
          <a:off x="4400577" y="2728613"/>
          <a:ext cx="1095600" cy="695706"/>
        </a:xfrm>
        <a:prstGeom prst="roundRect">
          <a:avLst>
            <a:gd name="adj" fmla="val 10000"/>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11014538-ADFA-48C7-837E-8E89E6D68EB9}">
      <dsp:nvSpPr>
        <dsp:cNvPr id="0" name=""/>
        <dsp:cNvSpPr/>
      </dsp:nvSpPr>
      <dsp:spPr>
        <a:xfrm>
          <a:off x="4522310" y="2844260"/>
          <a:ext cx="1095600" cy="695706"/>
        </a:xfrm>
        <a:prstGeom prst="roundRect">
          <a:avLst>
            <a:gd name="adj" fmla="val 10000"/>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Malware Packer</a:t>
          </a:r>
        </a:p>
      </dsp:txBody>
      <dsp:txXfrm>
        <a:off x="4542687" y="2864637"/>
        <a:ext cx="1054846" cy="654952"/>
      </dsp:txXfrm>
    </dsp:sp>
    <dsp:sp modelId="{C4200A40-E6D0-41B0-8025-FC3739F321A4}">
      <dsp:nvSpPr>
        <dsp:cNvPr id="0" name=""/>
        <dsp:cNvSpPr/>
      </dsp:nvSpPr>
      <dsp:spPr>
        <a:xfrm>
          <a:off x="4322877" y="3742957"/>
          <a:ext cx="1251000" cy="897467"/>
        </a:xfrm>
        <a:prstGeom prst="roundRect">
          <a:avLst>
            <a:gd name="adj" fmla="val 10000"/>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C16EA6A0-26C0-4E7A-A291-629714788FCD}">
      <dsp:nvSpPr>
        <dsp:cNvPr id="0" name=""/>
        <dsp:cNvSpPr/>
      </dsp:nvSpPr>
      <dsp:spPr>
        <a:xfrm>
          <a:off x="4444610" y="3858603"/>
          <a:ext cx="1251000" cy="897467"/>
        </a:xfrm>
        <a:prstGeom prst="roundRect">
          <a:avLst>
            <a:gd name="adj" fmla="val 10000"/>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Encryption and  decryption routine when the malware is executed. </a:t>
          </a:r>
        </a:p>
      </dsp:txBody>
      <dsp:txXfrm>
        <a:off x="4470896" y="3884889"/>
        <a:ext cx="1198428" cy="844895"/>
      </dsp:txXfrm>
    </dsp:sp>
    <dsp:sp modelId="{BCC7C15C-476F-41EF-93F2-67475F00D062}">
      <dsp:nvSpPr>
        <dsp:cNvPr id="0" name=""/>
        <dsp:cNvSpPr/>
      </dsp:nvSpPr>
      <dsp:spPr>
        <a:xfrm>
          <a:off x="5869385" y="2728613"/>
          <a:ext cx="1095600" cy="695706"/>
        </a:xfrm>
        <a:prstGeom prst="roundRect">
          <a:avLst>
            <a:gd name="adj" fmla="val 10000"/>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79FF50E6-5BA4-4B73-8318-6DBD9F99F979}">
      <dsp:nvSpPr>
        <dsp:cNvPr id="0" name=""/>
        <dsp:cNvSpPr/>
      </dsp:nvSpPr>
      <dsp:spPr>
        <a:xfrm>
          <a:off x="5991118" y="2844260"/>
          <a:ext cx="1095600" cy="695706"/>
        </a:xfrm>
        <a:prstGeom prst="roundRect">
          <a:avLst>
            <a:gd name="adj" fmla="val 10000"/>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Malicious Code</a:t>
          </a:r>
        </a:p>
      </dsp:txBody>
      <dsp:txXfrm>
        <a:off x="6011495" y="2864637"/>
        <a:ext cx="1054846" cy="654952"/>
      </dsp:txXfrm>
    </dsp:sp>
    <dsp:sp modelId="{F74C022C-150F-4FE2-A6BD-A972163C3638}">
      <dsp:nvSpPr>
        <dsp:cNvPr id="0" name=""/>
        <dsp:cNvSpPr/>
      </dsp:nvSpPr>
      <dsp:spPr>
        <a:xfrm>
          <a:off x="5817344" y="3742957"/>
          <a:ext cx="1199682" cy="872332"/>
        </a:xfrm>
        <a:prstGeom prst="roundRect">
          <a:avLst>
            <a:gd name="adj" fmla="val 10000"/>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DD8F72CF-9540-4B36-8B01-012F0EACA8AD}">
      <dsp:nvSpPr>
        <dsp:cNvPr id="0" name=""/>
        <dsp:cNvSpPr/>
      </dsp:nvSpPr>
      <dsp:spPr>
        <a:xfrm>
          <a:off x="5939077" y="3858603"/>
          <a:ext cx="1199682" cy="872332"/>
        </a:xfrm>
        <a:prstGeom prst="roundRect">
          <a:avLst>
            <a:gd name="adj" fmla="val 10000"/>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Code instructions to perform the malicious intent. </a:t>
          </a:r>
        </a:p>
      </dsp:txBody>
      <dsp:txXfrm>
        <a:off x="5964627" y="3884153"/>
        <a:ext cx="1148582" cy="82123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93D591A-C968-49FF-A763-1A9E3F43674A}">
      <dsp:nvSpPr>
        <dsp:cNvPr id="0" name=""/>
        <dsp:cNvSpPr/>
      </dsp:nvSpPr>
      <dsp:spPr>
        <a:xfrm>
          <a:off x="0" y="29002"/>
          <a:ext cx="6290226" cy="694980"/>
        </a:xfrm>
        <a:prstGeom prst="roundRect">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100000"/>
            </a:lnSpc>
            <a:spcBef>
              <a:spcPct val="0"/>
            </a:spcBef>
            <a:spcAft>
              <a:spcPct val="35000"/>
            </a:spcAft>
            <a:buNone/>
          </a:pPr>
          <a:r>
            <a:rPr lang="en-US" sz="2700" kern="1200" dirty="0">
              <a:solidFill>
                <a:schemeClr val="bg1"/>
              </a:solidFill>
            </a:rPr>
            <a:t>Malware Categories:</a:t>
          </a:r>
        </a:p>
      </dsp:txBody>
      <dsp:txXfrm>
        <a:off x="33926" y="62928"/>
        <a:ext cx="6222374" cy="627128"/>
      </dsp:txXfrm>
    </dsp:sp>
    <dsp:sp modelId="{A7F756A5-3A27-496C-8211-66A148C4ECC6}">
      <dsp:nvSpPr>
        <dsp:cNvPr id="0" name=""/>
        <dsp:cNvSpPr/>
      </dsp:nvSpPr>
      <dsp:spPr>
        <a:xfrm>
          <a:off x="0" y="723982"/>
          <a:ext cx="6290226" cy="46947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9715" tIns="34290" rIns="192024" bIns="34290" numCol="1" spcCol="1270" anchor="t" anchorCtr="0">
          <a:noAutofit/>
        </a:bodyPr>
        <a:lstStyle/>
        <a:p>
          <a:pPr marL="228600" lvl="1" indent="-228600" algn="l" defTabSz="933450">
            <a:lnSpc>
              <a:spcPct val="100000"/>
            </a:lnSpc>
            <a:spcBef>
              <a:spcPct val="0"/>
            </a:spcBef>
            <a:spcAft>
              <a:spcPct val="20000"/>
            </a:spcAft>
            <a:buChar char="•"/>
          </a:pPr>
          <a:r>
            <a:rPr lang="en-US" sz="2100" b="1" kern="1200" dirty="0">
              <a:solidFill>
                <a:schemeClr val="tx2"/>
              </a:solidFill>
            </a:rPr>
            <a:t>Trojans</a:t>
          </a:r>
          <a:r>
            <a:rPr lang="en-US" sz="2100" kern="1200" dirty="0">
              <a:solidFill>
                <a:schemeClr val="tx2"/>
              </a:solidFill>
            </a:rPr>
            <a:t> – Masquerade as legitimate programs</a:t>
          </a:r>
          <a:endParaRPr lang="en-US" sz="2100" kern="1200" dirty="0"/>
        </a:p>
        <a:p>
          <a:pPr marL="228600" lvl="1" indent="-228600" algn="l" defTabSz="933450">
            <a:lnSpc>
              <a:spcPct val="100000"/>
            </a:lnSpc>
            <a:spcBef>
              <a:spcPct val="0"/>
            </a:spcBef>
            <a:spcAft>
              <a:spcPct val="20000"/>
            </a:spcAft>
            <a:buChar char="•"/>
          </a:pPr>
          <a:r>
            <a:rPr lang="en-US" sz="2100" b="1" kern="1200" dirty="0">
              <a:solidFill>
                <a:schemeClr val="tx2"/>
              </a:solidFill>
            </a:rPr>
            <a:t>Backdoor</a:t>
          </a:r>
          <a:r>
            <a:rPr lang="en-US" sz="2100" kern="1200" dirty="0">
              <a:solidFill>
                <a:schemeClr val="tx2"/>
              </a:solidFill>
            </a:rPr>
            <a:t> – Concealed entry point or hidden means of gaining access to a system</a:t>
          </a:r>
        </a:p>
        <a:p>
          <a:pPr marL="228600" lvl="1" indent="-228600" algn="l" defTabSz="933450">
            <a:lnSpc>
              <a:spcPct val="100000"/>
            </a:lnSpc>
            <a:spcBef>
              <a:spcPct val="0"/>
            </a:spcBef>
            <a:spcAft>
              <a:spcPct val="20000"/>
            </a:spcAft>
            <a:buChar char="•"/>
          </a:pPr>
          <a:r>
            <a:rPr lang="en-US" sz="2100" b="1" kern="1200" dirty="0">
              <a:solidFill>
                <a:schemeClr val="tx2"/>
              </a:solidFill>
            </a:rPr>
            <a:t>Rootkits</a:t>
          </a:r>
          <a:r>
            <a:rPr lang="en-US" sz="2100" kern="1200" dirty="0">
              <a:solidFill>
                <a:schemeClr val="tx2"/>
              </a:solidFill>
            </a:rPr>
            <a:t> – Designed to gain administrator’s privileges and maintain control over systems. </a:t>
          </a:r>
        </a:p>
        <a:p>
          <a:pPr marL="228600" lvl="1" indent="-228600" algn="l" defTabSz="933450">
            <a:lnSpc>
              <a:spcPct val="100000"/>
            </a:lnSpc>
            <a:spcBef>
              <a:spcPct val="0"/>
            </a:spcBef>
            <a:spcAft>
              <a:spcPct val="20000"/>
            </a:spcAft>
            <a:buChar char="•"/>
          </a:pPr>
          <a:r>
            <a:rPr lang="en-US" sz="2100" b="1" kern="1200" dirty="0">
              <a:solidFill>
                <a:schemeClr val="tx2"/>
              </a:solidFill>
            </a:rPr>
            <a:t>Ransomware</a:t>
          </a:r>
          <a:r>
            <a:rPr lang="en-US" sz="2100" kern="1200" dirty="0">
              <a:solidFill>
                <a:schemeClr val="tx2"/>
              </a:solidFill>
            </a:rPr>
            <a:t> – Encrypts files and demands a ransom in exchange for restoring access</a:t>
          </a:r>
        </a:p>
        <a:p>
          <a:pPr marL="228600" lvl="1" indent="-228600" algn="l" defTabSz="933450">
            <a:lnSpc>
              <a:spcPct val="100000"/>
            </a:lnSpc>
            <a:spcBef>
              <a:spcPct val="0"/>
            </a:spcBef>
            <a:spcAft>
              <a:spcPct val="20000"/>
            </a:spcAft>
            <a:buChar char="•"/>
          </a:pPr>
          <a:r>
            <a:rPr lang="en-US" sz="2100" b="1" kern="1200" dirty="0">
              <a:solidFill>
                <a:schemeClr val="tx2"/>
              </a:solidFill>
            </a:rPr>
            <a:t>Viruses</a:t>
          </a:r>
          <a:r>
            <a:rPr lang="en-US" sz="2100" kern="1200" dirty="0">
              <a:solidFill>
                <a:schemeClr val="tx2"/>
              </a:solidFill>
            </a:rPr>
            <a:t> – programs that attaches themselves to files or other programs. </a:t>
          </a:r>
        </a:p>
        <a:p>
          <a:pPr marL="228600" lvl="1" indent="-228600" algn="l" defTabSz="933450">
            <a:lnSpc>
              <a:spcPct val="100000"/>
            </a:lnSpc>
            <a:spcBef>
              <a:spcPct val="0"/>
            </a:spcBef>
            <a:spcAft>
              <a:spcPct val="20000"/>
            </a:spcAft>
            <a:buChar char="•"/>
          </a:pPr>
          <a:r>
            <a:rPr lang="en-US" sz="2100" b="1" kern="1200" dirty="0">
              <a:solidFill>
                <a:schemeClr val="tx2"/>
              </a:solidFill>
            </a:rPr>
            <a:t>Worms</a:t>
          </a:r>
          <a:r>
            <a:rPr lang="en-US" sz="2100" kern="1200" dirty="0">
              <a:solidFill>
                <a:schemeClr val="tx2"/>
              </a:solidFill>
            </a:rPr>
            <a:t> – self-replicating software that propagate without attaching itself to host file. </a:t>
          </a:r>
        </a:p>
        <a:p>
          <a:pPr marL="228600" lvl="1" indent="-228600" algn="l" defTabSz="933450">
            <a:lnSpc>
              <a:spcPct val="100000"/>
            </a:lnSpc>
            <a:spcBef>
              <a:spcPct val="0"/>
            </a:spcBef>
            <a:spcAft>
              <a:spcPct val="20000"/>
            </a:spcAft>
            <a:buChar char="•"/>
          </a:pPr>
          <a:r>
            <a:rPr lang="en-US" sz="2100" b="1" kern="1200" dirty="0">
              <a:solidFill>
                <a:schemeClr val="tx2"/>
              </a:solidFill>
            </a:rPr>
            <a:t>Botnet</a:t>
          </a:r>
          <a:r>
            <a:rPr lang="en-US" sz="2100" kern="1200" dirty="0">
              <a:solidFill>
                <a:schemeClr val="tx2"/>
              </a:solidFill>
            </a:rPr>
            <a:t> – network of compromised computers, typically controlled by a C2 server. </a:t>
          </a:r>
        </a:p>
      </dsp:txBody>
      <dsp:txXfrm>
        <a:off x="0" y="723982"/>
        <a:ext cx="6290226" cy="469475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93D591A-C968-49FF-A763-1A9E3F43674A}">
      <dsp:nvSpPr>
        <dsp:cNvPr id="0" name=""/>
        <dsp:cNvSpPr/>
      </dsp:nvSpPr>
      <dsp:spPr>
        <a:xfrm>
          <a:off x="0" y="252562"/>
          <a:ext cx="6290226" cy="694980"/>
        </a:xfrm>
        <a:prstGeom prst="roundRect">
          <a:avLst/>
        </a:prstGeom>
        <a:solidFill>
          <a:schemeClr val="accent1"/>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100000"/>
            </a:lnSpc>
            <a:spcBef>
              <a:spcPct val="0"/>
            </a:spcBef>
            <a:spcAft>
              <a:spcPct val="35000"/>
            </a:spcAft>
            <a:buNone/>
          </a:pPr>
          <a:r>
            <a:rPr lang="en-US" sz="2700" kern="1200" dirty="0">
              <a:solidFill>
                <a:schemeClr val="bg1"/>
              </a:solidFill>
            </a:rPr>
            <a:t>Malware Delivery:</a:t>
          </a:r>
        </a:p>
      </dsp:txBody>
      <dsp:txXfrm>
        <a:off x="33926" y="286488"/>
        <a:ext cx="6222374" cy="627128"/>
      </dsp:txXfrm>
    </dsp:sp>
    <dsp:sp modelId="{A7F756A5-3A27-496C-8211-66A148C4ECC6}">
      <dsp:nvSpPr>
        <dsp:cNvPr id="0" name=""/>
        <dsp:cNvSpPr/>
      </dsp:nvSpPr>
      <dsp:spPr>
        <a:xfrm>
          <a:off x="0" y="947542"/>
          <a:ext cx="6290226" cy="42476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9715" tIns="34290" rIns="192024" bIns="34290" numCol="1" spcCol="1270" anchor="t" anchorCtr="0">
          <a:noAutofit/>
        </a:bodyPr>
        <a:lstStyle/>
        <a:p>
          <a:pPr marL="228600" lvl="1" indent="-228600" algn="l" defTabSz="933450">
            <a:lnSpc>
              <a:spcPct val="100000"/>
            </a:lnSpc>
            <a:spcBef>
              <a:spcPct val="0"/>
            </a:spcBef>
            <a:spcAft>
              <a:spcPct val="20000"/>
            </a:spcAft>
            <a:buChar char="•"/>
          </a:pPr>
          <a:r>
            <a:rPr lang="en-US" sz="2100" b="1" kern="1200" dirty="0">
              <a:solidFill>
                <a:schemeClr val="tx2"/>
              </a:solidFill>
            </a:rPr>
            <a:t>Portable and removable devices  </a:t>
          </a:r>
          <a:r>
            <a:rPr lang="en-US" sz="2100" kern="1200" dirty="0">
              <a:solidFill>
                <a:schemeClr val="tx2"/>
              </a:solidFill>
            </a:rPr>
            <a:t>- infected USB drives</a:t>
          </a:r>
          <a:endParaRPr lang="en-US" sz="2100" kern="1200" dirty="0"/>
        </a:p>
        <a:p>
          <a:pPr marL="228600" lvl="1" indent="-228600" algn="l" defTabSz="933450">
            <a:lnSpc>
              <a:spcPct val="100000"/>
            </a:lnSpc>
            <a:spcBef>
              <a:spcPct val="0"/>
            </a:spcBef>
            <a:spcAft>
              <a:spcPct val="20000"/>
            </a:spcAft>
            <a:buChar char="•"/>
          </a:pPr>
          <a:r>
            <a:rPr lang="en-US" sz="2100" b="1" kern="1200" dirty="0">
              <a:solidFill>
                <a:schemeClr val="tx2"/>
              </a:solidFill>
            </a:rPr>
            <a:t>Browser and email software vulnerabilities </a:t>
          </a:r>
          <a:r>
            <a:rPr lang="en-US" sz="2100" kern="1200" dirty="0">
              <a:solidFill>
                <a:schemeClr val="tx2"/>
              </a:solidFill>
            </a:rPr>
            <a:t>– vulnerabilities in browser or email clients</a:t>
          </a:r>
        </a:p>
        <a:p>
          <a:pPr marL="228600" lvl="1" indent="-228600" algn="l" defTabSz="933450">
            <a:lnSpc>
              <a:spcPct val="100000"/>
            </a:lnSpc>
            <a:spcBef>
              <a:spcPct val="0"/>
            </a:spcBef>
            <a:spcAft>
              <a:spcPct val="20000"/>
            </a:spcAft>
            <a:buChar char="•"/>
          </a:pPr>
          <a:r>
            <a:rPr lang="en-US" sz="2100" b="1" kern="1200" dirty="0">
              <a:solidFill>
                <a:schemeClr val="tx2"/>
              </a:solidFill>
            </a:rPr>
            <a:t>Insecure Patch Management </a:t>
          </a:r>
          <a:r>
            <a:rPr lang="en-US" sz="2100" kern="1200" dirty="0">
              <a:solidFill>
                <a:schemeClr val="tx2"/>
              </a:solidFill>
            </a:rPr>
            <a:t>– Failure to effectively manage vulnerabilities in software, malware exploits vulnerabilities to deploy malicious code.</a:t>
          </a:r>
        </a:p>
        <a:p>
          <a:pPr marL="228600" lvl="1" indent="-228600" algn="l" defTabSz="933450">
            <a:lnSpc>
              <a:spcPct val="100000"/>
            </a:lnSpc>
            <a:spcBef>
              <a:spcPct val="0"/>
            </a:spcBef>
            <a:spcAft>
              <a:spcPct val="20000"/>
            </a:spcAft>
            <a:buChar char="•"/>
          </a:pPr>
          <a:r>
            <a:rPr lang="en-US" sz="2100" b="1" kern="1200" dirty="0">
              <a:solidFill>
                <a:schemeClr val="tx2"/>
              </a:solidFill>
            </a:rPr>
            <a:t>Email Attachments and Phishing Attacks </a:t>
          </a:r>
          <a:r>
            <a:rPr lang="en-US" sz="2100" kern="1200" dirty="0">
              <a:solidFill>
                <a:schemeClr val="tx2"/>
              </a:solidFill>
            </a:rPr>
            <a:t>– Malware is transmitted via email attachments or malicious hyperlinks. </a:t>
          </a:r>
        </a:p>
        <a:p>
          <a:pPr marL="228600" lvl="1" indent="-228600" algn="l" defTabSz="933450">
            <a:lnSpc>
              <a:spcPct val="100000"/>
            </a:lnSpc>
            <a:spcBef>
              <a:spcPct val="0"/>
            </a:spcBef>
            <a:spcAft>
              <a:spcPct val="20000"/>
            </a:spcAft>
            <a:buChar char="•"/>
          </a:pPr>
          <a:r>
            <a:rPr lang="en-US" sz="2100" b="1" kern="1200" dirty="0">
              <a:solidFill>
                <a:schemeClr val="tx2"/>
              </a:solidFill>
            </a:rPr>
            <a:t>Network Propagation </a:t>
          </a:r>
          <a:r>
            <a:rPr lang="en-US" sz="2100" kern="1200" dirty="0">
              <a:solidFill>
                <a:schemeClr val="tx2"/>
              </a:solidFill>
            </a:rPr>
            <a:t>– Malware spread to and exploits other vulnerable systems on a network. </a:t>
          </a:r>
        </a:p>
      </dsp:txBody>
      <dsp:txXfrm>
        <a:off x="0" y="947542"/>
        <a:ext cx="6290226" cy="4247639"/>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893D91B-E6BA-4A3C-8860-61E289FF61BB}">
      <dsp:nvSpPr>
        <dsp:cNvPr id="0" name=""/>
        <dsp:cNvSpPr/>
      </dsp:nvSpPr>
      <dsp:spPr>
        <a:xfrm>
          <a:off x="0" y="10367"/>
          <a:ext cx="10603749" cy="671580"/>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dirty="0"/>
            <a:t>The Problem of Malware:</a:t>
          </a:r>
        </a:p>
      </dsp:txBody>
      <dsp:txXfrm>
        <a:off x="32784" y="43151"/>
        <a:ext cx="10538181" cy="606012"/>
      </dsp:txXfrm>
    </dsp:sp>
    <dsp:sp modelId="{711BD335-2F69-48D2-ABCF-3E3E8153F7C6}">
      <dsp:nvSpPr>
        <dsp:cNvPr id="0" name=""/>
        <dsp:cNvSpPr/>
      </dsp:nvSpPr>
      <dsp:spPr>
        <a:xfrm>
          <a:off x="0" y="694575"/>
          <a:ext cx="10603749" cy="30139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6669" tIns="22860" rIns="128016" bIns="22860" numCol="1" spcCol="1270" anchor="t" anchorCtr="0">
          <a:noAutofit/>
        </a:bodyPr>
        <a:lstStyle/>
        <a:p>
          <a:pPr marL="171450" lvl="1" indent="-171450" algn="l" defTabSz="800100">
            <a:lnSpc>
              <a:spcPct val="90000"/>
            </a:lnSpc>
            <a:spcBef>
              <a:spcPct val="0"/>
            </a:spcBef>
            <a:spcAft>
              <a:spcPct val="20000"/>
            </a:spcAft>
            <a:buFont typeface="Wingdings" panose="05000000000000000000" pitchFamily="2" charset="2"/>
            <a:buChar char="§"/>
          </a:pPr>
          <a:r>
            <a:rPr lang="en-US" sz="1800" kern="1200" dirty="0"/>
            <a:t>Significant growth in volume resulting from increase in threat landscape. </a:t>
          </a:r>
        </a:p>
        <a:p>
          <a:pPr marL="342900" lvl="2" indent="-171450" algn="l" defTabSz="800100">
            <a:lnSpc>
              <a:spcPct val="90000"/>
            </a:lnSpc>
            <a:spcBef>
              <a:spcPct val="0"/>
            </a:spcBef>
            <a:spcAft>
              <a:spcPct val="20000"/>
            </a:spcAft>
            <a:buFont typeface="Wingdings" panose="05000000000000000000" pitchFamily="2" charset="2"/>
            <a:buChar char="v"/>
          </a:pPr>
          <a:r>
            <a:rPr lang="en-US" sz="1800" kern="1200" dirty="0"/>
            <a:t>Directly proportional to the growth in technology advances</a:t>
          </a:r>
        </a:p>
        <a:p>
          <a:pPr marL="342900" lvl="2" indent="-171450" algn="l" defTabSz="800100">
            <a:lnSpc>
              <a:spcPct val="90000"/>
            </a:lnSpc>
            <a:spcBef>
              <a:spcPct val="0"/>
            </a:spcBef>
            <a:spcAft>
              <a:spcPct val="20000"/>
            </a:spcAft>
            <a:buFont typeface="Wingdings" panose="05000000000000000000" pitchFamily="2" charset="2"/>
            <a:buChar char="v"/>
          </a:pPr>
          <a:r>
            <a:rPr lang="en-US" sz="1800" kern="1200" dirty="0"/>
            <a:t>Growth in number of devices and applications. </a:t>
          </a:r>
        </a:p>
        <a:p>
          <a:pPr marL="342900" lvl="2" indent="-171450" algn="l" defTabSz="800100">
            <a:lnSpc>
              <a:spcPct val="90000"/>
            </a:lnSpc>
            <a:spcBef>
              <a:spcPct val="0"/>
            </a:spcBef>
            <a:spcAft>
              <a:spcPct val="20000"/>
            </a:spcAft>
            <a:buFont typeface="Wingdings" panose="05000000000000000000" pitchFamily="2" charset="2"/>
            <a:buChar char="v"/>
          </a:pPr>
          <a:r>
            <a:rPr lang="en-US" sz="1800" kern="1200" dirty="0"/>
            <a:t>560,000 new pieces of malware are detected every day.</a:t>
          </a:r>
        </a:p>
        <a:p>
          <a:pPr marL="342900" lvl="2" indent="-171450" algn="l" defTabSz="800100">
            <a:lnSpc>
              <a:spcPct val="90000"/>
            </a:lnSpc>
            <a:spcBef>
              <a:spcPct val="0"/>
            </a:spcBef>
            <a:spcAft>
              <a:spcPct val="20000"/>
            </a:spcAft>
            <a:buFont typeface="Wingdings" panose="05000000000000000000" pitchFamily="2" charset="2"/>
            <a:buChar char="v"/>
          </a:pPr>
          <a:r>
            <a:rPr lang="en-US" sz="1800" kern="1200" dirty="0"/>
            <a:t>There are now more than 1 billion malware programs out there.</a:t>
          </a:r>
        </a:p>
        <a:p>
          <a:pPr marL="342900" lvl="2" indent="-171450" algn="l" defTabSz="800100">
            <a:lnSpc>
              <a:spcPct val="90000"/>
            </a:lnSpc>
            <a:spcBef>
              <a:spcPct val="0"/>
            </a:spcBef>
            <a:spcAft>
              <a:spcPct val="20000"/>
            </a:spcAft>
            <a:buFont typeface="Wingdings" panose="05000000000000000000" pitchFamily="2" charset="2"/>
            <a:buChar char="v"/>
          </a:pPr>
          <a:r>
            <a:rPr lang="en-US" sz="1800" kern="1200" dirty="0"/>
            <a:t>Trojans account for 58% of all computer malware.</a:t>
          </a:r>
        </a:p>
        <a:p>
          <a:pPr marL="171450" lvl="1" indent="-171450" algn="l" defTabSz="800100">
            <a:lnSpc>
              <a:spcPct val="90000"/>
            </a:lnSpc>
            <a:spcBef>
              <a:spcPct val="0"/>
            </a:spcBef>
            <a:spcAft>
              <a:spcPct val="20000"/>
            </a:spcAft>
            <a:buFont typeface="Wingdings" panose="05000000000000000000" pitchFamily="2" charset="2"/>
            <a:buChar char="§"/>
          </a:pPr>
          <a:r>
            <a:rPr lang="en-US" sz="1800" kern="1200" dirty="0"/>
            <a:t>More than €10 billion was paid in ransoms during 2019 (European Union Agency for Cybersecurity).</a:t>
          </a:r>
        </a:p>
        <a:p>
          <a:pPr marL="342900" lvl="2" indent="-171450" algn="l" defTabSz="800100">
            <a:lnSpc>
              <a:spcPct val="90000"/>
            </a:lnSpc>
            <a:spcBef>
              <a:spcPct val="0"/>
            </a:spcBef>
            <a:spcAft>
              <a:spcPct val="20000"/>
            </a:spcAft>
            <a:buFont typeface="Wingdings" panose="05000000000000000000" pitchFamily="2" charset="2"/>
            <a:buChar char="v"/>
          </a:pPr>
          <a:r>
            <a:rPr lang="en-US" sz="1800" kern="1200" dirty="0"/>
            <a:t>45% of organizations affected by ransomware attacks chose to pay the ransom, and half of them still lost their data.</a:t>
          </a:r>
        </a:p>
        <a:p>
          <a:pPr marL="342900" lvl="2" indent="-171450" algn="l" defTabSz="800100">
            <a:lnSpc>
              <a:spcPct val="90000"/>
            </a:lnSpc>
            <a:spcBef>
              <a:spcPct val="0"/>
            </a:spcBef>
            <a:spcAft>
              <a:spcPct val="20000"/>
            </a:spcAft>
            <a:buChar char="•"/>
          </a:pPr>
          <a:endParaRPr lang="en-US" sz="1800" kern="1200" dirty="0"/>
        </a:p>
      </dsp:txBody>
      <dsp:txXfrm>
        <a:off x="0" y="694575"/>
        <a:ext cx="10603749" cy="301392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035B18B-0317-44B7-9ECC-3F00807F99FA}">
      <dsp:nvSpPr>
        <dsp:cNvPr id="0" name=""/>
        <dsp:cNvSpPr/>
      </dsp:nvSpPr>
      <dsp:spPr>
        <a:xfrm>
          <a:off x="0" y="40645"/>
          <a:ext cx="6962573" cy="503685"/>
        </a:xfrm>
        <a:prstGeom prst="round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dirty="0"/>
            <a:t>Malware Evasion Techniques</a:t>
          </a:r>
        </a:p>
      </dsp:txBody>
      <dsp:txXfrm>
        <a:off x="24588" y="65233"/>
        <a:ext cx="6913397" cy="454509"/>
      </dsp:txXfrm>
    </dsp:sp>
    <dsp:sp modelId="{F68CD9C0-7737-4824-8779-201B95B2DCB0}">
      <dsp:nvSpPr>
        <dsp:cNvPr id="0" name=""/>
        <dsp:cNvSpPr/>
      </dsp:nvSpPr>
      <dsp:spPr>
        <a:xfrm>
          <a:off x="0" y="544330"/>
          <a:ext cx="6962573" cy="50425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1062" tIns="35560" rIns="199136" bIns="35560" numCol="1" spcCol="1270" anchor="t" anchorCtr="0">
          <a:noAutofit/>
        </a:bodyPr>
        <a:lstStyle/>
        <a:p>
          <a:pPr marL="285750" lvl="1" indent="-285750" algn="l" defTabSz="1244600">
            <a:lnSpc>
              <a:spcPct val="90000"/>
            </a:lnSpc>
            <a:spcBef>
              <a:spcPct val="0"/>
            </a:spcBef>
            <a:spcAft>
              <a:spcPct val="20000"/>
            </a:spcAft>
            <a:buChar char="•"/>
          </a:pPr>
          <a:r>
            <a:rPr lang="en-US" sz="2800" b="1" kern="1200" dirty="0"/>
            <a:t>Polymorphic</a:t>
          </a:r>
        </a:p>
        <a:p>
          <a:pPr marL="457200" lvl="2" indent="-228600" algn="l" defTabSz="889000">
            <a:lnSpc>
              <a:spcPct val="90000"/>
            </a:lnSpc>
            <a:spcBef>
              <a:spcPct val="0"/>
            </a:spcBef>
            <a:spcAft>
              <a:spcPct val="20000"/>
            </a:spcAft>
            <a:buChar char="•"/>
          </a:pPr>
          <a:r>
            <a:rPr lang="en-US" sz="2000" kern="1200" dirty="0"/>
            <a:t>Utilize Encryption and obfuscation techniques to modify its code while retaining the same functionalities with the use of encryption keys.</a:t>
          </a:r>
        </a:p>
        <a:p>
          <a:pPr marL="457200" lvl="2" indent="-228600" algn="l" defTabSz="889000">
            <a:lnSpc>
              <a:spcPct val="90000"/>
            </a:lnSpc>
            <a:spcBef>
              <a:spcPct val="0"/>
            </a:spcBef>
            <a:spcAft>
              <a:spcPct val="20000"/>
            </a:spcAft>
            <a:buChar char="•"/>
          </a:pPr>
          <a:r>
            <a:rPr lang="en-US" sz="2000" kern="1200" dirty="0"/>
            <a:t>Even though they can effectively thwart the signature matching, their “constant body” remains after decryption.</a:t>
          </a:r>
        </a:p>
        <a:p>
          <a:pPr marL="457200" lvl="2" indent="-228600" algn="l" defTabSz="889000">
            <a:lnSpc>
              <a:spcPct val="90000"/>
            </a:lnSpc>
            <a:spcBef>
              <a:spcPct val="0"/>
            </a:spcBef>
            <a:spcAft>
              <a:spcPct val="20000"/>
            </a:spcAft>
            <a:buChar char="•"/>
          </a:pPr>
          <a:r>
            <a:rPr lang="en-US" sz="2000" kern="1200" dirty="0"/>
            <a:t>Evade Antivirus tools that uses emulation for detection.</a:t>
          </a:r>
        </a:p>
        <a:p>
          <a:pPr marL="285750" lvl="1" indent="-285750" algn="l" defTabSz="1244600">
            <a:lnSpc>
              <a:spcPct val="90000"/>
            </a:lnSpc>
            <a:spcBef>
              <a:spcPct val="0"/>
            </a:spcBef>
            <a:spcAft>
              <a:spcPct val="20000"/>
            </a:spcAft>
            <a:buChar char="•"/>
          </a:pPr>
          <a:r>
            <a:rPr lang="en-US" sz="2800" b="1" kern="1200" dirty="0"/>
            <a:t>Metamorphic</a:t>
          </a:r>
        </a:p>
        <a:p>
          <a:pPr marL="457200" lvl="2" indent="-228600" algn="l" defTabSz="889000">
            <a:lnSpc>
              <a:spcPct val="90000"/>
            </a:lnSpc>
            <a:spcBef>
              <a:spcPct val="0"/>
            </a:spcBef>
            <a:spcAft>
              <a:spcPct val="20000"/>
            </a:spcAft>
            <a:buChar char="•"/>
          </a:pPr>
          <a:r>
            <a:rPr lang="en-US" sz="2000" kern="1200" dirty="0"/>
            <a:t>Modify the code whenever it propagate without the use of encryption or packing. </a:t>
          </a:r>
        </a:p>
        <a:p>
          <a:pPr marL="457200" lvl="2" indent="-228600" algn="l" defTabSz="889000">
            <a:lnSpc>
              <a:spcPct val="90000"/>
            </a:lnSpc>
            <a:spcBef>
              <a:spcPct val="0"/>
            </a:spcBef>
            <a:spcAft>
              <a:spcPct val="20000"/>
            </a:spcAft>
            <a:buChar char="•"/>
          </a:pPr>
          <a:r>
            <a:rPr lang="en-US" sz="2000" kern="1200" dirty="0"/>
            <a:t>More difficult to detect – modify constants in memory by not using encryption or packing techniques. </a:t>
          </a:r>
        </a:p>
        <a:p>
          <a:pPr marL="228600" lvl="1" indent="-228600" algn="l" defTabSz="889000">
            <a:lnSpc>
              <a:spcPct val="90000"/>
            </a:lnSpc>
            <a:spcBef>
              <a:spcPct val="0"/>
            </a:spcBef>
            <a:spcAft>
              <a:spcPct val="20000"/>
            </a:spcAft>
            <a:buChar char="•"/>
          </a:pPr>
          <a:r>
            <a:rPr lang="en-US" sz="2000" b="1" kern="1200" dirty="0"/>
            <a:t>Examples</a:t>
          </a:r>
        </a:p>
        <a:p>
          <a:pPr marL="457200" lvl="2" indent="-228600" algn="l" defTabSz="889000">
            <a:lnSpc>
              <a:spcPct val="90000"/>
            </a:lnSpc>
            <a:spcBef>
              <a:spcPct val="0"/>
            </a:spcBef>
            <a:spcAft>
              <a:spcPct val="20000"/>
            </a:spcAft>
            <a:buChar char="•"/>
          </a:pPr>
          <a:r>
            <a:rPr lang="en-US" sz="2000" kern="1200" dirty="0"/>
            <a:t>Dead-Code Insertion, Register reassignment, sub routine reordering, instruction substitution etc. </a:t>
          </a:r>
        </a:p>
      </dsp:txBody>
      <dsp:txXfrm>
        <a:off x="0" y="544330"/>
        <a:ext cx="6962573" cy="504252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CDA805-38E1-405E-BB87-649E923C888F}">
      <dsp:nvSpPr>
        <dsp:cNvPr id="0" name=""/>
        <dsp:cNvSpPr/>
      </dsp:nvSpPr>
      <dsp:spPr>
        <a:xfrm>
          <a:off x="0" y="0"/>
          <a:ext cx="6657773"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71921CD-31AB-42D0-A04A-2EB8D8F3CFAD}">
      <dsp:nvSpPr>
        <dsp:cNvPr id="0" name=""/>
        <dsp:cNvSpPr/>
      </dsp:nvSpPr>
      <dsp:spPr>
        <a:xfrm>
          <a:off x="0" y="0"/>
          <a:ext cx="6657773" cy="13865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kern="1200" dirty="0"/>
            <a:t>The process of analyzing suspicious files to understand their characteristics (behavior, capabilities and potential impact) to develop mitigation strategies and prevent similar attacks. </a:t>
          </a:r>
        </a:p>
      </dsp:txBody>
      <dsp:txXfrm>
        <a:off x="0" y="0"/>
        <a:ext cx="6657773" cy="1386511"/>
      </dsp:txXfrm>
    </dsp:sp>
    <dsp:sp modelId="{9ADD3D60-62E2-42AD-8F4B-E9A130E5DE21}">
      <dsp:nvSpPr>
        <dsp:cNvPr id="0" name=""/>
        <dsp:cNvSpPr/>
      </dsp:nvSpPr>
      <dsp:spPr>
        <a:xfrm>
          <a:off x="0" y="1386511"/>
          <a:ext cx="6657773" cy="0"/>
        </a:xfrm>
        <a:prstGeom prst="line">
          <a:avLst/>
        </a:prstGeom>
        <a:solidFill>
          <a:schemeClr val="accent2">
            <a:hueOff val="-485121"/>
            <a:satOff val="-27976"/>
            <a:lumOff val="2876"/>
            <a:alphaOff val="0"/>
          </a:schemeClr>
        </a:solidFill>
        <a:ln w="12700" cap="flat" cmpd="sng" algn="ctr">
          <a:solidFill>
            <a:schemeClr val="accent2">
              <a:hueOff val="-485121"/>
              <a:satOff val="-27976"/>
              <a:lumOff val="2876"/>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C6B2B68-12AF-427C-9C6B-A2F80F725EB4}">
      <dsp:nvSpPr>
        <dsp:cNvPr id="0" name=""/>
        <dsp:cNvSpPr/>
      </dsp:nvSpPr>
      <dsp:spPr>
        <a:xfrm>
          <a:off x="0" y="1386511"/>
          <a:ext cx="6657773" cy="13865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dirty="0"/>
            <a:t>The main objective of malware analysis is to identify and extract the malicious indicators of compromise (IOCs) of a suspicious file and determine how it operates.</a:t>
          </a:r>
        </a:p>
      </dsp:txBody>
      <dsp:txXfrm>
        <a:off x="0" y="1386511"/>
        <a:ext cx="6657773" cy="1386511"/>
      </dsp:txXfrm>
    </dsp:sp>
    <dsp:sp modelId="{5203E467-9015-4543-B230-6841BD551537}">
      <dsp:nvSpPr>
        <dsp:cNvPr id="0" name=""/>
        <dsp:cNvSpPr/>
      </dsp:nvSpPr>
      <dsp:spPr>
        <a:xfrm>
          <a:off x="0" y="2773023"/>
          <a:ext cx="6657773" cy="0"/>
        </a:xfrm>
        <a:prstGeom prst="line">
          <a:avLst/>
        </a:prstGeom>
        <a:solidFill>
          <a:schemeClr val="accent2">
            <a:hueOff val="-970242"/>
            <a:satOff val="-55952"/>
            <a:lumOff val="5752"/>
            <a:alphaOff val="0"/>
          </a:schemeClr>
        </a:solidFill>
        <a:ln w="12700" cap="flat" cmpd="sng" algn="ctr">
          <a:solidFill>
            <a:schemeClr val="accent2">
              <a:hueOff val="-970242"/>
              <a:satOff val="-55952"/>
              <a:lumOff val="575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5EAF573-8164-49D9-8184-02C1D6D986AB}">
      <dsp:nvSpPr>
        <dsp:cNvPr id="0" name=""/>
        <dsp:cNvSpPr/>
      </dsp:nvSpPr>
      <dsp:spPr>
        <a:xfrm>
          <a:off x="0" y="2773023"/>
          <a:ext cx="6657773" cy="13865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dirty="0"/>
            <a:t>By analysing malware, security experts can gain insights into how it spreads, what types of systems it targets, and how it can be detected and mitigated. </a:t>
          </a:r>
        </a:p>
      </dsp:txBody>
      <dsp:txXfrm>
        <a:off x="0" y="2773023"/>
        <a:ext cx="6657773" cy="1386511"/>
      </dsp:txXfrm>
    </dsp:sp>
    <dsp:sp modelId="{708D8191-F3EE-4CDD-9996-A020A3EB476F}">
      <dsp:nvSpPr>
        <dsp:cNvPr id="0" name=""/>
        <dsp:cNvSpPr/>
      </dsp:nvSpPr>
      <dsp:spPr>
        <a:xfrm>
          <a:off x="0" y="4159535"/>
          <a:ext cx="6657773" cy="0"/>
        </a:xfrm>
        <a:prstGeom prst="line">
          <a:avLst/>
        </a:prstGeom>
        <a:solidFill>
          <a:schemeClr val="accent2">
            <a:hueOff val="-1455363"/>
            <a:satOff val="-83928"/>
            <a:lumOff val="8628"/>
            <a:alphaOff val="0"/>
          </a:schemeClr>
        </a:solidFill>
        <a:ln w="12700" cap="flat" cmpd="sng" algn="ctr">
          <a:solidFill>
            <a:schemeClr val="accent2">
              <a:hueOff val="-1455363"/>
              <a:satOff val="-83928"/>
              <a:lumOff val="862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C17AA84-17B7-4398-B856-07730FBE632F}">
      <dsp:nvSpPr>
        <dsp:cNvPr id="0" name=""/>
        <dsp:cNvSpPr/>
      </dsp:nvSpPr>
      <dsp:spPr>
        <a:xfrm>
          <a:off x="0" y="4159535"/>
          <a:ext cx="6657773" cy="13865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dirty="0"/>
            <a:t>The analysis process typically involves using a range of tools and techniques, such as static and dynamic analysis, to identify and </a:t>
          </a:r>
          <a:r>
            <a:rPr lang="en-US" sz="2000" kern="1200" dirty="0" err="1"/>
            <a:t>analyse</a:t>
          </a:r>
          <a:r>
            <a:rPr lang="en-US" sz="2000" kern="1200" dirty="0"/>
            <a:t> the various components of the malware</a:t>
          </a:r>
        </a:p>
        <a:p>
          <a:pPr marL="0" lvl="0" indent="0" algn="l" defTabSz="889000">
            <a:lnSpc>
              <a:spcPct val="90000"/>
            </a:lnSpc>
            <a:spcBef>
              <a:spcPct val="0"/>
            </a:spcBef>
            <a:spcAft>
              <a:spcPct val="35000"/>
            </a:spcAft>
            <a:buNone/>
          </a:pPr>
          <a:endParaRPr lang="en-US" sz="2000" kern="1200" dirty="0"/>
        </a:p>
      </dsp:txBody>
      <dsp:txXfrm>
        <a:off x="0" y="4159535"/>
        <a:ext cx="6657773" cy="1386511"/>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CE9D230-6E52-4F1B-92C7-C33E36CF7C36}">
      <dsp:nvSpPr>
        <dsp:cNvPr id="0" name=""/>
        <dsp:cNvSpPr/>
      </dsp:nvSpPr>
      <dsp:spPr>
        <a:xfrm>
          <a:off x="4108" y="1764"/>
          <a:ext cx="2470500" cy="730575"/>
        </a:xfrm>
        <a:prstGeom prst="rect">
          <a:avLst/>
        </a:prstGeom>
        <a:solidFill>
          <a:schemeClr val="accent1">
            <a:lumMod val="7500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defRPr b="1"/>
          </a:pPr>
          <a:r>
            <a:rPr lang="en-US" sz="2000" kern="1200"/>
            <a:t>No Single approach :</a:t>
          </a:r>
        </a:p>
      </dsp:txBody>
      <dsp:txXfrm>
        <a:off x="4108" y="1764"/>
        <a:ext cx="2470500" cy="730575"/>
      </dsp:txXfrm>
    </dsp:sp>
    <dsp:sp modelId="{CA66DF3D-1D07-499A-A238-1D9265058D4A}">
      <dsp:nvSpPr>
        <dsp:cNvPr id="0" name=""/>
        <dsp:cNvSpPr/>
      </dsp:nvSpPr>
      <dsp:spPr>
        <a:xfrm>
          <a:off x="4108" y="732340"/>
          <a:ext cx="2470500" cy="3458699"/>
        </a:xfrm>
        <a:prstGeom prst="rect">
          <a:avLst/>
        </a:prstGeom>
        <a:solidFill>
          <a:schemeClr val="accent1">
            <a:lumMod val="60000"/>
            <a:lumOff val="40000"/>
            <a:alpha val="9000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en-US" sz="2000" kern="1200" dirty="0"/>
            <a:t>Adaptable – evolve with the changes in malware development</a:t>
          </a:r>
        </a:p>
        <a:p>
          <a:pPr marL="228600" lvl="1" indent="-228600" algn="l" defTabSz="889000">
            <a:lnSpc>
              <a:spcPct val="90000"/>
            </a:lnSpc>
            <a:spcBef>
              <a:spcPct val="0"/>
            </a:spcBef>
            <a:spcAft>
              <a:spcPct val="15000"/>
            </a:spcAft>
            <a:buChar char="•"/>
          </a:pPr>
          <a:r>
            <a:rPr lang="en-US" sz="2000" kern="1200"/>
            <a:t>Flexible – analyze various categories of malware. </a:t>
          </a:r>
        </a:p>
        <a:p>
          <a:pPr marL="228600" lvl="1" indent="-228600" algn="l" defTabSz="889000">
            <a:lnSpc>
              <a:spcPct val="90000"/>
            </a:lnSpc>
            <a:spcBef>
              <a:spcPct val="0"/>
            </a:spcBef>
            <a:spcAft>
              <a:spcPct val="15000"/>
            </a:spcAft>
            <a:buChar char="•"/>
          </a:pPr>
          <a:r>
            <a:rPr lang="en-US" sz="2000" kern="1200"/>
            <a:t>Systematic – analyzing complex and sophisticated malware.</a:t>
          </a:r>
        </a:p>
      </dsp:txBody>
      <dsp:txXfrm>
        <a:off x="4108" y="732340"/>
        <a:ext cx="2470500" cy="3458699"/>
      </dsp:txXfrm>
    </dsp:sp>
    <dsp:sp modelId="{1737C881-4D4A-4CC1-A894-64073109A1DC}">
      <dsp:nvSpPr>
        <dsp:cNvPr id="0" name=""/>
        <dsp:cNvSpPr/>
      </dsp:nvSpPr>
      <dsp:spPr>
        <a:xfrm>
          <a:off x="2820479" y="1764"/>
          <a:ext cx="2470500" cy="730575"/>
        </a:xfrm>
        <a:prstGeom prst="rect">
          <a:avLst/>
        </a:prstGeom>
        <a:solidFill>
          <a:schemeClr val="accent1">
            <a:lumMod val="75000"/>
          </a:schemeClr>
        </a:solidFill>
        <a:ln w="12700" cap="flat" cmpd="sng" algn="ctr">
          <a:solidFill>
            <a:schemeClr val="accent2">
              <a:hueOff val="-485121"/>
              <a:satOff val="-27976"/>
              <a:lumOff val="2876"/>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defRPr b="1"/>
          </a:pPr>
          <a:r>
            <a:rPr lang="en-US" sz="2000" kern="1200"/>
            <a:t>Challenges:</a:t>
          </a:r>
        </a:p>
      </dsp:txBody>
      <dsp:txXfrm>
        <a:off x="2820479" y="1764"/>
        <a:ext cx="2470500" cy="730575"/>
      </dsp:txXfrm>
    </dsp:sp>
    <dsp:sp modelId="{9191B474-427C-4C2D-929E-44E85E87F12A}">
      <dsp:nvSpPr>
        <dsp:cNvPr id="0" name=""/>
        <dsp:cNvSpPr/>
      </dsp:nvSpPr>
      <dsp:spPr>
        <a:xfrm>
          <a:off x="2820479" y="732340"/>
          <a:ext cx="2470500" cy="3458699"/>
        </a:xfrm>
        <a:prstGeom prst="rect">
          <a:avLst/>
        </a:prstGeom>
        <a:solidFill>
          <a:schemeClr val="accent1">
            <a:lumMod val="60000"/>
            <a:lumOff val="40000"/>
            <a:alpha val="90000"/>
          </a:schemeClr>
        </a:solidFill>
        <a:ln w="12700" cap="flat" cmpd="sng" algn="ctr">
          <a:solidFill>
            <a:schemeClr val="accent2">
              <a:tint val="40000"/>
              <a:alpha val="90000"/>
              <a:hueOff val="-283075"/>
              <a:satOff val="-25115"/>
              <a:lumOff val="-256"/>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en-US" sz="2000" kern="1200"/>
            <a:t>Time-consuming</a:t>
          </a:r>
        </a:p>
        <a:p>
          <a:pPr marL="228600" lvl="1" indent="-228600" algn="l" defTabSz="889000">
            <a:lnSpc>
              <a:spcPct val="90000"/>
            </a:lnSpc>
            <a:spcBef>
              <a:spcPct val="0"/>
            </a:spcBef>
            <a:spcAft>
              <a:spcPct val="15000"/>
            </a:spcAft>
            <a:buChar char="•"/>
          </a:pPr>
          <a:r>
            <a:rPr lang="en-US" sz="2000" kern="1200"/>
            <a:t>Resource intensive</a:t>
          </a:r>
        </a:p>
        <a:p>
          <a:pPr marL="228600" lvl="1" indent="-228600" algn="l" defTabSz="889000">
            <a:lnSpc>
              <a:spcPct val="90000"/>
            </a:lnSpc>
            <a:spcBef>
              <a:spcPct val="0"/>
            </a:spcBef>
            <a:spcAft>
              <a:spcPct val="15000"/>
            </a:spcAft>
            <a:buChar char="•"/>
          </a:pPr>
          <a:r>
            <a:rPr lang="en-US" sz="2000" kern="1200" dirty="0"/>
            <a:t>Significant learning curve.</a:t>
          </a:r>
        </a:p>
      </dsp:txBody>
      <dsp:txXfrm>
        <a:off x="2820479" y="732340"/>
        <a:ext cx="2470500" cy="3458699"/>
      </dsp:txXfrm>
    </dsp:sp>
    <dsp:sp modelId="{750D44EA-BE51-44BB-B049-DA0CCB5C4A1B}">
      <dsp:nvSpPr>
        <dsp:cNvPr id="0" name=""/>
        <dsp:cNvSpPr/>
      </dsp:nvSpPr>
      <dsp:spPr>
        <a:xfrm>
          <a:off x="5636849" y="1764"/>
          <a:ext cx="2470500" cy="730575"/>
        </a:xfrm>
        <a:prstGeom prst="rect">
          <a:avLst/>
        </a:prstGeom>
        <a:solidFill>
          <a:schemeClr val="accent1">
            <a:lumMod val="75000"/>
          </a:schemeClr>
        </a:solidFill>
        <a:ln w="12700" cap="flat" cmpd="sng" algn="ctr">
          <a:solidFill>
            <a:schemeClr val="accent2">
              <a:hueOff val="-970242"/>
              <a:satOff val="-55952"/>
              <a:lumOff val="575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defRPr b="1"/>
          </a:pPr>
          <a:r>
            <a:rPr lang="en-US" sz="2000" kern="1200"/>
            <a:t>Use a Systematic approach: </a:t>
          </a:r>
        </a:p>
      </dsp:txBody>
      <dsp:txXfrm>
        <a:off x="5636849" y="1764"/>
        <a:ext cx="2470500" cy="730575"/>
      </dsp:txXfrm>
    </dsp:sp>
    <dsp:sp modelId="{3AB818F7-7893-49A8-AB85-0A199F92B725}">
      <dsp:nvSpPr>
        <dsp:cNvPr id="0" name=""/>
        <dsp:cNvSpPr/>
      </dsp:nvSpPr>
      <dsp:spPr>
        <a:xfrm>
          <a:off x="5636849" y="732340"/>
          <a:ext cx="2470500" cy="3458699"/>
        </a:xfrm>
        <a:prstGeom prst="rect">
          <a:avLst/>
        </a:prstGeom>
        <a:solidFill>
          <a:schemeClr val="accent1">
            <a:lumMod val="60000"/>
            <a:lumOff val="40000"/>
            <a:alpha val="90000"/>
          </a:schemeClr>
        </a:solidFill>
        <a:ln w="12700" cap="flat" cmpd="sng" algn="ctr">
          <a:solidFill>
            <a:schemeClr val="accent2">
              <a:tint val="40000"/>
              <a:alpha val="90000"/>
              <a:hueOff val="-566151"/>
              <a:satOff val="-50231"/>
              <a:lumOff val="-513"/>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en-US" sz="2000" kern="1200"/>
            <a:t>Effective</a:t>
          </a:r>
        </a:p>
        <a:p>
          <a:pPr marL="228600" lvl="1" indent="-228600" algn="l" defTabSz="889000">
            <a:lnSpc>
              <a:spcPct val="90000"/>
            </a:lnSpc>
            <a:spcBef>
              <a:spcPct val="0"/>
            </a:spcBef>
            <a:spcAft>
              <a:spcPct val="15000"/>
            </a:spcAft>
            <a:buChar char="•"/>
          </a:pPr>
          <a:r>
            <a:rPr lang="en-US" sz="2000" kern="1200"/>
            <a:t>Precise </a:t>
          </a:r>
        </a:p>
      </dsp:txBody>
      <dsp:txXfrm>
        <a:off x="5636849" y="732340"/>
        <a:ext cx="2470500" cy="3458699"/>
      </dsp:txXfrm>
    </dsp:sp>
    <dsp:sp modelId="{6A16CD6F-07C8-4500-BF23-523C8DBC41FA}">
      <dsp:nvSpPr>
        <dsp:cNvPr id="0" name=""/>
        <dsp:cNvSpPr/>
      </dsp:nvSpPr>
      <dsp:spPr>
        <a:xfrm>
          <a:off x="8453219" y="1764"/>
          <a:ext cx="2470500" cy="730575"/>
        </a:xfrm>
        <a:prstGeom prst="rect">
          <a:avLst/>
        </a:prstGeom>
        <a:solidFill>
          <a:schemeClr val="accent1">
            <a:lumMod val="75000"/>
          </a:schemeClr>
        </a:solidFill>
        <a:ln w="12700" cap="flat" cmpd="sng" algn="ctr">
          <a:solidFill>
            <a:schemeClr val="accent2">
              <a:hueOff val="-1455363"/>
              <a:satOff val="-83928"/>
              <a:lumOff val="862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defRPr b="1"/>
          </a:pPr>
          <a:r>
            <a:rPr lang="en-US" sz="2000" kern="1200" dirty="0"/>
            <a:t>Recommend using a Hybrid approach:</a:t>
          </a:r>
        </a:p>
      </dsp:txBody>
      <dsp:txXfrm>
        <a:off x="8453219" y="1764"/>
        <a:ext cx="2470500" cy="730575"/>
      </dsp:txXfrm>
    </dsp:sp>
    <dsp:sp modelId="{CF67E977-3AAF-4BF5-91F3-586B3F77B1F3}">
      <dsp:nvSpPr>
        <dsp:cNvPr id="0" name=""/>
        <dsp:cNvSpPr/>
      </dsp:nvSpPr>
      <dsp:spPr>
        <a:xfrm>
          <a:off x="8453219" y="732340"/>
          <a:ext cx="2470500" cy="3458699"/>
        </a:xfrm>
        <a:prstGeom prst="rect">
          <a:avLst/>
        </a:prstGeom>
        <a:solidFill>
          <a:schemeClr val="accent1">
            <a:lumMod val="75000"/>
            <a:alpha val="90000"/>
          </a:schemeClr>
        </a:solidFill>
        <a:ln w="12700" cap="flat" cmpd="sng" algn="ctr">
          <a:solidFill>
            <a:schemeClr val="accent2">
              <a:tint val="40000"/>
              <a:alpha val="90000"/>
              <a:hueOff val="-849226"/>
              <a:satOff val="-75346"/>
              <a:lumOff val="-76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en-US" sz="2000" kern="1200" dirty="0"/>
            <a:t>Systematically Combines Static and Dynamic</a:t>
          </a:r>
        </a:p>
        <a:p>
          <a:pPr marL="228600" lvl="1" indent="-228600" algn="l" defTabSz="889000">
            <a:lnSpc>
              <a:spcPct val="90000"/>
            </a:lnSpc>
            <a:spcBef>
              <a:spcPct val="0"/>
            </a:spcBef>
            <a:spcAft>
              <a:spcPct val="15000"/>
            </a:spcAft>
            <a:buChar char="•"/>
          </a:pPr>
          <a:r>
            <a:rPr lang="en-US" sz="2000" kern="1200" dirty="0"/>
            <a:t>Leverage AI to aid in analysis. </a:t>
          </a:r>
        </a:p>
      </dsp:txBody>
      <dsp:txXfrm>
        <a:off x="8453219" y="732340"/>
        <a:ext cx="2470500" cy="3458699"/>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10.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4.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16.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7.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9.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170A8DA-CA70-40E8-A6D5-411EF9A369F6}" type="datetimeFigureOut">
              <a:rPr lang="en-US" smtClean="0"/>
              <a:t>3/25/2025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07413FD-CB3D-4D33-9385-6E3B464A596B}" type="slidenum">
              <a:rPr lang="en-US" smtClean="0"/>
              <a:t>‹#›</a:t>
            </a:fld>
            <a:endParaRPr lang="en-US"/>
          </a:p>
        </p:txBody>
      </p:sp>
    </p:spTree>
    <p:extLst>
      <p:ext uri="{BB962C8B-B14F-4D97-AF65-F5344CB8AC3E}">
        <p14:creationId xmlns:p14="http://schemas.microsoft.com/office/powerpoint/2010/main" val="713483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7413FD-CB3D-4D33-9385-6E3B464A596B}" type="slidenum">
              <a:rPr lang="en-US" smtClean="0"/>
              <a:t>5</a:t>
            </a:fld>
            <a:endParaRPr lang="en-US" dirty="0"/>
          </a:p>
        </p:txBody>
      </p:sp>
    </p:spTree>
    <p:extLst>
      <p:ext uri="{BB962C8B-B14F-4D97-AF65-F5344CB8AC3E}">
        <p14:creationId xmlns:p14="http://schemas.microsoft.com/office/powerpoint/2010/main" val="18291378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Security is not considered in Development lifecycle of systems. Security is usually an after thought. IoT devices due to performance issues don’t have additional features for security, such as encryption. But they can send and receive data over the internet in plain text. They are hacked easily.</a:t>
            </a:r>
          </a:p>
        </p:txBody>
      </p:sp>
      <p:sp>
        <p:nvSpPr>
          <p:cNvPr id="4" name="Slide Number Placeholder 3"/>
          <p:cNvSpPr>
            <a:spLocks noGrp="1"/>
          </p:cNvSpPr>
          <p:nvPr>
            <p:ph type="sldNum" sz="quarter" idx="5"/>
          </p:nvPr>
        </p:nvSpPr>
        <p:spPr/>
        <p:txBody>
          <a:bodyPr/>
          <a:lstStyle/>
          <a:p>
            <a:fld id="{007413FD-CB3D-4D33-9385-6E3B464A596B}" type="slidenum">
              <a:rPr lang="en-US" smtClean="0"/>
              <a:t>8</a:t>
            </a:fld>
            <a:endParaRPr lang="en-US" dirty="0"/>
          </a:p>
        </p:txBody>
      </p:sp>
    </p:spTree>
    <p:extLst>
      <p:ext uri="{BB962C8B-B14F-4D97-AF65-F5344CB8AC3E}">
        <p14:creationId xmlns:p14="http://schemas.microsoft.com/office/powerpoint/2010/main" val="17595055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JM"/>
          </a:p>
        </p:txBody>
      </p:sp>
      <p:sp>
        <p:nvSpPr>
          <p:cNvPr id="4" name="Slide Number Placeholder 3"/>
          <p:cNvSpPr>
            <a:spLocks noGrp="1"/>
          </p:cNvSpPr>
          <p:nvPr>
            <p:ph type="sldNum" sz="quarter" idx="5"/>
          </p:nvPr>
        </p:nvSpPr>
        <p:spPr/>
        <p:txBody>
          <a:bodyPr/>
          <a:lstStyle/>
          <a:p>
            <a:fld id="{007413FD-CB3D-4D33-9385-6E3B464A596B}" type="slidenum">
              <a:rPr lang="en-US" smtClean="0"/>
              <a:t>15</a:t>
            </a:fld>
            <a:endParaRPr lang="en-US"/>
          </a:p>
        </p:txBody>
      </p:sp>
    </p:spTree>
    <p:extLst>
      <p:ext uri="{BB962C8B-B14F-4D97-AF65-F5344CB8AC3E}">
        <p14:creationId xmlns:p14="http://schemas.microsoft.com/office/powerpoint/2010/main" val="40126559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B8969B-8061-59EA-9B30-3685C7B2ECA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288EFDD-89A1-33E1-D7CE-FF48E09CFBB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39005BC-8572-E7FD-01EB-3955C75EECDB}"/>
              </a:ext>
            </a:extLst>
          </p:cNvPr>
          <p:cNvSpPr>
            <a:spLocks noGrp="1"/>
          </p:cNvSpPr>
          <p:nvPr>
            <p:ph type="dt" sz="half" idx="10"/>
          </p:nvPr>
        </p:nvSpPr>
        <p:spPr/>
        <p:txBody>
          <a:bodyPr/>
          <a:lstStyle/>
          <a:p>
            <a:fld id="{D480D9C1-6EFB-4A1D-9A41-E747C60EF637}" type="datetimeFigureOut">
              <a:rPr lang="en-GB" smtClean="0"/>
              <a:t>25/03/2025</a:t>
            </a:fld>
            <a:endParaRPr lang="en-GB"/>
          </a:p>
        </p:txBody>
      </p:sp>
      <p:sp>
        <p:nvSpPr>
          <p:cNvPr id="5" name="Footer Placeholder 4">
            <a:extLst>
              <a:ext uri="{FF2B5EF4-FFF2-40B4-BE49-F238E27FC236}">
                <a16:creationId xmlns:a16="http://schemas.microsoft.com/office/drawing/2014/main" id="{DB1F674D-3135-0032-355C-03D89E4C9EB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70AEA3C-A52A-08CD-2214-F9DE5AE26157}"/>
              </a:ext>
            </a:extLst>
          </p:cNvPr>
          <p:cNvSpPr>
            <a:spLocks noGrp="1"/>
          </p:cNvSpPr>
          <p:nvPr>
            <p:ph type="sldNum" sz="quarter" idx="12"/>
          </p:nvPr>
        </p:nvSpPr>
        <p:spPr/>
        <p:txBody>
          <a:bodyPr/>
          <a:lstStyle/>
          <a:p>
            <a:fld id="{1A877F00-9F16-471C-BB0B-A3876A65905A}" type="slidenum">
              <a:rPr lang="en-GB" smtClean="0"/>
              <a:t>‹#›</a:t>
            </a:fld>
            <a:endParaRPr lang="en-GB"/>
          </a:p>
        </p:txBody>
      </p:sp>
    </p:spTree>
    <p:extLst>
      <p:ext uri="{BB962C8B-B14F-4D97-AF65-F5344CB8AC3E}">
        <p14:creationId xmlns:p14="http://schemas.microsoft.com/office/powerpoint/2010/main" val="39298713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0250E5-CDB5-8EB5-BB0E-4BCD0805837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5EDBA77-8888-10F6-492B-04FC609982C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DCCB2D-A96B-2AC6-EC53-28DA3931956A}"/>
              </a:ext>
            </a:extLst>
          </p:cNvPr>
          <p:cNvSpPr>
            <a:spLocks noGrp="1"/>
          </p:cNvSpPr>
          <p:nvPr>
            <p:ph type="dt" sz="half" idx="10"/>
          </p:nvPr>
        </p:nvSpPr>
        <p:spPr/>
        <p:txBody>
          <a:bodyPr/>
          <a:lstStyle/>
          <a:p>
            <a:fld id="{D480D9C1-6EFB-4A1D-9A41-E747C60EF637}" type="datetimeFigureOut">
              <a:rPr lang="en-GB" smtClean="0"/>
              <a:t>25/03/2025</a:t>
            </a:fld>
            <a:endParaRPr lang="en-GB"/>
          </a:p>
        </p:txBody>
      </p:sp>
      <p:sp>
        <p:nvSpPr>
          <p:cNvPr id="5" name="Footer Placeholder 4">
            <a:extLst>
              <a:ext uri="{FF2B5EF4-FFF2-40B4-BE49-F238E27FC236}">
                <a16:creationId xmlns:a16="http://schemas.microsoft.com/office/drawing/2014/main" id="{0829824A-48F5-E704-262C-6CFFD75AE3A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BD4D2E9-9DC4-B411-93D6-2F148C004DAA}"/>
              </a:ext>
            </a:extLst>
          </p:cNvPr>
          <p:cNvSpPr>
            <a:spLocks noGrp="1"/>
          </p:cNvSpPr>
          <p:nvPr>
            <p:ph type="sldNum" sz="quarter" idx="12"/>
          </p:nvPr>
        </p:nvSpPr>
        <p:spPr/>
        <p:txBody>
          <a:bodyPr/>
          <a:lstStyle/>
          <a:p>
            <a:fld id="{1A877F00-9F16-471C-BB0B-A3876A65905A}" type="slidenum">
              <a:rPr lang="en-GB" smtClean="0"/>
              <a:t>‹#›</a:t>
            </a:fld>
            <a:endParaRPr lang="en-GB"/>
          </a:p>
        </p:txBody>
      </p:sp>
    </p:spTree>
    <p:extLst>
      <p:ext uri="{BB962C8B-B14F-4D97-AF65-F5344CB8AC3E}">
        <p14:creationId xmlns:p14="http://schemas.microsoft.com/office/powerpoint/2010/main" val="14656317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B9ECEB0-60DC-7E3E-6BF7-C0BA99B4AF0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CC6DCEF-D894-2B3A-2958-3939380283E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CA12EB4-1EBE-3889-EE88-D09420141807}"/>
              </a:ext>
            </a:extLst>
          </p:cNvPr>
          <p:cNvSpPr>
            <a:spLocks noGrp="1"/>
          </p:cNvSpPr>
          <p:nvPr>
            <p:ph type="dt" sz="half" idx="10"/>
          </p:nvPr>
        </p:nvSpPr>
        <p:spPr/>
        <p:txBody>
          <a:bodyPr/>
          <a:lstStyle/>
          <a:p>
            <a:fld id="{D480D9C1-6EFB-4A1D-9A41-E747C60EF637}" type="datetimeFigureOut">
              <a:rPr lang="en-GB" smtClean="0"/>
              <a:t>25/03/2025</a:t>
            </a:fld>
            <a:endParaRPr lang="en-GB"/>
          </a:p>
        </p:txBody>
      </p:sp>
      <p:sp>
        <p:nvSpPr>
          <p:cNvPr id="5" name="Footer Placeholder 4">
            <a:extLst>
              <a:ext uri="{FF2B5EF4-FFF2-40B4-BE49-F238E27FC236}">
                <a16:creationId xmlns:a16="http://schemas.microsoft.com/office/drawing/2014/main" id="{C6EDAEAD-84C1-21B0-8975-42A4517AF22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30E7069-BBC1-87D2-954F-CF774CE3EC57}"/>
              </a:ext>
            </a:extLst>
          </p:cNvPr>
          <p:cNvSpPr>
            <a:spLocks noGrp="1"/>
          </p:cNvSpPr>
          <p:nvPr>
            <p:ph type="sldNum" sz="quarter" idx="12"/>
          </p:nvPr>
        </p:nvSpPr>
        <p:spPr/>
        <p:txBody>
          <a:bodyPr/>
          <a:lstStyle/>
          <a:p>
            <a:fld id="{1A877F00-9F16-471C-BB0B-A3876A65905A}" type="slidenum">
              <a:rPr lang="en-GB" smtClean="0"/>
              <a:t>‹#›</a:t>
            </a:fld>
            <a:endParaRPr lang="en-GB"/>
          </a:p>
        </p:txBody>
      </p:sp>
    </p:spTree>
    <p:extLst>
      <p:ext uri="{BB962C8B-B14F-4D97-AF65-F5344CB8AC3E}">
        <p14:creationId xmlns:p14="http://schemas.microsoft.com/office/powerpoint/2010/main" val="15687290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194080-C5CE-9637-F305-3B6ACB88C08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6E3E710-EB73-C327-B57C-04E7257E597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47C7A18-10BF-B8A4-AF18-B63C5B16BDC3}"/>
              </a:ext>
            </a:extLst>
          </p:cNvPr>
          <p:cNvSpPr>
            <a:spLocks noGrp="1"/>
          </p:cNvSpPr>
          <p:nvPr>
            <p:ph type="dt" sz="half" idx="10"/>
          </p:nvPr>
        </p:nvSpPr>
        <p:spPr/>
        <p:txBody>
          <a:bodyPr/>
          <a:lstStyle/>
          <a:p>
            <a:fld id="{D480D9C1-6EFB-4A1D-9A41-E747C60EF637}" type="datetimeFigureOut">
              <a:rPr lang="en-GB" smtClean="0"/>
              <a:t>25/03/2025</a:t>
            </a:fld>
            <a:endParaRPr lang="en-GB"/>
          </a:p>
        </p:txBody>
      </p:sp>
      <p:sp>
        <p:nvSpPr>
          <p:cNvPr id="5" name="Footer Placeholder 4">
            <a:extLst>
              <a:ext uri="{FF2B5EF4-FFF2-40B4-BE49-F238E27FC236}">
                <a16:creationId xmlns:a16="http://schemas.microsoft.com/office/drawing/2014/main" id="{EBD380C5-F943-1DD0-AC43-251D8881EB8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FA706265-369C-A3FA-0064-4B6493ED3085}"/>
              </a:ext>
            </a:extLst>
          </p:cNvPr>
          <p:cNvSpPr>
            <a:spLocks noGrp="1"/>
          </p:cNvSpPr>
          <p:nvPr>
            <p:ph type="sldNum" sz="quarter" idx="12"/>
          </p:nvPr>
        </p:nvSpPr>
        <p:spPr/>
        <p:txBody>
          <a:bodyPr/>
          <a:lstStyle/>
          <a:p>
            <a:fld id="{1A877F00-9F16-471C-BB0B-A3876A65905A}" type="slidenum">
              <a:rPr lang="en-GB" smtClean="0"/>
              <a:t>‹#›</a:t>
            </a:fld>
            <a:endParaRPr lang="en-GB"/>
          </a:p>
        </p:txBody>
      </p:sp>
    </p:spTree>
    <p:extLst>
      <p:ext uri="{BB962C8B-B14F-4D97-AF65-F5344CB8AC3E}">
        <p14:creationId xmlns:p14="http://schemas.microsoft.com/office/powerpoint/2010/main" val="1261449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F9EDB4-6415-4A2D-EB60-C45773D964A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19080EA-3356-9B44-7131-0EF8A681841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C71BBE9-2684-F68C-356A-C7C722504A64}"/>
              </a:ext>
            </a:extLst>
          </p:cNvPr>
          <p:cNvSpPr>
            <a:spLocks noGrp="1"/>
          </p:cNvSpPr>
          <p:nvPr>
            <p:ph type="dt" sz="half" idx="10"/>
          </p:nvPr>
        </p:nvSpPr>
        <p:spPr/>
        <p:txBody>
          <a:bodyPr/>
          <a:lstStyle/>
          <a:p>
            <a:fld id="{D480D9C1-6EFB-4A1D-9A41-E747C60EF637}" type="datetimeFigureOut">
              <a:rPr lang="en-GB" smtClean="0"/>
              <a:t>25/03/2025</a:t>
            </a:fld>
            <a:endParaRPr lang="en-GB"/>
          </a:p>
        </p:txBody>
      </p:sp>
      <p:sp>
        <p:nvSpPr>
          <p:cNvPr id="5" name="Footer Placeholder 4">
            <a:extLst>
              <a:ext uri="{FF2B5EF4-FFF2-40B4-BE49-F238E27FC236}">
                <a16:creationId xmlns:a16="http://schemas.microsoft.com/office/drawing/2014/main" id="{FA84E4FB-4EF1-A861-B549-BB6DD93F026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624B5FD-E550-F0C0-A73C-EDCBAE258D3C}"/>
              </a:ext>
            </a:extLst>
          </p:cNvPr>
          <p:cNvSpPr>
            <a:spLocks noGrp="1"/>
          </p:cNvSpPr>
          <p:nvPr>
            <p:ph type="sldNum" sz="quarter" idx="12"/>
          </p:nvPr>
        </p:nvSpPr>
        <p:spPr/>
        <p:txBody>
          <a:bodyPr/>
          <a:lstStyle/>
          <a:p>
            <a:fld id="{1A877F00-9F16-471C-BB0B-A3876A65905A}" type="slidenum">
              <a:rPr lang="en-GB" smtClean="0"/>
              <a:t>‹#›</a:t>
            </a:fld>
            <a:endParaRPr lang="en-GB"/>
          </a:p>
        </p:txBody>
      </p:sp>
    </p:spTree>
    <p:extLst>
      <p:ext uri="{BB962C8B-B14F-4D97-AF65-F5344CB8AC3E}">
        <p14:creationId xmlns:p14="http://schemas.microsoft.com/office/powerpoint/2010/main" val="12699927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0ECDCD-5839-4475-46EB-20B81C134C7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49550A5-CFF5-1128-354F-6B7127C4DB1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055F02C-48C0-6002-9C3F-8F7CFEE515C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0B8C7E1-16A8-4BE8-59EE-6213560E5640}"/>
              </a:ext>
            </a:extLst>
          </p:cNvPr>
          <p:cNvSpPr>
            <a:spLocks noGrp="1"/>
          </p:cNvSpPr>
          <p:nvPr>
            <p:ph type="dt" sz="half" idx="10"/>
          </p:nvPr>
        </p:nvSpPr>
        <p:spPr/>
        <p:txBody>
          <a:bodyPr/>
          <a:lstStyle/>
          <a:p>
            <a:fld id="{D480D9C1-6EFB-4A1D-9A41-E747C60EF637}" type="datetimeFigureOut">
              <a:rPr lang="en-GB" smtClean="0"/>
              <a:t>25/03/2025</a:t>
            </a:fld>
            <a:endParaRPr lang="en-GB"/>
          </a:p>
        </p:txBody>
      </p:sp>
      <p:sp>
        <p:nvSpPr>
          <p:cNvPr id="6" name="Footer Placeholder 5">
            <a:extLst>
              <a:ext uri="{FF2B5EF4-FFF2-40B4-BE49-F238E27FC236}">
                <a16:creationId xmlns:a16="http://schemas.microsoft.com/office/drawing/2014/main" id="{D879FB86-E25E-D3BF-1D10-83494EFF02B1}"/>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9BD15103-D640-68CA-95AE-8ACC9E421952}"/>
              </a:ext>
            </a:extLst>
          </p:cNvPr>
          <p:cNvSpPr>
            <a:spLocks noGrp="1"/>
          </p:cNvSpPr>
          <p:nvPr>
            <p:ph type="sldNum" sz="quarter" idx="12"/>
          </p:nvPr>
        </p:nvSpPr>
        <p:spPr/>
        <p:txBody>
          <a:bodyPr/>
          <a:lstStyle/>
          <a:p>
            <a:fld id="{1A877F00-9F16-471C-BB0B-A3876A65905A}" type="slidenum">
              <a:rPr lang="en-GB" smtClean="0"/>
              <a:t>‹#›</a:t>
            </a:fld>
            <a:endParaRPr lang="en-GB"/>
          </a:p>
        </p:txBody>
      </p:sp>
    </p:spTree>
    <p:extLst>
      <p:ext uri="{BB962C8B-B14F-4D97-AF65-F5344CB8AC3E}">
        <p14:creationId xmlns:p14="http://schemas.microsoft.com/office/powerpoint/2010/main" val="30057737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B59E4C-4411-307C-A911-A0465198631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5F824F3-F567-A4B8-D7F9-4F9194F5077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CFD5D72-0480-9721-F486-5D953542329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971BAC1-3326-1F87-D6AE-94B9DAB724C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63C9130-833C-83C8-F0C6-D659F02BCC5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0277B9C-45D9-3929-A531-C666B0D5DF44}"/>
              </a:ext>
            </a:extLst>
          </p:cNvPr>
          <p:cNvSpPr>
            <a:spLocks noGrp="1"/>
          </p:cNvSpPr>
          <p:nvPr>
            <p:ph type="dt" sz="half" idx="10"/>
          </p:nvPr>
        </p:nvSpPr>
        <p:spPr/>
        <p:txBody>
          <a:bodyPr/>
          <a:lstStyle/>
          <a:p>
            <a:fld id="{D480D9C1-6EFB-4A1D-9A41-E747C60EF637}" type="datetimeFigureOut">
              <a:rPr lang="en-GB" smtClean="0"/>
              <a:t>25/03/2025</a:t>
            </a:fld>
            <a:endParaRPr lang="en-GB"/>
          </a:p>
        </p:txBody>
      </p:sp>
      <p:sp>
        <p:nvSpPr>
          <p:cNvPr id="8" name="Footer Placeholder 7">
            <a:extLst>
              <a:ext uri="{FF2B5EF4-FFF2-40B4-BE49-F238E27FC236}">
                <a16:creationId xmlns:a16="http://schemas.microsoft.com/office/drawing/2014/main" id="{F9B527B8-8212-AA4B-5C39-F91BECE20CA7}"/>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2930F65C-F4E9-7F9A-B547-2D7A60FBFCA4}"/>
              </a:ext>
            </a:extLst>
          </p:cNvPr>
          <p:cNvSpPr>
            <a:spLocks noGrp="1"/>
          </p:cNvSpPr>
          <p:nvPr>
            <p:ph type="sldNum" sz="quarter" idx="12"/>
          </p:nvPr>
        </p:nvSpPr>
        <p:spPr/>
        <p:txBody>
          <a:bodyPr/>
          <a:lstStyle/>
          <a:p>
            <a:fld id="{1A877F00-9F16-471C-BB0B-A3876A65905A}" type="slidenum">
              <a:rPr lang="en-GB" smtClean="0"/>
              <a:t>‹#›</a:t>
            </a:fld>
            <a:endParaRPr lang="en-GB"/>
          </a:p>
        </p:txBody>
      </p:sp>
    </p:spTree>
    <p:extLst>
      <p:ext uri="{BB962C8B-B14F-4D97-AF65-F5344CB8AC3E}">
        <p14:creationId xmlns:p14="http://schemas.microsoft.com/office/powerpoint/2010/main" val="6430759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22F477-753A-1007-7E10-DDA93B4811D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9C7ACC8-D355-04ED-CD27-E00FD61962AA}"/>
              </a:ext>
            </a:extLst>
          </p:cNvPr>
          <p:cNvSpPr>
            <a:spLocks noGrp="1"/>
          </p:cNvSpPr>
          <p:nvPr>
            <p:ph type="dt" sz="half" idx="10"/>
          </p:nvPr>
        </p:nvSpPr>
        <p:spPr/>
        <p:txBody>
          <a:bodyPr/>
          <a:lstStyle/>
          <a:p>
            <a:fld id="{D480D9C1-6EFB-4A1D-9A41-E747C60EF637}" type="datetimeFigureOut">
              <a:rPr lang="en-GB" smtClean="0"/>
              <a:t>25/03/2025</a:t>
            </a:fld>
            <a:endParaRPr lang="en-GB"/>
          </a:p>
        </p:txBody>
      </p:sp>
      <p:sp>
        <p:nvSpPr>
          <p:cNvPr id="4" name="Footer Placeholder 3">
            <a:extLst>
              <a:ext uri="{FF2B5EF4-FFF2-40B4-BE49-F238E27FC236}">
                <a16:creationId xmlns:a16="http://schemas.microsoft.com/office/drawing/2014/main" id="{260A310E-F0F7-2BC6-B0DF-8702C5A1181C}"/>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11EC6E5A-B91E-4D53-9612-3E49DB5FE1CE}"/>
              </a:ext>
            </a:extLst>
          </p:cNvPr>
          <p:cNvSpPr>
            <a:spLocks noGrp="1"/>
          </p:cNvSpPr>
          <p:nvPr>
            <p:ph type="sldNum" sz="quarter" idx="12"/>
          </p:nvPr>
        </p:nvSpPr>
        <p:spPr/>
        <p:txBody>
          <a:bodyPr/>
          <a:lstStyle/>
          <a:p>
            <a:fld id="{1A877F00-9F16-471C-BB0B-A3876A65905A}" type="slidenum">
              <a:rPr lang="en-GB" smtClean="0"/>
              <a:t>‹#›</a:t>
            </a:fld>
            <a:endParaRPr lang="en-GB"/>
          </a:p>
        </p:txBody>
      </p:sp>
    </p:spTree>
    <p:extLst>
      <p:ext uri="{BB962C8B-B14F-4D97-AF65-F5344CB8AC3E}">
        <p14:creationId xmlns:p14="http://schemas.microsoft.com/office/powerpoint/2010/main" val="39743090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91B10DD-77E0-98FA-6C0C-141A52684BCA}"/>
              </a:ext>
            </a:extLst>
          </p:cNvPr>
          <p:cNvSpPr>
            <a:spLocks noGrp="1"/>
          </p:cNvSpPr>
          <p:nvPr>
            <p:ph type="dt" sz="half" idx="10"/>
          </p:nvPr>
        </p:nvSpPr>
        <p:spPr/>
        <p:txBody>
          <a:bodyPr/>
          <a:lstStyle/>
          <a:p>
            <a:fld id="{D480D9C1-6EFB-4A1D-9A41-E747C60EF637}" type="datetimeFigureOut">
              <a:rPr lang="en-GB" smtClean="0"/>
              <a:t>25/03/2025</a:t>
            </a:fld>
            <a:endParaRPr lang="en-GB"/>
          </a:p>
        </p:txBody>
      </p:sp>
      <p:sp>
        <p:nvSpPr>
          <p:cNvPr id="3" name="Footer Placeholder 2">
            <a:extLst>
              <a:ext uri="{FF2B5EF4-FFF2-40B4-BE49-F238E27FC236}">
                <a16:creationId xmlns:a16="http://schemas.microsoft.com/office/drawing/2014/main" id="{70FA8DB2-D1A6-62FD-D44E-1186CAFB80F0}"/>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9EBD1DF8-2BCC-D071-7674-FFEAC8DC7397}"/>
              </a:ext>
            </a:extLst>
          </p:cNvPr>
          <p:cNvSpPr>
            <a:spLocks noGrp="1"/>
          </p:cNvSpPr>
          <p:nvPr>
            <p:ph type="sldNum" sz="quarter" idx="12"/>
          </p:nvPr>
        </p:nvSpPr>
        <p:spPr/>
        <p:txBody>
          <a:bodyPr/>
          <a:lstStyle/>
          <a:p>
            <a:fld id="{1A877F00-9F16-471C-BB0B-A3876A65905A}" type="slidenum">
              <a:rPr lang="en-GB" smtClean="0"/>
              <a:t>‹#›</a:t>
            </a:fld>
            <a:endParaRPr lang="en-GB"/>
          </a:p>
        </p:txBody>
      </p:sp>
    </p:spTree>
    <p:extLst>
      <p:ext uri="{BB962C8B-B14F-4D97-AF65-F5344CB8AC3E}">
        <p14:creationId xmlns:p14="http://schemas.microsoft.com/office/powerpoint/2010/main" val="40133375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19C360-AD82-F5FA-6373-3D080A9A08B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67974F4-06E0-C55C-A54D-1E2E970255B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5ECB351-B340-82C8-A54F-98CB53D9F52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2CB5E78-942B-D2D3-47F6-E64D979F0494}"/>
              </a:ext>
            </a:extLst>
          </p:cNvPr>
          <p:cNvSpPr>
            <a:spLocks noGrp="1"/>
          </p:cNvSpPr>
          <p:nvPr>
            <p:ph type="dt" sz="half" idx="10"/>
          </p:nvPr>
        </p:nvSpPr>
        <p:spPr/>
        <p:txBody>
          <a:bodyPr/>
          <a:lstStyle/>
          <a:p>
            <a:fld id="{D480D9C1-6EFB-4A1D-9A41-E747C60EF637}" type="datetimeFigureOut">
              <a:rPr lang="en-GB" smtClean="0"/>
              <a:t>25/03/2025</a:t>
            </a:fld>
            <a:endParaRPr lang="en-GB"/>
          </a:p>
        </p:txBody>
      </p:sp>
      <p:sp>
        <p:nvSpPr>
          <p:cNvPr id="6" name="Footer Placeholder 5">
            <a:extLst>
              <a:ext uri="{FF2B5EF4-FFF2-40B4-BE49-F238E27FC236}">
                <a16:creationId xmlns:a16="http://schemas.microsoft.com/office/drawing/2014/main" id="{59B74821-1017-2E7D-38DE-DFF0E71019C2}"/>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97AAA3E9-9141-DDD9-6252-75A73420E068}"/>
              </a:ext>
            </a:extLst>
          </p:cNvPr>
          <p:cNvSpPr>
            <a:spLocks noGrp="1"/>
          </p:cNvSpPr>
          <p:nvPr>
            <p:ph type="sldNum" sz="quarter" idx="12"/>
          </p:nvPr>
        </p:nvSpPr>
        <p:spPr/>
        <p:txBody>
          <a:bodyPr/>
          <a:lstStyle/>
          <a:p>
            <a:fld id="{1A877F00-9F16-471C-BB0B-A3876A65905A}" type="slidenum">
              <a:rPr lang="en-GB" smtClean="0"/>
              <a:t>‹#›</a:t>
            </a:fld>
            <a:endParaRPr lang="en-GB"/>
          </a:p>
        </p:txBody>
      </p:sp>
    </p:spTree>
    <p:extLst>
      <p:ext uri="{BB962C8B-B14F-4D97-AF65-F5344CB8AC3E}">
        <p14:creationId xmlns:p14="http://schemas.microsoft.com/office/powerpoint/2010/main" val="10635015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2359F4-0417-3DBE-D462-B98391D2F37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1C7EFD5-6818-B185-9CF1-CE6EE0F5E19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63C3B42-A1F4-A802-57C3-E87BDE8A5C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2B5C409-09C2-D72B-8145-7A2DE93EC6F1}"/>
              </a:ext>
            </a:extLst>
          </p:cNvPr>
          <p:cNvSpPr>
            <a:spLocks noGrp="1"/>
          </p:cNvSpPr>
          <p:nvPr>
            <p:ph type="dt" sz="half" idx="10"/>
          </p:nvPr>
        </p:nvSpPr>
        <p:spPr/>
        <p:txBody>
          <a:bodyPr/>
          <a:lstStyle/>
          <a:p>
            <a:fld id="{D480D9C1-6EFB-4A1D-9A41-E747C60EF637}" type="datetimeFigureOut">
              <a:rPr lang="en-GB" smtClean="0"/>
              <a:t>25/03/2025</a:t>
            </a:fld>
            <a:endParaRPr lang="en-GB"/>
          </a:p>
        </p:txBody>
      </p:sp>
      <p:sp>
        <p:nvSpPr>
          <p:cNvPr id="6" name="Footer Placeholder 5">
            <a:extLst>
              <a:ext uri="{FF2B5EF4-FFF2-40B4-BE49-F238E27FC236}">
                <a16:creationId xmlns:a16="http://schemas.microsoft.com/office/drawing/2014/main" id="{FFCFA928-F1B1-6332-846A-811B17C46643}"/>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44913CB-5ED6-0C1D-FD33-A6A0B585255F}"/>
              </a:ext>
            </a:extLst>
          </p:cNvPr>
          <p:cNvSpPr>
            <a:spLocks noGrp="1"/>
          </p:cNvSpPr>
          <p:nvPr>
            <p:ph type="sldNum" sz="quarter" idx="12"/>
          </p:nvPr>
        </p:nvSpPr>
        <p:spPr/>
        <p:txBody>
          <a:bodyPr/>
          <a:lstStyle/>
          <a:p>
            <a:fld id="{1A877F00-9F16-471C-BB0B-A3876A65905A}" type="slidenum">
              <a:rPr lang="en-GB" smtClean="0"/>
              <a:t>‹#›</a:t>
            </a:fld>
            <a:endParaRPr lang="en-GB"/>
          </a:p>
        </p:txBody>
      </p:sp>
    </p:spTree>
    <p:extLst>
      <p:ext uri="{BB962C8B-B14F-4D97-AF65-F5344CB8AC3E}">
        <p14:creationId xmlns:p14="http://schemas.microsoft.com/office/powerpoint/2010/main" val="1232217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97B9EA7-67D8-B92B-43EF-D360B7ED3D0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9DB6956-441A-A1F2-F967-F4B09CC210B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824B088-DE9D-7BAD-4A79-A13F377DD7D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480D9C1-6EFB-4A1D-9A41-E747C60EF637}" type="datetimeFigureOut">
              <a:rPr lang="en-GB" smtClean="0"/>
              <a:t>25/03/2025</a:t>
            </a:fld>
            <a:endParaRPr lang="en-GB"/>
          </a:p>
        </p:txBody>
      </p:sp>
      <p:sp>
        <p:nvSpPr>
          <p:cNvPr id="5" name="Footer Placeholder 4">
            <a:extLst>
              <a:ext uri="{FF2B5EF4-FFF2-40B4-BE49-F238E27FC236}">
                <a16:creationId xmlns:a16="http://schemas.microsoft.com/office/drawing/2014/main" id="{BE73CD25-DE5E-70AA-9629-D42B8BF6EBB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4EB1129D-AC22-2E2A-E976-11A647314C2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A877F00-9F16-471C-BB0B-A3876A65905A}" type="slidenum">
              <a:rPr lang="en-GB" smtClean="0"/>
              <a:t>‹#›</a:t>
            </a:fld>
            <a:endParaRPr lang="en-GB"/>
          </a:p>
        </p:txBody>
      </p:sp>
    </p:spTree>
    <p:extLst>
      <p:ext uri="{BB962C8B-B14F-4D97-AF65-F5344CB8AC3E}">
        <p14:creationId xmlns:p14="http://schemas.microsoft.com/office/powerpoint/2010/main" val="2397650188"/>
      </p:ext>
    </p:extLst>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microsoft.com/office/2007/relationships/diagramDrawing" Target="../diagrams/drawing9.xml"/><Relationship Id="rId3" Type="http://schemas.openxmlformats.org/officeDocument/2006/relationships/image" Target="../media/image14.svg"/><Relationship Id="rId7" Type="http://schemas.openxmlformats.org/officeDocument/2006/relationships/diagramColors" Target="../diagrams/colors9.xml"/><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diagramQuickStyle" Target="../diagrams/quickStyle9.xml"/><Relationship Id="rId5" Type="http://schemas.openxmlformats.org/officeDocument/2006/relationships/diagramLayout" Target="../diagrams/layout9.xml"/><Relationship Id="rId4" Type="http://schemas.openxmlformats.org/officeDocument/2006/relationships/diagramData" Target="../diagrams/data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image" Target="../media/image17.jpeg"/><Relationship Id="rId1" Type="http://schemas.openxmlformats.org/officeDocument/2006/relationships/slideLayout" Target="../slideLayouts/slideLayout2.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21.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svg"/><Relationship Id="rId7" Type="http://schemas.openxmlformats.org/officeDocument/2006/relationships/image" Target="../media/image23.sv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2.png"/><Relationship Id="rId11" Type="http://schemas.openxmlformats.org/officeDocument/2006/relationships/image" Target="../media/image27.svg"/><Relationship Id="rId5" Type="http://schemas.openxmlformats.org/officeDocument/2006/relationships/image" Target="../media/image21.svg"/><Relationship Id="rId10"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25.svg"/></Relationships>
</file>

<file path=ppt/slides/_rels/slide22.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27.svg"/><Relationship Id="rId7" Type="http://schemas.openxmlformats.org/officeDocument/2006/relationships/image" Target="../media/image23.svg"/><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22.png"/><Relationship Id="rId11" Type="http://schemas.openxmlformats.org/officeDocument/2006/relationships/image" Target="../media/image21.svg"/><Relationship Id="rId5" Type="http://schemas.openxmlformats.org/officeDocument/2006/relationships/image" Target="../media/image25.svg"/><Relationship Id="rId10" Type="http://schemas.openxmlformats.org/officeDocument/2006/relationships/image" Target="../media/image20.png"/><Relationship Id="rId4" Type="http://schemas.openxmlformats.org/officeDocument/2006/relationships/image" Target="../media/image24.png"/><Relationship Id="rId9" Type="http://schemas.openxmlformats.org/officeDocument/2006/relationships/image" Target="../media/image19.svg"/></Relationships>
</file>

<file path=ppt/slides/_rels/slide2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2.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27.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50.png"/><Relationship Id="rId18" Type="http://schemas.openxmlformats.org/officeDocument/2006/relationships/image" Target="../media/image55.svg"/><Relationship Id="rId3" Type="http://schemas.openxmlformats.org/officeDocument/2006/relationships/image" Target="../media/image40.png"/><Relationship Id="rId7" Type="http://schemas.openxmlformats.org/officeDocument/2006/relationships/image" Target="../media/image44.svg"/><Relationship Id="rId12" Type="http://schemas.openxmlformats.org/officeDocument/2006/relationships/image" Target="../media/image49.svg"/><Relationship Id="rId17" Type="http://schemas.openxmlformats.org/officeDocument/2006/relationships/image" Target="../media/image54.png"/><Relationship Id="rId2" Type="http://schemas.openxmlformats.org/officeDocument/2006/relationships/image" Target="../media/image39.png"/><Relationship Id="rId16" Type="http://schemas.openxmlformats.org/officeDocument/2006/relationships/image" Target="../media/image53.svg"/><Relationship Id="rId1" Type="http://schemas.openxmlformats.org/officeDocument/2006/relationships/slideLayout" Target="../slideLayouts/slideLayout2.xml"/><Relationship Id="rId6" Type="http://schemas.openxmlformats.org/officeDocument/2006/relationships/image" Target="../media/image43.png"/><Relationship Id="rId11" Type="http://schemas.openxmlformats.org/officeDocument/2006/relationships/image" Target="../media/image48.png"/><Relationship Id="rId5" Type="http://schemas.openxmlformats.org/officeDocument/2006/relationships/image" Target="../media/image42.png"/><Relationship Id="rId15" Type="http://schemas.openxmlformats.org/officeDocument/2006/relationships/image" Target="../media/image52.png"/><Relationship Id="rId10" Type="http://schemas.openxmlformats.org/officeDocument/2006/relationships/image" Target="../media/image47.svg"/><Relationship Id="rId4" Type="http://schemas.openxmlformats.org/officeDocument/2006/relationships/image" Target="../media/image41.svg"/><Relationship Id="rId9" Type="http://schemas.openxmlformats.org/officeDocument/2006/relationships/image" Target="../media/image46.png"/><Relationship Id="rId14" Type="http://schemas.openxmlformats.org/officeDocument/2006/relationships/image" Target="../media/image51.svg"/></Relationships>
</file>

<file path=ppt/slides/_rels/slide28.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48.png"/><Relationship Id="rId18" Type="http://schemas.openxmlformats.org/officeDocument/2006/relationships/image" Target="../media/image53.svg"/><Relationship Id="rId3" Type="http://schemas.openxmlformats.org/officeDocument/2006/relationships/image" Target="../media/image40.png"/><Relationship Id="rId7" Type="http://schemas.openxmlformats.org/officeDocument/2006/relationships/image" Target="../media/image44.svg"/><Relationship Id="rId12" Type="http://schemas.openxmlformats.org/officeDocument/2006/relationships/image" Target="../media/image55.svg"/><Relationship Id="rId17" Type="http://schemas.openxmlformats.org/officeDocument/2006/relationships/image" Target="../media/image52.png"/><Relationship Id="rId2" Type="http://schemas.openxmlformats.org/officeDocument/2006/relationships/image" Target="../media/image39.png"/><Relationship Id="rId16" Type="http://schemas.openxmlformats.org/officeDocument/2006/relationships/image" Target="../media/image51.svg"/><Relationship Id="rId1" Type="http://schemas.openxmlformats.org/officeDocument/2006/relationships/slideLayout" Target="../slideLayouts/slideLayout2.xml"/><Relationship Id="rId6" Type="http://schemas.openxmlformats.org/officeDocument/2006/relationships/image" Target="../media/image43.png"/><Relationship Id="rId11" Type="http://schemas.openxmlformats.org/officeDocument/2006/relationships/image" Target="../media/image54.png"/><Relationship Id="rId5" Type="http://schemas.openxmlformats.org/officeDocument/2006/relationships/image" Target="../media/image42.png"/><Relationship Id="rId15" Type="http://schemas.openxmlformats.org/officeDocument/2006/relationships/image" Target="../media/image50.png"/><Relationship Id="rId10" Type="http://schemas.openxmlformats.org/officeDocument/2006/relationships/image" Target="../media/image47.svg"/><Relationship Id="rId4" Type="http://schemas.openxmlformats.org/officeDocument/2006/relationships/image" Target="../media/image41.svg"/><Relationship Id="rId9" Type="http://schemas.openxmlformats.org/officeDocument/2006/relationships/image" Target="../media/image46.png"/><Relationship Id="rId14" Type="http://schemas.openxmlformats.org/officeDocument/2006/relationships/image" Target="../media/image49.svg"/></Relationships>
</file>

<file path=ppt/slides/_rels/slide29.xml.rels><?xml version="1.0" encoding="UTF-8" standalone="yes"?>
<Relationships xmlns="http://schemas.openxmlformats.org/package/2006/relationships"><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image" Target="../media/image56.png"/><Relationship Id="rId1" Type="http://schemas.openxmlformats.org/officeDocument/2006/relationships/slideLayout" Target="../slideLayouts/slideLayout2.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14.xml"/><Relationship Id="rId2" Type="http://schemas.openxmlformats.org/officeDocument/2006/relationships/diagramData" Target="../diagrams/data14.xml"/><Relationship Id="rId1" Type="http://schemas.openxmlformats.org/officeDocument/2006/relationships/slideLayout" Target="../slideLayouts/slideLayout2.xml"/><Relationship Id="rId6" Type="http://schemas.microsoft.com/office/2007/relationships/diagramDrawing" Target="../diagrams/drawing14.xml"/><Relationship Id="rId5" Type="http://schemas.openxmlformats.org/officeDocument/2006/relationships/diagramColors" Target="../diagrams/colors14.xml"/><Relationship Id="rId4" Type="http://schemas.openxmlformats.org/officeDocument/2006/relationships/diagramQuickStyle" Target="../diagrams/quickStyle14.xml"/></Relationships>
</file>

<file path=ppt/slides/_rels/slide31.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diagramData" Target="../diagrams/data15.xml"/><Relationship Id="rId7" Type="http://schemas.microsoft.com/office/2007/relationships/diagramDrawing" Target="../diagrams/drawing15.xml"/><Relationship Id="rId2" Type="http://schemas.openxmlformats.org/officeDocument/2006/relationships/image" Target="../media/image59.png"/><Relationship Id="rId1" Type="http://schemas.openxmlformats.org/officeDocument/2006/relationships/slideLayout" Target="../slideLayouts/slideLayout2.xml"/><Relationship Id="rId6" Type="http://schemas.openxmlformats.org/officeDocument/2006/relationships/diagramColors" Target="../diagrams/colors15.xml"/><Relationship Id="rId5" Type="http://schemas.openxmlformats.org/officeDocument/2006/relationships/diagramQuickStyle" Target="../diagrams/quickStyle15.xml"/><Relationship Id="rId4" Type="http://schemas.openxmlformats.org/officeDocument/2006/relationships/diagramLayout" Target="../diagrams/layout15.xml"/></Relationships>
</file>

<file path=ppt/slides/_rels/slide3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36.xml.rels><?xml version="1.0" encoding="UTF-8" standalone="yes"?>
<Relationships xmlns="http://schemas.openxmlformats.org/package/2006/relationships"><Relationship Id="rId3" Type="http://schemas.openxmlformats.org/officeDocument/2006/relationships/diagramLayout" Target="../diagrams/layout16.xml"/><Relationship Id="rId2" Type="http://schemas.openxmlformats.org/officeDocument/2006/relationships/diagramData" Target="../diagrams/data16.xml"/><Relationship Id="rId1" Type="http://schemas.openxmlformats.org/officeDocument/2006/relationships/slideLayout" Target="../slideLayouts/slideLayout2.xml"/><Relationship Id="rId6" Type="http://schemas.microsoft.com/office/2007/relationships/diagramDrawing" Target="../diagrams/drawing16.xml"/><Relationship Id="rId5" Type="http://schemas.openxmlformats.org/officeDocument/2006/relationships/diagramColors" Target="../diagrams/colors16.xml"/><Relationship Id="rId4" Type="http://schemas.openxmlformats.org/officeDocument/2006/relationships/diagramQuickStyle" Target="../diagrams/quickStyle16.xml"/></Relationships>
</file>

<file path=ppt/slides/_rels/slide3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diagramLayout" Target="../diagrams/layout17.xml"/><Relationship Id="rId2" Type="http://schemas.openxmlformats.org/officeDocument/2006/relationships/diagramData" Target="../diagrams/data17.xml"/><Relationship Id="rId1" Type="http://schemas.openxmlformats.org/officeDocument/2006/relationships/slideLayout" Target="../slideLayouts/slideLayout2.xml"/><Relationship Id="rId6" Type="http://schemas.microsoft.com/office/2007/relationships/diagramDrawing" Target="../diagrams/drawing17.xml"/><Relationship Id="rId5" Type="http://schemas.openxmlformats.org/officeDocument/2006/relationships/diagramColors" Target="../diagrams/colors17.xml"/><Relationship Id="rId4" Type="http://schemas.openxmlformats.org/officeDocument/2006/relationships/diagramQuickStyle" Target="../diagrams/quickStyle17.xml"/></Relationships>
</file>

<file path=ppt/slides/_rels/slide39.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2.xml"/><Relationship Id="rId4" Type="http://schemas.openxmlformats.org/officeDocument/2006/relationships/image" Target="../media/image99.png"/></Relationships>
</file>

<file path=ppt/slides/_rels/slide52.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2.xml"/><Relationship Id="rId4" Type="http://schemas.openxmlformats.org/officeDocument/2006/relationships/image" Target="../media/image104.png"/></Relationships>
</file>

<file path=ppt/slides/_rels/slide54.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2.xml"/><Relationship Id="rId4" Type="http://schemas.openxmlformats.org/officeDocument/2006/relationships/image" Target="../media/image108.png"/></Relationships>
</file>

<file path=ppt/slides/_rels/slide56.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8.xml.rels><?xml version="1.0" encoding="UTF-8" standalone="yes"?>
<Relationships xmlns="http://schemas.openxmlformats.org/package/2006/relationships"><Relationship Id="rId8" Type="http://schemas.openxmlformats.org/officeDocument/2006/relationships/diagramLayout" Target="../diagrams/layout6.xml"/><Relationship Id="rId3" Type="http://schemas.openxmlformats.org/officeDocument/2006/relationships/image" Target="../media/image8.png"/><Relationship Id="rId7" Type="http://schemas.openxmlformats.org/officeDocument/2006/relationships/diagramData" Target="../diagrams/data6.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1.png"/><Relationship Id="rId11" Type="http://schemas.microsoft.com/office/2007/relationships/diagramDrawing" Target="../diagrams/drawing6.xml"/><Relationship Id="rId5" Type="http://schemas.openxmlformats.org/officeDocument/2006/relationships/image" Target="../media/image10.png"/><Relationship Id="rId10" Type="http://schemas.openxmlformats.org/officeDocument/2006/relationships/diagramColors" Target="../diagrams/colors6.xml"/><Relationship Id="rId4" Type="http://schemas.openxmlformats.org/officeDocument/2006/relationships/image" Target="../media/image9.png"/><Relationship Id="rId9" Type="http://schemas.openxmlformats.org/officeDocument/2006/relationships/diagramQuickStyle" Target="../diagrams/quickStyle6.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8555C5B3-193A-4749-9AFD-682E53CDDE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2EAE06A6-F76A-41C9-827A-C561B00448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3"/>
            <a:ext cx="12192000" cy="6858000"/>
          </a:xfrm>
          <a:prstGeom prst="rect">
            <a:avLst/>
          </a:prstGeom>
          <a:gradFill>
            <a:gsLst>
              <a:gs pos="0">
                <a:srgbClr val="000000"/>
              </a:gs>
              <a:gs pos="100000">
                <a:schemeClr val="accent1">
                  <a:lumMod val="75000"/>
                </a:scheme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89F9D4E8-0639-444B-949B-9518585061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80861" y="0"/>
            <a:ext cx="7661934" cy="6858000"/>
          </a:xfrm>
          <a:prstGeom prst="rect">
            <a:avLst/>
          </a:prstGeom>
          <a:gradFill>
            <a:gsLst>
              <a:gs pos="0">
                <a:schemeClr val="accent1">
                  <a:lumMod val="75000"/>
                  <a:alpha val="45000"/>
                </a:schemeClr>
              </a:gs>
              <a:gs pos="100000">
                <a:srgbClr val="000000">
                  <a:alpha val="29000"/>
                </a:srgb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7E3DA7A2-ED70-4BBA-AB72-00AD461FA4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480862" y="-6"/>
            <a:ext cx="11711138" cy="6410334"/>
          </a:xfrm>
          <a:prstGeom prst="rect">
            <a:avLst/>
          </a:prstGeom>
          <a:gradFill>
            <a:gsLst>
              <a:gs pos="0">
                <a:schemeClr val="accent1">
                  <a:alpha val="0"/>
                </a:schemeClr>
              </a:gs>
              <a:gs pos="100000">
                <a:srgbClr val="000000">
                  <a:alpha val="41000"/>
                </a:srgb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p:nvPr>
        </p:nvSpPr>
        <p:spPr>
          <a:xfrm>
            <a:off x="1127208" y="857251"/>
            <a:ext cx="4747280" cy="3098061"/>
          </a:xfrm>
        </p:spPr>
        <p:txBody>
          <a:bodyPr anchor="b">
            <a:normAutofit/>
          </a:bodyPr>
          <a:lstStyle/>
          <a:p>
            <a:pPr algn="l"/>
            <a:r>
              <a:rPr lang="en-US" sz="4800" dirty="0">
                <a:solidFill>
                  <a:srgbClr val="FFFFFF"/>
                </a:solidFill>
              </a:rPr>
              <a:t>Malware Analysis</a:t>
            </a:r>
            <a:endParaRPr lang="en-GB" sz="4800" dirty="0">
              <a:solidFill>
                <a:srgbClr val="FFFFFF"/>
              </a:solidFill>
            </a:endParaRPr>
          </a:p>
        </p:txBody>
      </p:sp>
      <p:sp>
        <p:nvSpPr>
          <p:cNvPr id="33" name="Rectangle 32">
            <a:extLst>
              <a:ext uri="{FF2B5EF4-FFF2-40B4-BE49-F238E27FC236}">
                <a16:creationId xmlns:a16="http://schemas.microsoft.com/office/drawing/2014/main" id="{FC485432-3647-4218-B5D3-15D3FA222B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4844797" y="-489206"/>
            <a:ext cx="2502408" cy="12191998"/>
          </a:xfrm>
          <a:prstGeom prst="rect">
            <a:avLst/>
          </a:prstGeom>
          <a:gradFill>
            <a:gsLst>
              <a:gs pos="0">
                <a:schemeClr val="accent1">
                  <a:alpha val="24000"/>
                </a:schemeClr>
              </a:gs>
              <a:gs pos="78000">
                <a:schemeClr val="accent1">
                  <a:lumMod val="50000"/>
                  <a:alpha val="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Subtitle 2"/>
          <p:cNvSpPr>
            <a:spLocks noGrp="1"/>
          </p:cNvSpPr>
          <p:nvPr>
            <p:ph type="subTitle" idx="1"/>
          </p:nvPr>
        </p:nvSpPr>
        <p:spPr>
          <a:xfrm>
            <a:off x="1127208" y="4756265"/>
            <a:ext cx="4393278" cy="1244483"/>
          </a:xfrm>
        </p:spPr>
        <p:txBody>
          <a:bodyPr anchor="t">
            <a:normAutofit/>
          </a:bodyPr>
          <a:lstStyle/>
          <a:p>
            <a:pPr algn="l"/>
            <a:r>
              <a:rPr lang="en-US" sz="2000" dirty="0">
                <a:solidFill>
                  <a:srgbClr val="FFFFFF"/>
                </a:solidFill>
              </a:rPr>
              <a:t>INVESTIGATING SUSPICIOUS FILES TARGETING WINDOWS OPERATING SYSTEM: CASE STUDY OF THE XLOADER FORMBOOK MALWARE FAMILY</a:t>
            </a:r>
            <a:endParaRPr lang="en-GB" sz="2000" dirty="0">
              <a:solidFill>
                <a:srgbClr val="FFFFFF"/>
              </a:solidFill>
            </a:endParaRPr>
          </a:p>
        </p:txBody>
      </p:sp>
      <p:sp>
        <p:nvSpPr>
          <p:cNvPr id="35" name="Oval 34">
            <a:extLst>
              <a:ext uri="{FF2B5EF4-FFF2-40B4-BE49-F238E27FC236}">
                <a16:creationId xmlns:a16="http://schemas.microsoft.com/office/drawing/2014/main" id="{F4AFDDCA-6ABA-4D23-8A5C-1BF0F43081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90589" y="1062544"/>
            <a:ext cx="4756162" cy="475616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Graphic 6" descr="Computer">
            <a:extLst>
              <a:ext uri="{FF2B5EF4-FFF2-40B4-BE49-F238E27FC236}">
                <a16:creationId xmlns:a16="http://schemas.microsoft.com/office/drawing/2014/main" id="{BF97D5CB-9A0F-8297-4917-2C2B7ECC06C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461874" y="2108877"/>
            <a:ext cx="2654533" cy="2654533"/>
          </a:xfrm>
          <a:prstGeom prst="rect">
            <a:avLst/>
          </a:prstGeom>
        </p:spPr>
      </p:pic>
    </p:spTree>
    <p:extLst>
      <p:ext uri="{BB962C8B-B14F-4D97-AF65-F5344CB8AC3E}">
        <p14:creationId xmlns:p14="http://schemas.microsoft.com/office/powerpoint/2010/main" val="30063079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8" name="Rectangle 37">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ectangle 39">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Rectangle 41">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Rectangle 43">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Freeform: Shape 45">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8" name="Rectangle 47">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17" y="2407298"/>
            <a:ext cx="3900990" cy="1567054"/>
          </a:xfrm>
        </p:spPr>
        <p:txBody>
          <a:bodyPr anchor="b">
            <a:normAutofit/>
          </a:bodyPr>
          <a:lstStyle/>
          <a:p>
            <a:pPr algn="r"/>
            <a:r>
              <a:rPr lang="en-US" sz="4000" dirty="0">
                <a:solidFill>
                  <a:srgbClr val="FFFFFF"/>
                </a:solidFill>
              </a:rPr>
              <a:t>Malware Analysis	</a:t>
            </a:r>
            <a:endParaRPr lang="en-GB" sz="4000" dirty="0">
              <a:solidFill>
                <a:srgbClr val="FFFFFF"/>
              </a:solidFill>
            </a:endParaRPr>
          </a:p>
        </p:txBody>
      </p:sp>
      <p:graphicFrame>
        <p:nvGraphicFramePr>
          <p:cNvPr id="5" name="Content Placeholder 2">
            <a:extLst>
              <a:ext uri="{FF2B5EF4-FFF2-40B4-BE49-F238E27FC236}">
                <a16:creationId xmlns:a16="http://schemas.microsoft.com/office/drawing/2014/main" id="{9825443F-050F-187F-A465-1ADC020B5E71}"/>
              </a:ext>
            </a:extLst>
          </p:cNvPr>
          <p:cNvGraphicFramePr>
            <a:graphicFrameLocks noGrp="1"/>
          </p:cNvGraphicFramePr>
          <p:nvPr>
            <p:ph idx="1"/>
            <p:extLst>
              <p:ext uri="{D42A27DB-BD31-4B8C-83A1-F6EECF244321}">
                <p14:modId xmlns:p14="http://schemas.microsoft.com/office/powerpoint/2010/main" val="1521560521"/>
              </p:ext>
            </p:extLst>
          </p:nvPr>
        </p:nvGraphicFramePr>
        <p:xfrm>
          <a:off x="4504548" y="901407"/>
          <a:ext cx="6657773" cy="554604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328272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diagram of a pyramid&#10;&#10;Description automatically generated">
            <a:extLst>
              <a:ext uri="{FF2B5EF4-FFF2-40B4-BE49-F238E27FC236}">
                <a16:creationId xmlns:a16="http://schemas.microsoft.com/office/drawing/2014/main" id="{446A1869-1C12-ECCE-1876-1983A20DBE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75967" y="2245919"/>
            <a:ext cx="4170530" cy="2398054"/>
          </a:xfrm>
          <a:prstGeom prst="rect">
            <a:avLst/>
          </a:prstGeom>
        </p:spPr>
      </p:pic>
      <p:sp>
        <p:nvSpPr>
          <p:cNvPr id="10" name="Rectangle: Rounded Corners 9">
            <a:extLst>
              <a:ext uri="{FF2B5EF4-FFF2-40B4-BE49-F238E27FC236}">
                <a16:creationId xmlns:a16="http://schemas.microsoft.com/office/drawing/2014/main" id="{69182A72-EFA7-BDF1-1016-475194A7E437}"/>
              </a:ext>
            </a:extLst>
          </p:cNvPr>
          <p:cNvSpPr/>
          <p:nvPr/>
        </p:nvSpPr>
        <p:spPr>
          <a:xfrm>
            <a:off x="-5943707" y="1806255"/>
            <a:ext cx="1678932" cy="64633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spcAft>
                <a:spcPts val="600"/>
              </a:spcAft>
            </a:pPr>
            <a:endParaRPr lang="en-US" b="1" i="0">
              <a:latin typeface="Monsterrat"/>
            </a:endParaRPr>
          </a:p>
          <a:p>
            <a:pPr>
              <a:spcAft>
                <a:spcPts val="600"/>
              </a:spcAft>
            </a:pPr>
            <a:r>
              <a:rPr lang="en-US" b="1" i="0" dirty="0">
                <a:latin typeface="Monsterrat"/>
              </a:rPr>
              <a:t>Hash Values</a:t>
            </a:r>
            <a:endParaRPr lang="en-US" sz="1600">
              <a:latin typeface="Monsterrat"/>
            </a:endParaRPr>
          </a:p>
          <a:p>
            <a:pPr algn="ctr">
              <a:spcAft>
                <a:spcPts val="600"/>
              </a:spcAft>
            </a:pPr>
            <a:endParaRPr lang="en-US">
              <a:latin typeface="Monsterrat"/>
            </a:endParaRPr>
          </a:p>
        </p:txBody>
      </p:sp>
      <p:grpSp>
        <p:nvGrpSpPr>
          <p:cNvPr id="11" name="Group 10">
            <a:extLst>
              <a:ext uri="{FF2B5EF4-FFF2-40B4-BE49-F238E27FC236}">
                <a16:creationId xmlns:a16="http://schemas.microsoft.com/office/drawing/2014/main" id="{0B25E4FD-7751-235B-8867-B04392EB1399}"/>
              </a:ext>
            </a:extLst>
          </p:cNvPr>
          <p:cNvGrpSpPr/>
          <p:nvPr/>
        </p:nvGrpSpPr>
        <p:grpSpPr>
          <a:xfrm>
            <a:off x="-4238375" y="1862914"/>
            <a:ext cx="4244933" cy="514805"/>
            <a:chOff x="1711248" y="65456"/>
            <a:chExt cx="3042218" cy="514805"/>
          </a:xfrm>
        </p:grpSpPr>
        <p:sp>
          <p:nvSpPr>
            <p:cNvPr id="12" name="Rectangle: Top Corners Rounded 11">
              <a:extLst>
                <a:ext uri="{FF2B5EF4-FFF2-40B4-BE49-F238E27FC236}">
                  <a16:creationId xmlns:a16="http://schemas.microsoft.com/office/drawing/2014/main" id="{53B8D5D7-DA8E-F0AA-CB33-D5EFDCB7AEAB}"/>
                </a:ext>
              </a:extLst>
            </p:cNvPr>
            <p:cNvSpPr/>
            <p:nvPr/>
          </p:nvSpPr>
          <p:spPr>
            <a:xfrm rot="5400000">
              <a:off x="2974954" y="-1198250"/>
              <a:ext cx="514805" cy="3042218"/>
            </a:xfrm>
            <a:prstGeom prst="round2SameRect">
              <a:avLst/>
            </a:pr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13" name="Rectangle: Top Corners Rounded 4">
              <a:extLst>
                <a:ext uri="{FF2B5EF4-FFF2-40B4-BE49-F238E27FC236}">
                  <a16:creationId xmlns:a16="http://schemas.microsoft.com/office/drawing/2014/main" id="{BE233A6B-DE38-A120-2E78-A7A7F4037865}"/>
                </a:ext>
              </a:extLst>
            </p:cNvPr>
            <p:cNvSpPr txBox="1"/>
            <p:nvPr/>
          </p:nvSpPr>
          <p:spPr>
            <a:xfrm>
              <a:off x="1830383" y="90586"/>
              <a:ext cx="2910516" cy="46454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3335" rIns="26670" bIns="13335" numCol="1" spcCol="1270" anchor="ctr" anchorCtr="0">
              <a:noAutofit/>
            </a:bodyPr>
            <a:lstStyle/>
            <a:p>
              <a:pPr marL="0" lvl="1" algn="l" defTabSz="711200">
                <a:lnSpc>
                  <a:spcPct val="90000"/>
                </a:lnSpc>
                <a:spcBef>
                  <a:spcPct val="0"/>
                </a:spcBef>
                <a:spcAft>
                  <a:spcPct val="15000"/>
                </a:spcAft>
              </a:pPr>
              <a:r>
                <a:rPr lang="en-US" sz="1600" b="0" i="0" kern="1200" dirty="0"/>
                <a:t>Trivial - Any change alter the hash value of the malware.</a:t>
              </a:r>
              <a:endParaRPr lang="en-US" sz="1600" kern="1200" dirty="0"/>
            </a:p>
          </p:txBody>
        </p:sp>
      </p:grpSp>
      <p:sp>
        <p:nvSpPr>
          <p:cNvPr id="14" name="Rectangle: Rounded Corners 13">
            <a:extLst>
              <a:ext uri="{FF2B5EF4-FFF2-40B4-BE49-F238E27FC236}">
                <a16:creationId xmlns:a16="http://schemas.microsoft.com/office/drawing/2014/main" id="{B1D2F911-53EE-02B6-B94E-33D95148D278}"/>
              </a:ext>
            </a:extLst>
          </p:cNvPr>
          <p:cNvSpPr/>
          <p:nvPr/>
        </p:nvSpPr>
        <p:spPr>
          <a:xfrm>
            <a:off x="-7625000" y="2555047"/>
            <a:ext cx="1681291" cy="64633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spcAft>
                <a:spcPts val="600"/>
              </a:spcAft>
            </a:pPr>
            <a:endParaRPr lang="en-US" b="1" i="0">
              <a:latin typeface="Monsterrat"/>
            </a:endParaRPr>
          </a:p>
          <a:p>
            <a:pPr>
              <a:spcAft>
                <a:spcPts val="600"/>
              </a:spcAft>
            </a:pPr>
            <a:r>
              <a:rPr lang="en-US" b="1" i="0" dirty="0">
                <a:latin typeface="Monsterrat"/>
              </a:rPr>
              <a:t>IP Address</a:t>
            </a:r>
            <a:endParaRPr lang="en-US" sz="1600">
              <a:latin typeface="Monsterrat"/>
            </a:endParaRPr>
          </a:p>
          <a:p>
            <a:pPr algn="ctr">
              <a:spcAft>
                <a:spcPts val="600"/>
              </a:spcAft>
            </a:pPr>
            <a:endParaRPr lang="en-US">
              <a:latin typeface="Monsterrat"/>
            </a:endParaRPr>
          </a:p>
        </p:txBody>
      </p:sp>
      <p:grpSp>
        <p:nvGrpSpPr>
          <p:cNvPr id="15" name="Group 14">
            <a:extLst>
              <a:ext uri="{FF2B5EF4-FFF2-40B4-BE49-F238E27FC236}">
                <a16:creationId xmlns:a16="http://schemas.microsoft.com/office/drawing/2014/main" id="{556BA3AC-34FA-2048-603B-313C288A8116}"/>
              </a:ext>
            </a:extLst>
          </p:cNvPr>
          <p:cNvGrpSpPr/>
          <p:nvPr/>
        </p:nvGrpSpPr>
        <p:grpSpPr>
          <a:xfrm>
            <a:off x="-5916243" y="2627776"/>
            <a:ext cx="4237309" cy="514805"/>
            <a:chOff x="1711248" y="65456"/>
            <a:chExt cx="3042218" cy="514805"/>
          </a:xfrm>
        </p:grpSpPr>
        <p:sp>
          <p:nvSpPr>
            <p:cNvPr id="16" name="Rectangle: Top Corners Rounded 15">
              <a:extLst>
                <a:ext uri="{FF2B5EF4-FFF2-40B4-BE49-F238E27FC236}">
                  <a16:creationId xmlns:a16="http://schemas.microsoft.com/office/drawing/2014/main" id="{4B1A08B7-BA5D-1D56-E01A-7B5201C1F686}"/>
                </a:ext>
              </a:extLst>
            </p:cNvPr>
            <p:cNvSpPr/>
            <p:nvPr/>
          </p:nvSpPr>
          <p:spPr>
            <a:xfrm rot="5400000">
              <a:off x="2974954" y="-1198250"/>
              <a:ext cx="514805" cy="3042218"/>
            </a:xfrm>
            <a:prstGeom prst="round2SameRect">
              <a:avLst/>
            </a:pr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17" name="Rectangle: Top Corners Rounded 4">
              <a:extLst>
                <a:ext uri="{FF2B5EF4-FFF2-40B4-BE49-F238E27FC236}">
                  <a16:creationId xmlns:a16="http://schemas.microsoft.com/office/drawing/2014/main" id="{43290CBE-A4FF-0FFE-C930-A0A7C6852B5E}"/>
                </a:ext>
              </a:extLst>
            </p:cNvPr>
            <p:cNvSpPr txBox="1"/>
            <p:nvPr/>
          </p:nvSpPr>
          <p:spPr>
            <a:xfrm>
              <a:off x="1814424" y="90586"/>
              <a:ext cx="2926474" cy="46454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3335" rIns="26670" bIns="13335" numCol="1" spcCol="1270" anchor="ctr" anchorCtr="0">
              <a:noAutofit/>
            </a:bodyPr>
            <a:lstStyle/>
            <a:p>
              <a:pPr lvl="0">
                <a:spcAft>
                  <a:spcPts val="600"/>
                </a:spcAft>
              </a:pPr>
              <a:r>
                <a:rPr lang="en-US" sz="1600" b="0" i="0" dirty="0"/>
                <a:t>Easy- Use tools to mask the real IP addresses and locations. </a:t>
              </a:r>
              <a:endParaRPr lang="en-US" sz="1600" dirty="0"/>
            </a:p>
          </p:txBody>
        </p:sp>
      </p:grpSp>
      <p:sp>
        <p:nvSpPr>
          <p:cNvPr id="18" name="Rectangle: Rounded Corners 17">
            <a:extLst>
              <a:ext uri="{FF2B5EF4-FFF2-40B4-BE49-F238E27FC236}">
                <a16:creationId xmlns:a16="http://schemas.microsoft.com/office/drawing/2014/main" id="{8017EA1F-4448-EE64-2B20-E5A6F21ECCE1}"/>
              </a:ext>
            </a:extLst>
          </p:cNvPr>
          <p:cNvSpPr/>
          <p:nvPr/>
        </p:nvSpPr>
        <p:spPr>
          <a:xfrm>
            <a:off x="-9465384" y="3340607"/>
            <a:ext cx="1710047" cy="64633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spcAft>
                <a:spcPts val="600"/>
              </a:spcAft>
            </a:pPr>
            <a:r>
              <a:rPr lang="en-US" b="1" i="0" dirty="0">
                <a:latin typeface="Monsterrat"/>
              </a:rPr>
              <a:t>Domain Names</a:t>
            </a:r>
            <a:endParaRPr lang="en-US">
              <a:latin typeface="Monsterrat"/>
            </a:endParaRPr>
          </a:p>
        </p:txBody>
      </p:sp>
      <p:grpSp>
        <p:nvGrpSpPr>
          <p:cNvPr id="19" name="Group 18">
            <a:extLst>
              <a:ext uri="{FF2B5EF4-FFF2-40B4-BE49-F238E27FC236}">
                <a16:creationId xmlns:a16="http://schemas.microsoft.com/office/drawing/2014/main" id="{615E543A-96D7-2593-4482-17E5C4033DCD}"/>
              </a:ext>
            </a:extLst>
          </p:cNvPr>
          <p:cNvGrpSpPr/>
          <p:nvPr/>
        </p:nvGrpSpPr>
        <p:grpSpPr>
          <a:xfrm>
            <a:off x="-7737833" y="3406371"/>
            <a:ext cx="4237309" cy="514805"/>
            <a:chOff x="1711248" y="65456"/>
            <a:chExt cx="3042218" cy="514805"/>
          </a:xfrm>
        </p:grpSpPr>
        <p:sp>
          <p:nvSpPr>
            <p:cNvPr id="20" name="Rectangle: Top Corners Rounded 19">
              <a:extLst>
                <a:ext uri="{FF2B5EF4-FFF2-40B4-BE49-F238E27FC236}">
                  <a16:creationId xmlns:a16="http://schemas.microsoft.com/office/drawing/2014/main" id="{51B11FBD-9260-DED7-ACD9-110A40837C03}"/>
                </a:ext>
              </a:extLst>
            </p:cNvPr>
            <p:cNvSpPr/>
            <p:nvPr/>
          </p:nvSpPr>
          <p:spPr>
            <a:xfrm rot="5400000">
              <a:off x="2974954" y="-1198250"/>
              <a:ext cx="514805" cy="3042218"/>
            </a:xfrm>
            <a:prstGeom prst="round2SameRect">
              <a:avLst/>
            </a:pr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21" name="Rectangle: Top Corners Rounded 4">
              <a:extLst>
                <a:ext uri="{FF2B5EF4-FFF2-40B4-BE49-F238E27FC236}">
                  <a16:creationId xmlns:a16="http://schemas.microsoft.com/office/drawing/2014/main" id="{F843F653-CE3F-8B7A-C25C-979C0AA6B4E2}"/>
                </a:ext>
              </a:extLst>
            </p:cNvPr>
            <p:cNvSpPr txBox="1"/>
            <p:nvPr/>
          </p:nvSpPr>
          <p:spPr>
            <a:xfrm>
              <a:off x="1803638" y="90586"/>
              <a:ext cx="2937261" cy="46454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3335" rIns="26670" bIns="13335" numCol="1" spcCol="1270" anchor="ctr" anchorCtr="0">
              <a:noAutofit/>
            </a:bodyPr>
            <a:lstStyle/>
            <a:p>
              <a:pPr lvl="0">
                <a:spcAft>
                  <a:spcPts val="600"/>
                </a:spcAft>
              </a:pPr>
              <a:r>
                <a:rPr lang="en-US" sz="1600"/>
                <a:t>Simple- </a:t>
              </a:r>
              <a:r>
                <a:rPr lang="en-US" sz="1600" b="1"/>
                <a:t>R</a:t>
              </a:r>
              <a:r>
                <a:rPr lang="en-US" sz="1600" b="1" i="0"/>
                <a:t>elatively easy</a:t>
              </a:r>
              <a:r>
                <a:rPr lang="en-US" sz="1600" b="0" i="0"/>
                <a:t> and</a:t>
              </a:r>
              <a:r>
                <a:rPr lang="en-US" sz="1600" b="1" i="0"/>
                <a:t> inexpensive </a:t>
              </a:r>
              <a:r>
                <a:rPr lang="en-US" sz="1600" b="0" i="0"/>
                <a:t>to register new domain names</a:t>
              </a:r>
              <a:endParaRPr lang="en-US" sz="1600"/>
            </a:p>
          </p:txBody>
        </p:sp>
      </p:grpSp>
      <p:sp>
        <p:nvSpPr>
          <p:cNvPr id="22" name="Rectangle: Rounded Corners 21">
            <a:extLst>
              <a:ext uri="{FF2B5EF4-FFF2-40B4-BE49-F238E27FC236}">
                <a16:creationId xmlns:a16="http://schemas.microsoft.com/office/drawing/2014/main" id="{C8E4A775-3F8B-5F06-3D31-7204C0AA989E}"/>
              </a:ext>
            </a:extLst>
          </p:cNvPr>
          <p:cNvSpPr/>
          <p:nvPr/>
        </p:nvSpPr>
        <p:spPr>
          <a:xfrm>
            <a:off x="-11099763" y="4124614"/>
            <a:ext cx="1706398" cy="64633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spcAft>
                <a:spcPts val="600"/>
              </a:spcAft>
            </a:pPr>
            <a:endParaRPr lang="en-US" b="1">
              <a:latin typeface="Monsterrat"/>
            </a:endParaRPr>
          </a:p>
          <a:p>
            <a:pPr>
              <a:spcAft>
                <a:spcPts val="600"/>
              </a:spcAft>
            </a:pPr>
            <a:endParaRPr lang="en-US" b="1">
              <a:latin typeface="Monsterrat"/>
            </a:endParaRPr>
          </a:p>
          <a:p>
            <a:pPr>
              <a:spcAft>
                <a:spcPts val="600"/>
              </a:spcAft>
            </a:pPr>
            <a:r>
              <a:rPr lang="en-US" b="1" dirty="0">
                <a:latin typeface="Monsterrat"/>
              </a:rPr>
              <a:t>Network/</a:t>
            </a:r>
            <a:endParaRPr lang="en-US" b="1">
              <a:latin typeface="Monsterrat"/>
            </a:endParaRPr>
          </a:p>
          <a:p>
            <a:pPr>
              <a:spcAft>
                <a:spcPts val="600"/>
              </a:spcAft>
            </a:pPr>
            <a:r>
              <a:rPr lang="en-US" b="1" i="0" dirty="0">
                <a:latin typeface="Monsterrat"/>
              </a:rPr>
              <a:t>Host Artifacts</a:t>
            </a:r>
            <a:endParaRPr lang="en-US" b="1" i="0">
              <a:latin typeface="Monsterrat"/>
            </a:endParaRPr>
          </a:p>
          <a:p>
            <a:pPr>
              <a:spcAft>
                <a:spcPts val="600"/>
              </a:spcAft>
            </a:pPr>
            <a:endParaRPr lang="en-US" sz="2000">
              <a:latin typeface="Monsterrat"/>
            </a:endParaRPr>
          </a:p>
          <a:p>
            <a:pPr algn="ctr">
              <a:spcAft>
                <a:spcPts val="600"/>
              </a:spcAft>
            </a:pPr>
            <a:endParaRPr lang="en-US">
              <a:latin typeface="Monsterrat"/>
            </a:endParaRPr>
          </a:p>
        </p:txBody>
      </p:sp>
      <p:grpSp>
        <p:nvGrpSpPr>
          <p:cNvPr id="23" name="Group 22">
            <a:extLst>
              <a:ext uri="{FF2B5EF4-FFF2-40B4-BE49-F238E27FC236}">
                <a16:creationId xmlns:a16="http://schemas.microsoft.com/office/drawing/2014/main" id="{9415E75B-8AEC-2B60-5BFF-A2BAF1EF16DB}"/>
              </a:ext>
            </a:extLst>
          </p:cNvPr>
          <p:cNvGrpSpPr/>
          <p:nvPr/>
        </p:nvGrpSpPr>
        <p:grpSpPr>
          <a:xfrm>
            <a:off x="-9365899" y="4180803"/>
            <a:ext cx="4237309" cy="514805"/>
            <a:chOff x="1711248" y="65456"/>
            <a:chExt cx="3042218" cy="514805"/>
          </a:xfrm>
        </p:grpSpPr>
        <p:sp>
          <p:nvSpPr>
            <p:cNvPr id="24" name="Rectangle: Top Corners Rounded 23">
              <a:extLst>
                <a:ext uri="{FF2B5EF4-FFF2-40B4-BE49-F238E27FC236}">
                  <a16:creationId xmlns:a16="http://schemas.microsoft.com/office/drawing/2014/main" id="{EEB1D4A8-5B28-CE19-DCFB-BA537E6835BE}"/>
                </a:ext>
              </a:extLst>
            </p:cNvPr>
            <p:cNvSpPr/>
            <p:nvPr/>
          </p:nvSpPr>
          <p:spPr>
            <a:xfrm rot="5400000">
              <a:off x="2974954" y="-1198250"/>
              <a:ext cx="514805" cy="3042218"/>
            </a:xfrm>
            <a:prstGeom prst="round2SameRect">
              <a:avLst/>
            </a:pr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25" name="Rectangle: Top Corners Rounded 4">
              <a:extLst>
                <a:ext uri="{FF2B5EF4-FFF2-40B4-BE49-F238E27FC236}">
                  <a16:creationId xmlns:a16="http://schemas.microsoft.com/office/drawing/2014/main" id="{D4A220DD-F043-3FE5-5663-517D68919296}"/>
                </a:ext>
              </a:extLst>
            </p:cNvPr>
            <p:cNvSpPr txBox="1"/>
            <p:nvPr/>
          </p:nvSpPr>
          <p:spPr>
            <a:xfrm>
              <a:off x="1839467" y="81017"/>
              <a:ext cx="2913998" cy="46454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3335" rIns="26670" bIns="13335" numCol="1" spcCol="1270" anchor="ctr" anchorCtr="0">
              <a:noAutofit/>
            </a:bodyPr>
            <a:lstStyle/>
            <a:p>
              <a:pPr lvl="0">
                <a:spcAft>
                  <a:spcPts val="600"/>
                </a:spcAft>
              </a:pPr>
              <a:r>
                <a:rPr lang="en-US" sz="1600" b="0" i="0" dirty="0"/>
                <a:t>Annoying - Elements of malicious activity within a network or host e.g., modifying a  registry key</a:t>
              </a:r>
              <a:endParaRPr lang="en-US" sz="1600" dirty="0"/>
            </a:p>
          </p:txBody>
        </p:sp>
      </p:grpSp>
      <p:sp>
        <p:nvSpPr>
          <p:cNvPr id="26" name="Rectangle: Rounded Corners 25">
            <a:extLst>
              <a:ext uri="{FF2B5EF4-FFF2-40B4-BE49-F238E27FC236}">
                <a16:creationId xmlns:a16="http://schemas.microsoft.com/office/drawing/2014/main" id="{CA2FFF04-CE97-A209-E028-9A5D2F6D40D0}"/>
              </a:ext>
            </a:extLst>
          </p:cNvPr>
          <p:cNvSpPr/>
          <p:nvPr/>
        </p:nvSpPr>
        <p:spPr>
          <a:xfrm>
            <a:off x="-12837275" y="4940724"/>
            <a:ext cx="1737512" cy="64633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spcAft>
                <a:spcPts val="600"/>
              </a:spcAft>
            </a:pPr>
            <a:endParaRPr lang="en-US" b="1" i="0">
              <a:latin typeface="Monsterrat"/>
            </a:endParaRPr>
          </a:p>
          <a:p>
            <a:pPr>
              <a:spcAft>
                <a:spcPts val="600"/>
              </a:spcAft>
            </a:pPr>
            <a:r>
              <a:rPr lang="en-US" b="1" i="0" dirty="0">
                <a:latin typeface="Monsterrat"/>
              </a:rPr>
              <a:t>Tools</a:t>
            </a:r>
            <a:endParaRPr lang="en-US" sz="2000">
              <a:latin typeface="Monsterrat"/>
            </a:endParaRPr>
          </a:p>
          <a:p>
            <a:pPr algn="ctr">
              <a:spcAft>
                <a:spcPts val="600"/>
              </a:spcAft>
            </a:pPr>
            <a:endParaRPr lang="en-US">
              <a:latin typeface="Monsterrat"/>
            </a:endParaRPr>
          </a:p>
        </p:txBody>
      </p:sp>
      <p:grpSp>
        <p:nvGrpSpPr>
          <p:cNvPr id="27" name="Group 26">
            <a:extLst>
              <a:ext uri="{FF2B5EF4-FFF2-40B4-BE49-F238E27FC236}">
                <a16:creationId xmlns:a16="http://schemas.microsoft.com/office/drawing/2014/main" id="{C5561C3F-F371-6D2E-7CBD-C9C269DD5807}"/>
              </a:ext>
            </a:extLst>
          </p:cNvPr>
          <p:cNvGrpSpPr/>
          <p:nvPr/>
        </p:nvGrpSpPr>
        <p:grpSpPr>
          <a:xfrm>
            <a:off x="-11080025" y="4940724"/>
            <a:ext cx="4218638" cy="646330"/>
            <a:chOff x="1711248" y="-2738"/>
            <a:chExt cx="3042218" cy="646330"/>
          </a:xfrm>
        </p:grpSpPr>
        <p:sp>
          <p:nvSpPr>
            <p:cNvPr id="28" name="Rectangle: Top Corners Rounded 27">
              <a:extLst>
                <a:ext uri="{FF2B5EF4-FFF2-40B4-BE49-F238E27FC236}">
                  <a16:creationId xmlns:a16="http://schemas.microsoft.com/office/drawing/2014/main" id="{8C7F8F94-0D58-9561-031B-CB48EB1F8180}"/>
                </a:ext>
              </a:extLst>
            </p:cNvPr>
            <p:cNvSpPr/>
            <p:nvPr/>
          </p:nvSpPr>
          <p:spPr>
            <a:xfrm rot="5400000">
              <a:off x="2974954" y="-1198250"/>
              <a:ext cx="514805" cy="3042218"/>
            </a:xfrm>
            <a:prstGeom prst="round2SameRect">
              <a:avLst/>
            </a:pr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29" name="Rectangle: Top Corners Rounded 4">
              <a:extLst>
                <a:ext uri="{FF2B5EF4-FFF2-40B4-BE49-F238E27FC236}">
                  <a16:creationId xmlns:a16="http://schemas.microsoft.com/office/drawing/2014/main" id="{D74ABF9F-1B70-62BD-FC82-4A01E4D36604}"/>
                </a:ext>
              </a:extLst>
            </p:cNvPr>
            <p:cNvSpPr txBox="1"/>
            <p:nvPr/>
          </p:nvSpPr>
          <p:spPr>
            <a:xfrm>
              <a:off x="1804046" y="-2738"/>
              <a:ext cx="2924712" cy="646330"/>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3335" rIns="26670" bIns="13335" numCol="1" spcCol="1270" anchor="ctr" anchorCtr="0">
              <a:noAutofit/>
            </a:bodyPr>
            <a:lstStyle/>
            <a:p>
              <a:pPr lvl="0">
                <a:spcAft>
                  <a:spcPts val="600"/>
                </a:spcAft>
              </a:pPr>
              <a:r>
                <a:rPr lang="en-US" sz="1600" b="0" i="0" dirty="0"/>
                <a:t>Challenging -</a:t>
              </a:r>
              <a:r>
                <a:rPr lang="en-US" sz="1600" dirty="0"/>
                <a:t> </a:t>
              </a:r>
              <a:r>
                <a:rPr lang="en-US" sz="1600" b="0" i="0" dirty="0"/>
                <a:t>Knowledge and resources to </a:t>
              </a:r>
              <a:r>
                <a:rPr lang="en-US" sz="1600" b="1" i="1" dirty="0"/>
                <a:t>develop</a:t>
              </a:r>
              <a:r>
                <a:rPr lang="en-US" sz="1600" b="0" i="0" dirty="0"/>
                <a:t>,</a:t>
              </a:r>
              <a:r>
                <a:rPr lang="en-US" sz="1600" b="1" i="0" dirty="0"/>
                <a:t> </a:t>
              </a:r>
              <a:r>
                <a:rPr lang="en-US" sz="1600" b="1" i="1" dirty="0"/>
                <a:t>test</a:t>
              </a:r>
              <a:r>
                <a:rPr lang="en-US" sz="1600" b="0" i="0" dirty="0"/>
                <a:t>, </a:t>
              </a:r>
              <a:r>
                <a:rPr lang="en-US" sz="1600" dirty="0"/>
                <a:t>&amp; </a:t>
              </a:r>
              <a:r>
                <a:rPr lang="en-US" sz="1600" b="1" i="1" dirty="0"/>
                <a:t>deploy new malicious tools.</a:t>
              </a:r>
              <a:endParaRPr lang="en-US" sz="1600" dirty="0"/>
            </a:p>
          </p:txBody>
        </p:sp>
      </p:grpSp>
      <p:sp>
        <p:nvSpPr>
          <p:cNvPr id="30" name="Rectangle: Rounded Corners 29">
            <a:extLst>
              <a:ext uri="{FF2B5EF4-FFF2-40B4-BE49-F238E27FC236}">
                <a16:creationId xmlns:a16="http://schemas.microsoft.com/office/drawing/2014/main" id="{A7BE7943-17BD-4A90-E3C4-53DDB2646FCB}"/>
              </a:ext>
            </a:extLst>
          </p:cNvPr>
          <p:cNvSpPr/>
          <p:nvPr/>
        </p:nvSpPr>
        <p:spPr>
          <a:xfrm>
            <a:off x="-14768534" y="5751970"/>
            <a:ext cx="1741306" cy="68695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spcAft>
                <a:spcPts val="600"/>
              </a:spcAft>
            </a:pPr>
            <a:endParaRPr lang="en-US" b="1" i="0">
              <a:latin typeface="Monsterrat"/>
            </a:endParaRPr>
          </a:p>
          <a:p>
            <a:pPr>
              <a:spcAft>
                <a:spcPts val="600"/>
              </a:spcAft>
            </a:pPr>
            <a:r>
              <a:rPr lang="en-US" b="1" i="0" dirty="0">
                <a:latin typeface="Monsterrat"/>
              </a:rPr>
              <a:t>TTPS</a:t>
            </a:r>
            <a:endParaRPr lang="en-US" sz="2000">
              <a:latin typeface="Monsterrat"/>
            </a:endParaRPr>
          </a:p>
          <a:p>
            <a:pPr algn="ctr">
              <a:spcAft>
                <a:spcPts val="600"/>
              </a:spcAft>
            </a:pPr>
            <a:endParaRPr lang="en-US">
              <a:latin typeface="Monsterrat"/>
            </a:endParaRPr>
          </a:p>
        </p:txBody>
      </p:sp>
      <p:grpSp>
        <p:nvGrpSpPr>
          <p:cNvPr id="31" name="Group 30">
            <a:extLst>
              <a:ext uri="{FF2B5EF4-FFF2-40B4-BE49-F238E27FC236}">
                <a16:creationId xmlns:a16="http://schemas.microsoft.com/office/drawing/2014/main" id="{A1CDCD8F-701B-2B06-6B9E-B003DB709F9C}"/>
              </a:ext>
            </a:extLst>
          </p:cNvPr>
          <p:cNvGrpSpPr/>
          <p:nvPr/>
        </p:nvGrpSpPr>
        <p:grpSpPr>
          <a:xfrm>
            <a:off x="-12997302" y="5820164"/>
            <a:ext cx="4223574" cy="566358"/>
            <a:chOff x="1704022" y="-416102"/>
            <a:chExt cx="3042218" cy="686959"/>
          </a:xfrm>
        </p:grpSpPr>
        <p:sp>
          <p:nvSpPr>
            <p:cNvPr id="32" name="Rectangle: Top Corners Rounded 31">
              <a:extLst>
                <a:ext uri="{FF2B5EF4-FFF2-40B4-BE49-F238E27FC236}">
                  <a16:creationId xmlns:a16="http://schemas.microsoft.com/office/drawing/2014/main" id="{8D5E3956-B701-472C-5DC1-AF3758AEEE6A}"/>
                </a:ext>
              </a:extLst>
            </p:cNvPr>
            <p:cNvSpPr/>
            <p:nvPr/>
          </p:nvSpPr>
          <p:spPr>
            <a:xfrm rot="5400000">
              <a:off x="2881651" y="-1593731"/>
              <a:ext cx="686959" cy="3042218"/>
            </a:xfrm>
            <a:prstGeom prst="round2SameRect">
              <a:avLst/>
            </a:pr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33" name="Rectangle: Top Corners Rounded 4">
              <a:extLst>
                <a:ext uri="{FF2B5EF4-FFF2-40B4-BE49-F238E27FC236}">
                  <a16:creationId xmlns:a16="http://schemas.microsoft.com/office/drawing/2014/main" id="{9707EC33-A442-7F4B-4658-421E246F3A51}"/>
                </a:ext>
              </a:extLst>
            </p:cNvPr>
            <p:cNvSpPr txBox="1"/>
            <p:nvPr/>
          </p:nvSpPr>
          <p:spPr>
            <a:xfrm>
              <a:off x="1807532" y="-325210"/>
              <a:ext cx="2913577" cy="46454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3335" rIns="26670" bIns="13335" numCol="1" spcCol="1270" anchor="ctr" anchorCtr="0">
              <a:noAutofit/>
            </a:bodyPr>
            <a:lstStyle/>
            <a:p>
              <a:pPr lvl="0">
                <a:spcAft>
                  <a:spcPts val="600"/>
                </a:spcAft>
              </a:pPr>
              <a:r>
                <a:rPr lang="en-US" sz="1600" b="0" i="0"/>
                <a:t>Tough - Requires profound understanding, inventive strategy, and adept execution</a:t>
              </a:r>
              <a:endParaRPr lang="en-US" sz="1600"/>
            </a:p>
          </p:txBody>
        </p:sp>
      </p:grpSp>
      <p:sp>
        <p:nvSpPr>
          <p:cNvPr id="2" name="TextBox 1">
            <a:extLst>
              <a:ext uri="{FF2B5EF4-FFF2-40B4-BE49-F238E27FC236}">
                <a16:creationId xmlns:a16="http://schemas.microsoft.com/office/drawing/2014/main" id="{03C61204-3E9A-49AE-3E05-2C8FCC3DDF0D}"/>
              </a:ext>
            </a:extLst>
          </p:cNvPr>
          <p:cNvSpPr txBox="1"/>
          <p:nvPr/>
        </p:nvSpPr>
        <p:spPr>
          <a:xfrm>
            <a:off x="102175" y="548579"/>
            <a:ext cx="8286979" cy="1323439"/>
          </a:xfrm>
          <a:prstGeom prst="rect">
            <a:avLst/>
          </a:prstGeom>
          <a:noFill/>
        </p:spPr>
        <p:txBody>
          <a:bodyPr wrap="square">
            <a:spAutoFit/>
          </a:bodyPr>
          <a:lstStyle/>
          <a:p>
            <a:pPr algn="ctr"/>
            <a:r>
              <a:rPr lang="en-US" sz="8000" b="1" dirty="0">
                <a:solidFill>
                  <a:schemeClr val="tx1">
                    <a:lumMod val="75000"/>
                    <a:lumOff val="25000"/>
                  </a:schemeClr>
                </a:solidFill>
              </a:rPr>
              <a:t>Malware Analysis </a:t>
            </a:r>
          </a:p>
        </p:txBody>
      </p:sp>
      <p:sp>
        <p:nvSpPr>
          <p:cNvPr id="3" name="TextBox 2">
            <a:extLst>
              <a:ext uri="{FF2B5EF4-FFF2-40B4-BE49-F238E27FC236}">
                <a16:creationId xmlns:a16="http://schemas.microsoft.com/office/drawing/2014/main" id="{20BA5B55-F0C4-E8E9-D3C9-E4C3130656D3}"/>
              </a:ext>
            </a:extLst>
          </p:cNvPr>
          <p:cNvSpPr txBox="1"/>
          <p:nvPr/>
        </p:nvSpPr>
        <p:spPr>
          <a:xfrm>
            <a:off x="1638922" y="1887180"/>
            <a:ext cx="4795736" cy="646331"/>
          </a:xfrm>
          <a:prstGeom prst="rect">
            <a:avLst/>
          </a:prstGeom>
          <a:noFill/>
        </p:spPr>
        <p:txBody>
          <a:bodyPr wrap="square" rtlCol="0">
            <a:spAutoFit/>
          </a:bodyPr>
          <a:lstStyle/>
          <a:p>
            <a:pPr algn="ctr"/>
            <a:r>
              <a:rPr lang="en-US" sz="3600" b="1" dirty="0">
                <a:solidFill>
                  <a:srgbClr val="C00000"/>
                </a:solidFill>
                <a:latin typeface="Aptos Black" panose="020F0502020204030204" pitchFamily="34" charset="0"/>
              </a:rPr>
              <a:t>The Pyramid of Pain</a:t>
            </a:r>
          </a:p>
        </p:txBody>
      </p:sp>
    </p:spTree>
    <p:extLst>
      <p:ext uri="{BB962C8B-B14F-4D97-AF65-F5344CB8AC3E}">
        <p14:creationId xmlns:p14="http://schemas.microsoft.com/office/powerpoint/2010/main" val="29119089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diagram of a pyramid&#10;&#10;Description automatically generated">
            <a:extLst>
              <a:ext uri="{FF2B5EF4-FFF2-40B4-BE49-F238E27FC236}">
                <a16:creationId xmlns:a16="http://schemas.microsoft.com/office/drawing/2014/main" id="{446A1869-1C12-ECCE-1876-1983A20DBE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45157" y="1875313"/>
            <a:ext cx="10896590" cy="4608257"/>
          </a:xfrm>
          <a:prstGeom prst="rect">
            <a:avLst/>
          </a:prstGeom>
        </p:spPr>
      </p:pic>
      <p:sp>
        <p:nvSpPr>
          <p:cNvPr id="2" name="TextBox 1">
            <a:extLst>
              <a:ext uri="{FF2B5EF4-FFF2-40B4-BE49-F238E27FC236}">
                <a16:creationId xmlns:a16="http://schemas.microsoft.com/office/drawing/2014/main" id="{ACB4227F-A6BD-16E1-E5BB-BF105341FA04}"/>
              </a:ext>
            </a:extLst>
          </p:cNvPr>
          <p:cNvSpPr txBox="1"/>
          <p:nvPr/>
        </p:nvSpPr>
        <p:spPr>
          <a:xfrm>
            <a:off x="0" y="323666"/>
            <a:ext cx="8286979" cy="1323439"/>
          </a:xfrm>
          <a:prstGeom prst="rect">
            <a:avLst/>
          </a:prstGeom>
          <a:noFill/>
        </p:spPr>
        <p:txBody>
          <a:bodyPr wrap="square">
            <a:spAutoFit/>
          </a:bodyPr>
          <a:lstStyle/>
          <a:p>
            <a:pPr algn="ctr"/>
            <a:r>
              <a:rPr lang="en-US" sz="8000" b="1" dirty="0">
                <a:solidFill>
                  <a:schemeClr val="tx1">
                    <a:lumMod val="75000"/>
                    <a:lumOff val="25000"/>
                  </a:schemeClr>
                </a:solidFill>
              </a:rPr>
              <a:t>Malware Analysis </a:t>
            </a:r>
          </a:p>
        </p:txBody>
      </p:sp>
      <p:sp>
        <p:nvSpPr>
          <p:cNvPr id="3" name="TextBox 2">
            <a:extLst>
              <a:ext uri="{FF2B5EF4-FFF2-40B4-BE49-F238E27FC236}">
                <a16:creationId xmlns:a16="http://schemas.microsoft.com/office/drawing/2014/main" id="{40C673A9-890D-3724-6B42-9AC23A33F551}"/>
              </a:ext>
            </a:extLst>
          </p:cNvPr>
          <p:cNvSpPr txBox="1"/>
          <p:nvPr/>
        </p:nvSpPr>
        <p:spPr>
          <a:xfrm>
            <a:off x="1449422" y="1225686"/>
            <a:ext cx="4795736" cy="646331"/>
          </a:xfrm>
          <a:prstGeom prst="rect">
            <a:avLst/>
          </a:prstGeom>
          <a:noFill/>
        </p:spPr>
        <p:txBody>
          <a:bodyPr wrap="square" rtlCol="0">
            <a:spAutoFit/>
          </a:bodyPr>
          <a:lstStyle/>
          <a:p>
            <a:pPr algn="ctr"/>
            <a:r>
              <a:rPr lang="en-US" sz="3600" b="1" dirty="0">
                <a:solidFill>
                  <a:srgbClr val="C00000"/>
                </a:solidFill>
                <a:latin typeface="Aptos Black" panose="020F0502020204030204" pitchFamily="34" charset="0"/>
              </a:rPr>
              <a:t>The Pyramid of Pain</a:t>
            </a:r>
          </a:p>
        </p:txBody>
      </p:sp>
      <p:sp>
        <p:nvSpPr>
          <p:cNvPr id="33" name="Rectangle: Rounded Corners 32">
            <a:extLst>
              <a:ext uri="{FF2B5EF4-FFF2-40B4-BE49-F238E27FC236}">
                <a16:creationId xmlns:a16="http://schemas.microsoft.com/office/drawing/2014/main" id="{AE0E20C2-88E7-D671-7CD0-58A187B6DC98}"/>
              </a:ext>
            </a:extLst>
          </p:cNvPr>
          <p:cNvSpPr/>
          <p:nvPr/>
        </p:nvSpPr>
        <p:spPr>
          <a:xfrm>
            <a:off x="182218" y="2225960"/>
            <a:ext cx="1678932" cy="64633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b="1" i="0" dirty="0">
              <a:latin typeface="Monsterrat"/>
            </a:endParaRPr>
          </a:p>
          <a:p>
            <a:r>
              <a:rPr lang="en-US" b="1" i="0" dirty="0">
                <a:latin typeface="Monsterrat"/>
              </a:rPr>
              <a:t>Hash Values</a:t>
            </a:r>
            <a:endParaRPr lang="en-US" sz="1600" dirty="0">
              <a:latin typeface="Monsterrat"/>
            </a:endParaRPr>
          </a:p>
          <a:p>
            <a:pPr algn="ctr"/>
            <a:endParaRPr lang="en-US" dirty="0">
              <a:latin typeface="Monsterrat"/>
            </a:endParaRPr>
          </a:p>
        </p:txBody>
      </p:sp>
      <p:grpSp>
        <p:nvGrpSpPr>
          <p:cNvPr id="34" name="Group 33">
            <a:extLst>
              <a:ext uri="{FF2B5EF4-FFF2-40B4-BE49-F238E27FC236}">
                <a16:creationId xmlns:a16="http://schemas.microsoft.com/office/drawing/2014/main" id="{CE04B126-2C0C-D8D0-D4FF-7D67E13577A0}"/>
              </a:ext>
            </a:extLst>
          </p:cNvPr>
          <p:cNvGrpSpPr/>
          <p:nvPr/>
        </p:nvGrpSpPr>
        <p:grpSpPr>
          <a:xfrm>
            <a:off x="1851067" y="2291722"/>
            <a:ext cx="4244933" cy="514805"/>
            <a:chOff x="1711248" y="65456"/>
            <a:chExt cx="3042218" cy="514805"/>
          </a:xfrm>
        </p:grpSpPr>
        <p:sp>
          <p:nvSpPr>
            <p:cNvPr id="35" name="Rectangle: Top Corners Rounded 34">
              <a:extLst>
                <a:ext uri="{FF2B5EF4-FFF2-40B4-BE49-F238E27FC236}">
                  <a16:creationId xmlns:a16="http://schemas.microsoft.com/office/drawing/2014/main" id="{63E9E9F9-AFDC-7DF4-4A38-FF04987E0CF0}"/>
                </a:ext>
              </a:extLst>
            </p:cNvPr>
            <p:cNvSpPr/>
            <p:nvPr/>
          </p:nvSpPr>
          <p:spPr>
            <a:xfrm rot="5400000">
              <a:off x="2974954" y="-1198250"/>
              <a:ext cx="514805" cy="3042218"/>
            </a:xfrm>
            <a:prstGeom prst="round2SameRect">
              <a:avLst/>
            </a:pr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36" name="Rectangle: Top Corners Rounded 4">
              <a:extLst>
                <a:ext uri="{FF2B5EF4-FFF2-40B4-BE49-F238E27FC236}">
                  <a16:creationId xmlns:a16="http://schemas.microsoft.com/office/drawing/2014/main" id="{B3E1238A-0178-0521-88B0-3E73BFF99A54}"/>
                </a:ext>
              </a:extLst>
            </p:cNvPr>
            <p:cNvSpPr txBox="1"/>
            <p:nvPr/>
          </p:nvSpPr>
          <p:spPr>
            <a:xfrm>
              <a:off x="1830383" y="90586"/>
              <a:ext cx="2910516" cy="46454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3335" rIns="26670" bIns="13335" numCol="1" spcCol="1270" anchor="ctr" anchorCtr="0">
              <a:noAutofit/>
            </a:bodyPr>
            <a:lstStyle/>
            <a:p>
              <a:pPr marL="0" lvl="1" algn="l" defTabSz="711200">
                <a:lnSpc>
                  <a:spcPct val="90000"/>
                </a:lnSpc>
                <a:spcBef>
                  <a:spcPct val="0"/>
                </a:spcBef>
                <a:spcAft>
                  <a:spcPct val="15000"/>
                </a:spcAft>
              </a:pPr>
              <a:r>
                <a:rPr lang="en-US" sz="1600" b="0" i="0" kern="1200" dirty="0"/>
                <a:t>Trivial - Any change alter the hash value of the malware.</a:t>
              </a:r>
              <a:endParaRPr lang="en-US" sz="1600" kern="1200" dirty="0"/>
            </a:p>
          </p:txBody>
        </p:sp>
      </p:grpSp>
      <p:sp>
        <p:nvSpPr>
          <p:cNvPr id="37" name="Rectangle: Rounded Corners 36">
            <a:extLst>
              <a:ext uri="{FF2B5EF4-FFF2-40B4-BE49-F238E27FC236}">
                <a16:creationId xmlns:a16="http://schemas.microsoft.com/office/drawing/2014/main" id="{20B9BEBF-C94C-64EF-0A04-0133294AFBE1}"/>
              </a:ext>
            </a:extLst>
          </p:cNvPr>
          <p:cNvSpPr/>
          <p:nvPr/>
        </p:nvSpPr>
        <p:spPr>
          <a:xfrm>
            <a:off x="159863" y="2971766"/>
            <a:ext cx="1681291" cy="64633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b="1" i="0" dirty="0">
              <a:latin typeface="Monsterrat"/>
            </a:endParaRPr>
          </a:p>
          <a:p>
            <a:r>
              <a:rPr lang="en-US" b="1" i="0" dirty="0">
                <a:latin typeface="Monsterrat"/>
              </a:rPr>
              <a:t>IP Address</a:t>
            </a:r>
            <a:endParaRPr lang="en-US" sz="1600" dirty="0">
              <a:latin typeface="Monsterrat"/>
            </a:endParaRPr>
          </a:p>
          <a:p>
            <a:pPr algn="ctr"/>
            <a:endParaRPr lang="en-US" dirty="0">
              <a:latin typeface="Monsterrat"/>
            </a:endParaRPr>
          </a:p>
        </p:txBody>
      </p:sp>
      <p:grpSp>
        <p:nvGrpSpPr>
          <p:cNvPr id="38" name="Group 37">
            <a:extLst>
              <a:ext uri="{FF2B5EF4-FFF2-40B4-BE49-F238E27FC236}">
                <a16:creationId xmlns:a16="http://schemas.microsoft.com/office/drawing/2014/main" id="{25F59963-618C-E070-CF94-58CB160EB550}"/>
              </a:ext>
            </a:extLst>
          </p:cNvPr>
          <p:cNvGrpSpPr/>
          <p:nvPr/>
        </p:nvGrpSpPr>
        <p:grpSpPr>
          <a:xfrm>
            <a:off x="1841156" y="3066523"/>
            <a:ext cx="4237309" cy="514805"/>
            <a:chOff x="1711248" y="65456"/>
            <a:chExt cx="3042218" cy="514805"/>
          </a:xfrm>
        </p:grpSpPr>
        <p:sp>
          <p:nvSpPr>
            <p:cNvPr id="39" name="Rectangle: Top Corners Rounded 38">
              <a:extLst>
                <a:ext uri="{FF2B5EF4-FFF2-40B4-BE49-F238E27FC236}">
                  <a16:creationId xmlns:a16="http://schemas.microsoft.com/office/drawing/2014/main" id="{2C47C0FB-37EB-8F05-A607-A75173F5F464}"/>
                </a:ext>
              </a:extLst>
            </p:cNvPr>
            <p:cNvSpPr/>
            <p:nvPr/>
          </p:nvSpPr>
          <p:spPr>
            <a:xfrm rot="5400000">
              <a:off x="2974954" y="-1198250"/>
              <a:ext cx="514805" cy="3042218"/>
            </a:xfrm>
            <a:prstGeom prst="round2SameRect">
              <a:avLst/>
            </a:pr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40" name="Rectangle: Top Corners Rounded 4">
              <a:extLst>
                <a:ext uri="{FF2B5EF4-FFF2-40B4-BE49-F238E27FC236}">
                  <a16:creationId xmlns:a16="http://schemas.microsoft.com/office/drawing/2014/main" id="{75907E9D-B487-B576-840B-9DE35ADCBA31}"/>
                </a:ext>
              </a:extLst>
            </p:cNvPr>
            <p:cNvSpPr txBox="1"/>
            <p:nvPr/>
          </p:nvSpPr>
          <p:spPr>
            <a:xfrm>
              <a:off x="1814424" y="90586"/>
              <a:ext cx="2926474" cy="46454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3335" rIns="26670" bIns="13335" numCol="1" spcCol="1270" anchor="ctr" anchorCtr="0">
              <a:noAutofit/>
            </a:bodyPr>
            <a:lstStyle/>
            <a:p>
              <a:pPr lvl="0"/>
              <a:r>
                <a:rPr lang="en-US" sz="1600" b="0" i="0" dirty="0"/>
                <a:t>Easy- Use tools to mask the real IP addresses and locations. </a:t>
              </a:r>
              <a:endParaRPr lang="en-US" sz="1600" dirty="0"/>
            </a:p>
          </p:txBody>
        </p:sp>
      </p:grpSp>
      <p:sp>
        <p:nvSpPr>
          <p:cNvPr id="41" name="Rectangle: Rounded Corners 40">
            <a:extLst>
              <a:ext uri="{FF2B5EF4-FFF2-40B4-BE49-F238E27FC236}">
                <a16:creationId xmlns:a16="http://schemas.microsoft.com/office/drawing/2014/main" id="{7B24810A-3B63-2CA8-385C-3FB3E0C2C76A}"/>
              </a:ext>
            </a:extLst>
          </p:cNvPr>
          <p:cNvSpPr/>
          <p:nvPr/>
        </p:nvSpPr>
        <p:spPr>
          <a:xfrm>
            <a:off x="182218" y="3727012"/>
            <a:ext cx="1710047" cy="64633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b="1" i="0" dirty="0">
                <a:latin typeface="Monsterrat"/>
              </a:rPr>
              <a:t>Domain Names</a:t>
            </a:r>
            <a:endParaRPr lang="en-US" dirty="0">
              <a:latin typeface="Monsterrat"/>
            </a:endParaRPr>
          </a:p>
        </p:txBody>
      </p:sp>
      <p:grpSp>
        <p:nvGrpSpPr>
          <p:cNvPr id="42" name="Group 41">
            <a:extLst>
              <a:ext uri="{FF2B5EF4-FFF2-40B4-BE49-F238E27FC236}">
                <a16:creationId xmlns:a16="http://schemas.microsoft.com/office/drawing/2014/main" id="{881C3E5D-0B18-830C-A846-50148D86A091}"/>
              </a:ext>
            </a:extLst>
          </p:cNvPr>
          <p:cNvGrpSpPr/>
          <p:nvPr/>
        </p:nvGrpSpPr>
        <p:grpSpPr>
          <a:xfrm>
            <a:off x="1909769" y="3792776"/>
            <a:ext cx="4237309" cy="514805"/>
            <a:chOff x="1711248" y="65456"/>
            <a:chExt cx="3042218" cy="514805"/>
          </a:xfrm>
        </p:grpSpPr>
        <p:sp>
          <p:nvSpPr>
            <p:cNvPr id="43" name="Rectangle: Top Corners Rounded 42">
              <a:extLst>
                <a:ext uri="{FF2B5EF4-FFF2-40B4-BE49-F238E27FC236}">
                  <a16:creationId xmlns:a16="http://schemas.microsoft.com/office/drawing/2014/main" id="{596A9F24-32C6-D665-D037-91A8EFED8FCD}"/>
                </a:ext>
              </a:extLst>
            </p:cNvPr>
            <p:cNvSpPr/>
            <p:nvPr/>
          </p:nvSpPr>
          <p:spPr>
            <a:xfrm rot="5400000">
              <a:off x="2974954" y="-1198250"/>
              <a:ext cx="514805" cy="3042218"/>
            </a:xfrm>
            <a:prstGeom prst="round2SameRect">
              <a:avLst/>
            </a:pr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44" name="Rectangle: Top Corners Rounded 4">
              <a:extLst>
                <a:ext uri="{FF2B5EF4-FFF2-40B4-BE49-F238E27FC236}">
                  <a16:creationId xmlns:a16="http://schemas.microsoft.com/office/drawing/2014/main" id="{34698657-A846-DFBD-0FAC-FAC690415B08}"/>
                </a:ext>
              </a:extLst>
            </p:cNvPr>
            <p:cNvSpPr txBox="1"/>
            <p:nvPr/>
          </p:nvSpPr>
          <p:spPr>
            <a:xfrm>
              <a:off x="1803638" y="90586"/>
              <a:ext cx="2937261" cy="46454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3335" rIns="26670" bIns="13335" numCol="1" spcCol="1270" anchor="ctr" anchorCtr="0">
              <a:noAutofit/>
            </a:bodyPr>
            <a:lstStyle/>
            <a:p>
              <a:pPr lvl="0"/>
              <a:r>
                <a:rPr lang="en-US" sz="1600" dirty="0"/>
                <a:t>Simple- </a:t>
              </a:r>
              <a:r>
                <a:rPr lang="en-US" sz="1600" b="1" dirty="0"/>
                <a:t>R</a:t>
              </a:r>
              <a:r>
                <a:rPr lang="en-US" sz="1600" b="1" i="0" dirty="0"/>
                <a:t>elatively easy</a:t>
              </a:r>
              <a:r>
                <a:rPr lang="en-US" sz="1600" b="0" i="0" dirty="0"/>
                <a:t> and</a:t>
              </a:r>
              <a:r>
                <a:rPr lang="en-US" sz="1600" b="1" i="0" dirty="0"/>
                <a:t> inexpensive </a:t>
              </a:r>
              <a:r>
                <a:rPr lang="en-US" sz="1600" b="0" i="0" dirty="0"/>
                <a:t>to register new domain names</a:t>
              </a:r>
              <a:endParaRPr lang="en-US" sz="1600" dirty="0"/>
            </a:p>
          </p:txBody>
        </p:sp>
      </p:grpSp>
      <p:sp>
        <p:nvSpPr>
          <p:cNvPr id="45" name="Rectangle: Rounded Corners 44">
            <a:extLst>
              <a:ext uri="{FF2B5EF4-FFF2-40B4-BE49-F238E27FC236}">
                <a16:creationId xmlns:a16="http://schemas.microsoft.com/office/drawing/2014/main" id="{6AD866A9-51B9-1CD3-306A-2BEB0D33F726}"/>
              </a:ext>
            </a:extLst>
          </p:cNvPr>
          <p:cNvSpPr/>
          <p:nvPr/>
        </p:nvSpPr>
        <p:spPr>
          <a:xfrm>
            <a:off x="159863" y="4498857"/>
            <a:ext cx="1706398" cy="64633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b="1" dirty="0">
              <a:latin typeface="Monsterrat"/>
            </a:endParaRPr>
          </a:p>
          <a:p>
            <a:endParaRPr lang="en-US" b="1" dirty="0">
              <a:latin typeface="Monsterrat"/>
            </a:endParaRPr>
          </a:p>
          <a:p>
            <a:r>
              <a:rPr lang="en-US" b="1" dirty="0">
                <a:latin typeface="Monsterrat"/>
              </a:rPr>
              <a:t>Network/</a:t>
            </a:r>
          </a:p>
          <a:p>
            <a:r>
              <a:rPr lang="en-US" b="1" i="0" dirty="0">
                <a:latin typeface="Monsterrat"/>
              </a:rPr>
              <a:t>Host Artifacts</a:t>
            </a:r>
          </a:p>
          <a:p>
            <a:endParaRPr lang="en-US" sz="2000" dirty="0">
              <a:latin typeface="Monsterrat"/>
            </a:endParaRPr>
          </a:p>
          <a:p>
            <a:pPr algn="ctr"/>
            <a:endParaRPr lang="en-US" dirty="0">
              <a:latin typeface="Monsterrat"/>
            </a:endParaRPr>
          </a:p>
        </p:txBody>
      </p:sp>
      <p:grpSp>
        <p:nvGrpSpPr>
          <p:cNvPr id="46" name="Group 45">
            <a:extLst>
              <a:ext uri="{FF2B5EF4-FFF2-40B4-BE49-F238E27FC236}">
                <a16:creationId xmlns:a16="http://schemas.microsoft.com/office/drawing/2014/main" id="{27EFF659-23C7-6309-F44A-78631A4350AB}"/>
              </a:ext>
            </a:extLst>
          </p:cNvPr>
          <p:cNvGrpSpPr/>
          <p:nvPr/>
        </p:nvGrpSpPr>
        <p:grpSpPr>
          <a:xfrm>
            <a:off x="1861322" y="4564619"/>
            <a:ext cx="4237309" cy="514805"/>
            <a:chOff x="1711248" y="65456"/>
            <a:chExt cx="3042218" cy="514805"/>
          </a:xfrm>
        </p:grpSpPr>
        <p:sp>
          <p:nvSpPr>
            <p:cNvPr id="47" name="Rectangle: Top Corners Rounded 46">
              <a:extLst>
                <a:ext uri="{FF2B5EF4-FFF2-40B4-BE49-F238E27FC236}">
                  <a16:creationId xmlns:a16="http://schemas.microsoft.com/office/drawing/2014/main" id="{4B24B36D-90D1-429C-F53A-D7078C959804}"/>
                </a:ext>
              </a:extLst>
            </p:cNvPr>
            <p:cNvSpPr/>
            <p:nvPr/>
          </p:nvSpPr>
          <p:spPr>
            <a:xfrm rot="5400000">
              <a:off x="2974954" y="-1198250"/>
              <a:ext cx="514805" cy="3042218"/>
            </a:xfrm>
            <a:prstGeom prst="round2SameRect">
              <a:avLst/>
            </a:pr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48" name="Rectangle: Top Corners Rounded 4">
              <a:extLst>
                <a:ext uri="{FF2B5EF4-FFF2-40B4-BE49-F238E27FC236}">
                  <a16:creationId xmlns:a16="http://schemas.microsoft.com/office/drawing/2014/main" id="{9E71469C-F889-046D-D20E-AE0464C520B8}"/>
                </a:ext>
              </a:extLst>
            </p:cNvPr>
            <p:cNvSpPr txBox="1"/>
            <p:nvPr/>
          </p:nvSpPr>
          <p:spPr>
            <a:xfrm>
              <a:off x="1826901" y="90586"/>
              <a:ext cx="2913998" cy="46454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3335" rIns="26670" bIns="13335" numCol="1" spcCol="1270" anchor="ctr" anchorCtr="0">
              <a:noAutofit/>
            </a:bodyPr>
            <a:lstStyle/>
            <a:p>
              <a:pPr lvl="0"/>
              <a:r>
                <a:rPr lang="en-US" sz="1600" b="0" i="0" dirty="0"/>
                <a:t>Annoying - Elements of malicious activity within a network or host e.g., modifying a  registry key</a:t>
              </a:r>
              <a:endParaRPr lang="en-US" sz="1600" dirty="0"/>
            </a:p>
          </p:txBody>
        </p:sp>
      </p:grpSp>
      <p:sp>
        <p:nvSpPr>
          <p:cNvPr id="49" name="Rectangle: Rounded Corners 48">
            <a:extLst>
              <a:ext uri="{FF2B5EF4-FFF2-40B4-BE49-F238E27FC236}">
                <a16:creationId xmlns:a16="http://schemas.microsoft.com/office/drawing/2014/main" id="{DFED004A-12E4-76CA-6753-EC1077E77CC9}"/>
              </a:ext>
            </a:extLst>
          </p:cNvPr>
          <p:cNvSpPr/>
          <p:nvPr/>
        </p:nvSpPr>
        <p:spPr>
          <a:xfrm>
            <a:off x="201281" y="5290873"/>
            <a:ext cx="1737512" cy="64633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b="1" i="0" dirty="0">
              <a:latin typeface="Monsterrat"/>
            </a:endParaRPr>
          </a:p>
          <a:p>
            <a:r>
              <a:rPr lang="en-US" b="1" i="0" dirty="0">
                <a:latin typeface="Monsterrat"/>
              </a:rPr>
              <a:t>Tools</a:t>
            </a:r>
            <a:endParaRPr lang="en-US" sz="2000" dirty="0">
              <a:latin typeface="Monsterrat"/>
            </a:endParaRPr>
          </a:p>
          <a:p>
            <a:pPr algn="ctr"/>
            <a:endParaRPr lang="en-US" dirty="0">
              <a:latin typeface="Monsterrat"/>
            </a:endParaRPr>
          </a:p>
        </p:txBody>
      </p:sp>
      <p:grpSp>
        <p:nvGrpSpPr>
          <p:cNvPr id="50" name="Group 49">
            <a:extLst>
              <a:ext uri="{FF2B5EF4-FFF2-40B4-BE49-F238E27FC236}">
                <a16:creationId xmlns:a16="http://schemas.microsoft.com/office/drawing/2014/main" id="{4A4819E9-18A8-1D3E-BE41-5870D7F525F0}"/>
              </a:ext>
            </a:extLst>
          </p:cNvPr>
          <p:cNvGrpSpPr/>
          <p:nvPr/>
        </p:nvGrpSpPr>
        <p:grpSpPr>
          <a:xfrm>
            <a:off x="1948877" y="5288441"/>
            <a:ext cx="4218638" cy="646330"/>
            <a:chOff x="1711248" y="-2738"/>
            <a:chExt cx="3042218" cy="646330"/>
          </a:xfrm>
        </p:grpSpPr>
        <p:sp>
          <p:nvSpPr>
            <p:cNvPr id="51" name="Rectangle: Top Corners Rounded 50">
              <a:extLst>
                <a:ext uri="{FF2B5EF4-FFF2-40B4-BE49-F238E27FC236}">
                  <a16:creationId xmlns:a16="http://schemas.microsoft.com/office/drawing/2014/main" id="{5A0B89F8-EF54-4B78-9A04-B33F02042D67}"/>
                </a:ext>
              </a:extLst>
            </p:cNvPr>
            <p:cNvSpPr/>
            <p:nvPr/>
          </p:nvSpPr>
          <p:spPr>
            <a:xfrm rot="5400000">
              <a:off x="2974954" y="-1198250"/>
              <a:ext cx="514805" cy="3042218"/>
            </a:xfrm>
            <a:prstGeom prst="round2SameRect">
              <a:avLst/>
            </a:pr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52" name="Rectangle: Top Corners Rounded 4">
              <a:extLst>
                <a:ext uri="{FF2B5EF4-FFF2-40B4-BE49-F238E27FC236}">
                  <a16:creationId xmlns:a16="http://schemas.microsoft.com/office/drawing/2014/main" id="{13286998-1C2A-A56D-6E80-C1C478E03375}"/>
                </a:ext>
              </a:extLst>
            </p:cNvPr>
            <p:cNvSpPr txBox="1"/>
            <p:nvPr/>
          </p:nvSpPr>
          <p:spPr>
            <a:xfrm>
              <a:off x="1804046" y="-2738"/>
              <a:ext cx="2924712" cy="646330"/>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3335" rIns="26670" bIns="13335" numCol="1" spcCol="1270" anchor="ctr" anchorCtr="0">
              <a:noAutofit/>
            </a:bodyPr>
            <a:lstStyle/>
            <a:p>
              <a:pPr lvl="0"/>
              <a:r>
                <a:rPr lang="en-US" sz="1600" b="0" i="0" dirty="0"/>
                <a:t>Challenging -</a:t>
              </a:r>
              <a:r>
                <a:rPr lang="en-US" sz="1600" dirty="0"/>
                <a:t> </a:t>
              </a:r>
              <a:r>
                <a:rPr lang="en-US" sz="1600" b="0" i="0" dirty="0"/>
                <a:t>Knowledge and resources to </a:t>
              </a:r>
              <a:r>
                <a:rPr lang="en-US" sz="1600" b="1" i="1" dirty="0"/>
                <a:t>develop</a:t>
              </a:r>
              <a:r>
                <a:rPr lang="en-US" sz="1600" b="0" i="0" dirty="0"/>
                <a:t>,</a:t>
              </a:r>
              <a:r>
                <a:rPr lang="en-US" sz="1600" b="1" i="0" dirty="0"/>
                <a:t> </a:t>
              </a:r>
              <a:r>
                <a:rPr lang="en-US" sz="1600" b="1" i="1" dirty="0"/>
                <a:t>test</a:t>
              </a:r>
              <a:r>
                <a:rPr lang="en-US" sz="1600" b="0" i="0" dirty="0"/>
                <a:t>, </a:t>
              </a:r>
              <a:r>
                <a:rPr lang="en-US" sz="1600" dirty="0"/>
                <a:t>&amp; </a:t>
              </a:r>
              <a:r>
                <a:rPr lang="en-US" sz="1600" b="1" i="1" dirty="0"/>
                <a:t>deploy new malicious tools.</a:t>
              </a:r>
              <a:endParaRPr lang="en-US" sz="1600" dirty="0"/>
            </a:p>
          </p:txBody>
        </p:sp>
      </p:grpSp>
      <p:sp>
        <p:nvSpPr>
          <p:cNvPr id="53" name="Rectangle: Rounded Corners 52">
            <a:extLst>
              <a:ext uri="{FF2B5EF4-FFF2-40B4-BE49-F238E27FC236}">
                <a16:creationId xmlns:a16="http://schemas.microsoft.com/office/drawing/2014/main" id="{11556143-E784-8321-84C1-DB127E4A3F9F}"/>
              </a:ext>
            </a:extLst>
          </p:cNvPr>
          <p:cNvSpPr/>
          <p:nvPr/>
        </p:nvSpPr>
        <p:spPr>
          <a:xfrm>
            <a:off x="202635" y="6035151"/>
            <a:ext cx="1741306" cy="68695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b="1" i="0" dirty="0">
              <a:latin typeface="Monsterrat"/>
            </a:endParaRPr>
          </a:p>
          <a:p>
            <a:r>
              <a:rPr lang="en-US" b="1" i="0" dirty="0">
                <a:latin typeface="Monsterrat"/>
              </a:rPr>
              <a:t>TTPS</a:t>
            </a:r>
            <a:endParaRPr lang="en-US" sz="2000" dirty="0">
              <a:latin typeface="Monsterrat"/>
            </a:endParaRPr>
          </a:p>
          <a:p>
            <a:pPr algn="ctr"/>
            <a:endParaRPr lang="en-US" dirty="0">
              <a:latin typeface="Monsterrat"/>
            </a:endParaRPr>
          </a:p>
        </p:txBody>
      </p:sp>
      <p:grpSp>
        <p:nvGrpSpPr>
          <p:cNvPr id="54" name="Group 53">
            <a:extLst>
              <a:ext uri="{FF2B5EF4-FFF2-40B4-BE49-F238E27FC236}">
                <a16:creationId xmlns:a16="http://schemas.microsoft.com/office/drawing/2014/main" id="{E8D6E4DE-8653-90D3-9ACA-F5C5E2BAFA31}"/>
              </a:ext>
            </a:extLst>
          </p:cNvPr>
          <p:cNvGrpSpPr/>
          <p:nvPr/>
        </p:nvGrpSpPr>
        <p:grpSpPr>
          <a:xfrm>
            <a:off x="1943941" y="6095451"/>
            <a:ext cx="4223574" cy="566358"/>
            <a:chOff x="1704022" y="-416102"/>
            <a:chExt cx="3042218" cy="686959"/>
          </a:xfrm>
        </p:grpSpPr>
        <p:sp>
          <p:nvSpPr>
            <p:cNvPr id="55" name="Rectangle: Top Corners Rounded 54">
              <a:extLst>
                <a:ext uri="{FF2B5EF4-FFF2-40B4-BE49-F238E27FC236}">
                  <a16:creationId xmlns:a16="http://schemas.microsoft.com/office/drawing/2014/main" id="{5F8FBFD8-BFF3-6007-0D06-B24D079B2446}"/>
                </a:ext>
              </a:extLst>
            </p:cNvPr>
            <p:cNvSpPr/>
            <p:nvPr/>
          </p:nvSpPr>
          <p:spPr>
            <a:xfrm rot="5400000">
              <a:off x="2881651" y="-1593731"/>
              <a:ext cx="686959" cy="3042218"/>
            </a:xfrm>
            <a:prstGeom prst="round2SameRect">
              <a:avLst/>
            </a:pr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56" name="Rectangle: Top Corners Rounded 4">
              <a:extLst>
                <a:ext uri="{FF2B5EF4-FFF2-40B4-BE49-F238E27FC236}">
                  <a16:creationId xmlns:a16="http://schemas.microsoft.com/office/drawing/2014/main" id="{237550CB-6A76-4EDF-B19E-DD3F9E306FA6}"/>
                </a:ext>
              </a:extLst>
            </p:cNvPr>
            <p:cNvSpPr txBox="1"/>
            <p:nvPr/>
          </p:nvSpPr>
          <p:spPr>
            <a:xfrm>
              <a:off x="1807532" y="-325210"/>
              <a:ext cx="2913577" cy="46454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670" tIns="13335" rIns="26670" bIns="13335" numCol="1" spcCol="1270" anchor="ctr" anchorCtr="0">
              <a:noAutofit/>
            </a:bodyPr>
            <a:lstStyle/>
            <a:p>
              <a:pPr lvl="0"/>
              <a:r>
                <a:rPr lang="en-US" sz="1600" b="0" i="0" dirty="0"/>
                <a:t>Tough - Requires profound understanding, inventive strategy, and adept execution</a:t>
              </a:r>
              <a:endParaRPr lang="en-US" sz="1600" dirty="0"/>
            </a:p>
          </p:txBody>
        </p:sp>
      </p:grpSp>
    </p:spTree>
    <p:extLst>
      <p:ext uri="{BB962C8B-B14F-4D97-AF65-F5344CB8AC3E}">
        <p14:creationId xmlns:p14="http://schemas.microsoft.com/office/powerpoint/2010/main" val="21857713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2" name="Rectangle 51">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2067336" y="410527"/>
            <a:ext cx="10044023" cy="877729"/>
          </a:xfrm>
        </p:spPr>
        <p:txBody>
          <a:bodyPr anchor="ctr">
            <a:normAutofit/>
          </a:bodyPr>
          <a:lstStyle/>
          <a:p>
            <a:r>
              <a:rPr lang="en-US" sz="4000" dirty="0">
                <a:solidFill>
                  <a:srgbClr val="FFFFFF"/>
                </a:solidFill>
              </a:rPr>
              <a:t>Malware Analysis How to?			</a:t>
            </a:r>
            <a:endParaRPr lang="en-GB" sz="4000" dirty="0">
              <a:solidFill>
                <a:srgbClr val="FFFFFF"/>
              </a:solidFill>
            </a:endParaRPr>
          </a:p>
        </p:txBody>
      </p:sp>
      <p:pic>
        <p:nvPicPr>
          <p:cNvPr id="7" name="Graphic 6" descr="Bug under Magnifying Glass">
            <a:extLst>
              <a:ext uri="{FF2B5EF4-FFF2-40B4-BE49-F238E27FC236}">
                <a16:creationId xmlns:a16="http://schemas.microsoft.com/office/drawing/2014/main" id="{723F27D6-E4E2-7D30-1577-11E748B00A5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4900" y="538956"/>
            <a:ext cx="749300" cy="749300"/>
          </a:xfrm>
          <a:prstGeom prst="rect">
            <a:avLst/>
          </a:prstGeom>
        </p:spPr>
      </p:pic>
      <p:sp>
        <p:nvSpPr>
          <p:cNvPr id="11" name="TextBox 10">
            <a:extLst>
              <a:ext uri="{FF2B5EF4-FFF2-40B4-BE49-F238E27FC236}">
                <a16:creationId xmlns:a16="http://schemas.microsoft.com/office/drawing/2014/main" id="{EAF92945-8906-2FCC-69C4-1BE4550C163B}"/>
              </a:ext>
            </a:extLst>
          </p:cNvPr>
          <p:cNvSpPr txBox="1"/>
          <p:nvPr/>
        </p:nvSpPr>
        <p:spPr>
          <a:xfrm>
            <a:off x="870779" y="6530577"/>
            <a:ext cx="184731" cy="369332"/>
          </a:xfrm>
          <a:prstGeom prst="rect">
            <a:avLst/>
          </a:prstGeom>
          <a:noFill/>
        </p:spPr>
        <p:txBody>
          <a:bodyPr wrap="none" rtlCol="0">
            <a:spAutoFit/>
          </a:bodyPr>
          <a:lstStyle/>
          <a:p>
            <a:endParaRPr lang="en-US" dirty="0"/>
          </a:p>
        </p:txBody>
      </p:sp>
      <p:graphicFrame>
        <p:nvGraphicFramePr>
          <p:cNvPr id="16" name="Content Placeholder 2">
            <a:extLst>
              <a:ext uri="{FF2B5EF4-FFF2-40B4-BE49-F238E27FC236}">
                <a16:creationId xmlns:a16="http://schemas.microsoft.com/office/drawing/2014/main" id="{F935A7C8-9378-741D-29F3-DE25AAC8C7C3}"/>
              </a:ext>
            </a:extLst>
          </p:cNvPr>
          <p:cNvGraphicFramePr>
            <a:graphicFrameLocks noGrp="1"/>
          </p:cNvGraphicFramePr>
          <p:nvPr>
            <p:ph idx="1"/>
            <p:extLst>
              <p:ext uri="{D42A27DB-BD31-4B8C-83A1-F6EECF244321}">
                <p14:modId xmlns:p14="http://schemas.microsoft.com/office/powerpoint/2010/main" val="2563888345"/>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3438487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371599" y="294538"/>
            <a:ext cx="9895951" cy="1033669"/>
          </a:xfrm>
        </p:spPr>
        <p:txBody>
          <a:bodyPr>
            <a:normAutofit/>
          </a:bodyPr>
          <a:lstStyle/>
          <a:p>
            <a:r>
              <a:rPr lang="en-US" sz="4000">
                <a:solidFill>
                  <a:srgbClr val="FFFFFF"/>
                </a:solidFill>
              </a:rPr>
              <a:t>Malware Analysis Objectives			</a:t>
            </a:r>
            <a:endParaRPr lang="en-GB" sz="4000">
              <a:solidFill>
                <a:srgbClr val="FFFFFF"/>
              </a:solidFill>
            </a:endParaRPr>
          </a:p>
        </p:txBody>
      </p:sp>
      <p:sp>
        <p:nvSpPr>
          <p:cNvPr id="3" name="Content Placeholder 2"/>
          <p:cNvSpPr>
            <a:spLocks noGrp="1"/>
          </p:cNvSpPr>
          <p:nvPr>
            <p:ph idx="1"/>
          </p:nvPr>
        </p:nvSpPr>
        <p:spPr>
          <a:xfrm>
            <a:off x="139959" y="1622746"/>
            <a:ext cx="11597951" cy="4378810"/>
          </a:xfrm>
        </p:spPr>
        <p:txBody>
          <a:bodyPr anchor="ctr">
            <a:normAutofit/>
          </a:bodyPr>
          <a:lstStyle/>
          <a:p>
            <a:pPr lvl="1"/>
            <a:r>
              <a:rPr lang="en-US" sz="2000" dirty="0"/>
              <a:t>Malware analysis can serve multiple purposes including: </a:t>
            </a:r>
          </a:p>
          <a:p>
            <a:pPr lvl="2"/>
            <a:r>
              <a:rPr lang="en-US" dirty="0"/>
              <a:t>Identifying the malicious intent of malware</a:t>
            </a:r>
          </a:p>
          <a:p>
            <a:pPr lvl="2"/>
            <a:r>
              <a:rPr lang="en-US" dirty="0"/>
              <a:t>Identifying IOCs &amp; assessing the complexity level of an intruder</a:t>
            </a:r>
          </a:p>
          <a:p>
            <a:pPr lvl="2"/>
            <a:r>
              <a:rPr lang="en-US" dirty="0"/>
              <a:t>Identifying the exploited vulnerability &amp; assessing damage caused by an intrusion</a:t>
            </a:r>
          </a:p>
          <a:p>
            <a:pPr lvl="2"/>
            <a:r>
              <a:rPr lang="en-US" dirty="0"/>
              <a:t>Identifying the perpetrator &amp; discovering signatures for intrusion detection systems</a:t>
            </a:r>
          </a:p>
          <a:p>
            <a:pPr lvl="2"/>
            <a:r>
              <a:rPr lang="en-US" dirty="0"/>
              <a:t>Enables researchers to understand the risks associated with a suspected binary. </a:t>
            </a:r>
          </a:p>
          <a:p>
            <a:pPr lvl="2"/>
            <a:r>
              <a:rPr lang="en-US" dirty="0"/>
              <a:t>Provide relevant insights about the malware’s behaviour, capabilities</a:t>
            </a:r>
          </a:p>
          <a:p>
            <a:pPr lvl="3"/>
            <a:r>
              <a:rPr lang="en-US" sz="2000" b="1" i="1" dirty="0"/>
              <a:t>Aid in developing effective countermeasures against similar malicious code. </a:t>
            </a:r>
          </a:p>
          <a:p>
            <a:pPr lvl="2"/>
            <a:r>
              <a:rPr lang="en-US" dirty="0"/>
              <a:t>Assist in categorizing malware based on similar characteristics such as code resemblance, </a:t>
            </a:r>
            <a:r>
              <a:rPr lang="en-US" dirty="0" err="1"/>
              <a:t>behavioural</a:t>
            </a:r>
            <a:r>
              <a:rPr lang="en-US" dirty="0"/>
              <a:t> patterns, and command and control infrastructure, these along with other characteristics can be used to understand the TTPs of attackers. (MITRE ATT&amp;CK FRAMEWORK)</a:t>
            </a:r>
          </a:p>
        </p:txBody>
      </p:sp>
    </p:spTree>
    <p:extLst>
      <p:ext uri="{BB962C8B-B14F-4D97-AF65-F5344CB8AC3E}">
        <p14:creationId xmlns:p14="http://schemas.microsoft.com/office/powerpoint/2010/main" val="24744765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Freeform: Shape 19">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2" name="Rectangle 21">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45989" y="93690"/>
            <a:ext cx="3809944" cy="1334277"/>
          </a:xfrm>
        </p:spPr>
        <p:txBody>
          <a:bodyPr vert="horz" lIns="91440" tIns="45720" rIns="91440" bIns="45720" rtlCol="0" anchor="b">
            <a:normAutofit/>
          </a:bodyPr>
          <a:lstStyle/>
          <a:p>
            <a:r>
              <a:rPr lang="en-US" sz="3700" kern="1200" dirty="0">
                <a:solidFill>
                  <a:srgbClr val="FFFFFF"/>
                </a:solidFill>
                <a:latin typeface="+mj-lt"/>
                <a:ea typeface="+mj-ea"/>
                <a:cs typeface="+mj-cs"/>
              </a:rPr>
              <a:t>Malware Analysis  Methodologies</a:t>
            </a:r>
          </a:p>
        </p:txBody>
      </p:sp>
      <p:sp>
        <p:nvSpPr>
          <p:cNvPr id="7" name="TextBox 6"/>
          <p:cNvSpPr txBox="1"/>
          <p:nvPr/>
        </p:nvSpPr>
        <p:spPr>
          <a:xfrm>
            <a:off x="145989" y="2758620"/>
            <a:ext cx="3887344" cy="2286885"/>
          </a:xfrm>
          <a:prstGeom prst="rect">
            <a:avLst/>
          </a:prstGeom>
        </p:spPr>
        <p:txBody>
          <a:bodyPr vert="horz" lIns="91440" tIns="45720" rIns="91440" bIns="45720" rtlCol="0" anchor="ctr">
            <a:normAutofit/>
          </a:bodyPr>
          <a:lstStyle/>
          <a:p>
            <a:pPr marL="514350" indent="-457200">
              <a:lnSpc>
                <a:spcPct val="90000"/>
              </a:lnSpc>
              <a:spcAft>
                <a:spcPts val="600"/>
              </a:spcAft>
              <a:buFont typeface="Wingdings" panose="05000000000000000000" pitchFamily="2" charset="2"/>
              <a:buChar char="v"/>
            </a:pPr>
            <a:r>
              <a:rPr lang="en-US" sz="2800" dirty="0">
                <a:solidFill>
                  <a:schemeClr val="bg1"/>
                </a:solidFill>
              </a:rPr>
              <a:t>Static Analysis </a:t>
            </a:r>
          </a:p>
          <a:p>
            <a:pPr marL="514350" indent="-457200">
              <a:lnSpc>
                <a:spcPct val="90000"/>
              </a:lnSpc>
              <a:spcAft>
                <a:spcPts val="600"/>
              </a:spcAft>
              <a:buFont typeface="Wingdings" panose="05000000000000000000" pitchFamily="2" charset="2"/>
              <a:buChar char="v"/>
            </a:pPr>
            <a:endParaRPr lang="en-US" sz="2800" dirty="0">
              <a:solidFill>
                <a:schemeClr val="bg1"/>
              </a:solidFill>
            </a:endParaRPr>
          </a:p>
          <a:p>
            <a:pPr marL="514350" indent="-457200">
              <a:lnSpc>
                <a:spcPct val="90000"/>
              </a:lnSpc>
              <a:spcAft>
                <a:spcPts val="600"/>
              </a:spcAft>
              <a:buFont typeface="Wingdings" panose="05000000000000000000" pitchFamily="2" charset="2"/>
              <a:buChar char="v"/>
            </a:pPr>
            <a:r>
              <a:rPr lang="en-US" sz="2800" dirty="0">
                <a:solidFill>
                  <a:schemeClr val="bg1"/>
                </a:solidFill>
              </a:rPr>
              <a:t>Dynamic Analysis</a:t>
            </a:r>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124848" y="735101"/>
            <a:ext cx="7866184" cy="5283144"/>
          </a:xfrm>
          <a:prstGeom prst="rect">
            <a:avLst/>
          </a:prstGeom>
        </p:spPr>
      </p:pic>
      <p:sp>
        <p:nvSpPr>
          <p:cNvPr id="4" name="TextBox 3">
            <a:extLst>
              <a:ext uri="{FF2B5EF4-FFF2-40B4-BE49-F238E27FC236}">
                <a16:creationId xmlns:a16="http://schemas.microsoft.com/office/drawing/2014/main" id="{ED11CDC5-3093-0BA1-6B57-1F9A0BE861E1}"/>
              </a:ext>
            </a:extLst>
          </p:cNvPr>
          <p:cNvSpPr txBox="1"/>
          <p:nvPr/>
        </p:nvSpPr>
        <p:spPr>
          <a:xfrm>
            <a:off x="157442" y="1386815"/>
            <a:ext cx="3609332" cy="954107"/>
          </a:xfrm>
          <a:prstGeom prst="rect">
            <a:avLst/>
          </a:prstGeom>
          <a:noFill/>
        </p:spPr>
        <p:txBody>
          <a:bodyPr wrap="square">
            <a:spAutoFit/>
          </a:bodyPr>
          <a:lstStyle/>
          <a:p>
            <a:r>
              <a:rPr lang="en-US" sz="2800" b="0" i="0" dirty="0">
                <a:solidFill>
                  <a:schemeClr val="bg1"/>
                </a:solidFill>
                <a:effectLst/>
                <a:latin typeface="ElsevierGulliver"/>
              </a:rPr>
              <a:t>Two fundamental approaches:</a:t>
            </a:r>
            <a:endParaRPr lang="en-JM" sz="2800" dirty="0">
              <a:solidFill>
                <a:schemeClr val="bg1"/>
              </a:solidFill>
            </a:endParaRPr>
          </a:p>
        </p:txBody>
      </p:sp>
    </p:spTree>
    <p:extLst>
      <p:ext uri="{BB962C8B-B14F-4D97-AF65-F5344CB8AC3E}">
        <p14:creationId xmlns:p14="http://schemas.microsoft.com/office/powerpoint/2010/main" val="212458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5">
            <a:lumMod val="50000"/>
          </a:schemeClr>
        </a:solidFill>
        <a:effectLst/>
      </p:bgPr>
    </p:bg>
    <p:spTree>
      <p:nvGrpSpPr>
        <p:cNvPr id="1" name=""/>
        <p:cNvGrpSpPr/>
        <p:nvPr/>
      </p:nvGrpSpPr>
      <p:grpSpPr>
        <a:xfrm>
          <a:off x="0" y="0"/>
          <a:ext cx="0" cy="0"/>
          <a:chOff x="0" y="0"/>
          <a:chExt cx="0" cy="0"/>
        </a:xfrm>
      </p:grpSpPr>
      <p:sp>
        <p:nvSpPr>
          <p:cNvPr id="46" name="Rectangle 45">
            <a:extLst>
              <a:ext uri="{FF2B5EF4-FFF2-40B4-BE49-F238E27FC236}">
                <a16:creationId xmlns:a16="http://schemas.microsoft.com/office/drawing/2014/main" id="{2A6B319F-86FE-4754-878E-06F0804D88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32385" cy="6858000"/>
          </a:xfrm>
          <a:prstGeom prst="rect">
            <a:avLst/>
          </a:prstGeom>
          <a:solidFill>
            <a:schemeClr val="accent5">
              <a:alpha val="70000"/>
            </a:schemeClr>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dirty="0">
              <a:solidFill>
                <a:schemeClr val="accent2"/>
              </a:solidFill>
            </a:endParaRPr>
          </a:p>
        </p:txBody>
      </p:sp>
      <p:sp>
        <p:nvSpPr>
          <p:cNvPr id="48" name="Rectangle 47">
            <a:extLst>
              <a:ext uri="{FF2B5EF4-FFF2-40B4-BE49-F238E27FC236}">
                <a16:creationId xmlns:a16="http://schemas.microsoft.com/office/drawing/2014/main" id="{DCF7D1B5-3477-499F-ACC5-2C8B07F4ED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2385" y="0"/>
            <a:ext cx="3218914" cy="6858000"/>
          </a:xfrm>
          <a:prstGeom prst="rect">
            <a:avLst/>
          </a:prstGeom>
          <a:solidFill>
            <a:schemeClr val="accent5">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566822" y="565394"/>
            <a:ext cx="3130015" cy="745519"/>
          </a:xfrm>
        </p:spPr>
        <p:txBody>
          <a:bodyPr vert="horz" lIns="91440" tIns="45720" rIns="91440" bIns="45720" rtlCol="0" anchor="t">
            <a:normAutofit fontScale="90000"/>
          </a:bodyPr>
          <a:lstStyle/>
          <a:p>
            <a:pPr marL="57150" algn="ctr">
              <a:lnSpc>
                <a:spcPct val="90000"/>
              </a:lnSpc>
              <a:spcAft>
                <a:spcPts val="600"/>
              </a:spcAft>
            </a:pPr>
            <a:r>
              <a:rPr lang="en-US" sz="3600" b="1" kern="1200" dirty="0">
                <a:solidFill>
                  <a:srgbClr val="FFFFFF"/>
                </a:solidFill>
                <a:latin typeface="+mj-lt"/>
                <a:ea typeface="+mj-ea"/>
                <a:cs typeface="+mj-cs"/>
              </a:rPr>
              <a:t>Static Analysis</a:t>
            </a:r>
            <a:br>
              <a:rPr lang="en-US" sz="3200" kern="1200" dirty="0">
                <a:solidFill>
                  <a:srgbClr val="FFFFFF"/>
                </a:solidFill>
                <a:latin typeface="+mj-lt"/>
                <a:ea typeface="+mj-ea"/>
                <a:cs typeface="+mj-cs"/>
              </a:rPr>
            </a:br>
            <a:br>
              <a:rPr lang="en-US" sz="3200" kern="1200" dirty="0">
                <a:solidFill>
                  <a:srgbClr val="FFFFFF"/>
                </a:solidFill>
                <a:latin typeface="+mj-lt"/>
                <a:ea typeface="+mj-ea"/>
                <a:cs typeface="+mj-cs"/>
              </a:rPr>
            </a:br>
            <a:br>
              <a:rPr lang="en-US" sz="3200" kern="1200" dirty="0">
                <a:solidFill>
                  <a:srgbClr val="FFFFFF"/>
                </a:solidFill>
                <a:latin typeface="+mj-lt"/>
                <a:ea typeface="+mj-ea"/>
                <a:cs typeface="+mj-cs"/>
              </a:rPr>
            </a:br>
            <a:endParaRPr lang="en-US" sz="2400" kern="1200" dirty="0">
              <a:solidFill>
                <a:srgbClr val="FFFFFF"/>
              </a:solidFill>
              <a:latin typeface="+mj-lt"/>
              <a:ea typeface="+mj-ea"/>
              <a:cs typeface="+mj-cs"/>
            </a:endParaRPr>
          </a:p>
        </p:txBody>
      </p:sp>
      <p:sp>
        <p:nvSpPr>
          <p:cNvPr id="9" name="Content Placeholder 8">
            <a:extLst>
              <a:ext uri="{FF2B5EF4-FFF2-40B4-BE49-F238E27FC236}">
                <a16:creationId xmlns:a16="http://schemas.microsoft.com/office/drawing/2014/main" id="{3D4C56C7-D495-0849-F8BD-D21C32B6754F}"/>
              </a:ext>
            </a:extLst>
          </p:cNvPr>
          <p:cNvSpPr>
            <a:spLocks noGrp="1"/>
          </p:cNvSpPr>
          <p:nvPr>
            <p:ph idx="1"/>
          </p:nvPr>
        </p:nvSpPr>
        <p:spPr>
          <a:xfrm>
            <a:off x="4115908" y="1484032"/>
            <a:ext cx="3782386" cy="5374937"/>
          </a:xfrm>
        </p:spPr>
        <p:txBody>
          <a:bodyPr vert="horz" lIns="91440" tIns="45720" rIns="91440" bIns="45720" rtlCol="0">
            <a:normAutofit/>
          </a:bodyPr>
          <a:lstStyle/>
          <a:p>
            <a:r>
              <a:rPr lang="en-US" sz="2000" dirty="0"/>
              <a:t>Basic Static Analysis –Starting point for revealing crucial information about the nature and behaviour of the file such as:</a:t>
            </a:r>
          </a:p>
          <a:p>
            <a:pPr lvl="1"/>
            <a:r>
              <a:rPr lang="en-US" sz="2000" dirty="0"/>
              <a:t>Antivirus tools</a:t>
            </a:r>
          </a:p>
          <a:p>
            <a:pPr lvl="1"/>
            <a:r>
              <a:rPr lang="en-US" sz="2000" dirty="0"/>
              <a:t>File fingerprinting</a:t>
            </a:r>
          </a:p>
          <a:p>
            <a:pPr lvl="1"/>
            <a:r>
              <a:rPr lang="en-US" sz="2000" dirty="0"/>
              <a:t>String analysis</a:t>
            </a:r>
          </a:p>
          <a:p>
            <a:pPr lvl="1"/>
            <a:r>
              <a:rPr lang="en-US" sz="2000" dirty="0"/>
              <a:t>Identifying compressed or obfuscated methods</a:t>
            </a:r>
          </a:p>
          <a:p>
            <a:pPr lvl="1"/>
            <a:r>
              <a:rPr lang="en-US" sz="2000" dirty="0"/>
              <a:t>locating portable executable (PE) information and identifying file dependencies.</a:t>
            </a:r>
          </a:p>
        </p:txBody>
      </p:sp>
      <p:sp>
        <p:nvSpPr>
          <p:cNvPr id="13" name="Content Placeholder 8">
            <a:extLst>
              <a:ext uri="{FF2B5EF4-FFF2-40B4-BE49-F238E27FC236}">
                <a16:creationId xmlns:a16="http://schemas.microsoft.com/office/drawing/2014/main" id="{64249388-79ED-8AB7-BFDA-CFF0D3F2C127}"/>
              </a:ext>
            </a:extLst>
          </p:cNvPr>
          <p:cNvSpPr txBox="1">
            <a:spLocks/>
          </p:cNvSpPr>
          <p:nvPr/>
        </p:nvSpPr>
        <p:spPr>
          <a:xfrm>
            <a:off x="8210939" y="1484032"/>
            <a:ext cx="3482053" cy="513417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Advanced Static Analysis - In-depth analysis of the code's structure, syntax, and semantics.</a:t>
            </a:r>
          </a:p>
          <a:p>
            <a:pPr lvl="1"/>
            <a:r>
              <a:rPr lang="en-US" sz="2000" dirty="0"/>
              <a:t>Code disassembly</a:t>
            </a:r>
          </a:p>
          <a:p>
            <a:pPr lvl="1"/>
            <a:r>
              <a:rPr lang="en-US" sz="2000" dirty="0"/>
              <a:t>Extract hidden information</a:t>
            </a:r>
          </a:p>
          <a:p>
            <a:pPr lvl="1"/>
            <a:r>
              <a:rPr lang="en-US" sz="2000" dirty="0"/>
              <a:t>Detect complex patterns </a:t>
            </a:r>
          </a:p>
          <a:p>
            <a:pPr lvl="1"/>
            <a:r>
              <a:rPr lang="en-US" sz="2000" dirty="0"/>
              <a:t>Discover concealed threats.</a:t>
            </a:r>
          </a:p>
          <a:p>
            <a:pPr lvl="1"/>
            <a:r>
              <a:rPr lang="en-US" sz="2000" dirty="0"/>
              <a:t>Provide insights into the internal structure of the malware</a:t>
            </a:r>
          </a:p>
          <a:p>
            <a:pPr lvl="1"/>
            <a:endParaRPr lang="en-US" sz="2000" dirty="0"/>
          </a:p>
        </p:txBody>
      </p:sp>
      <p:sp>
        <p:nvSpPr>
          <p:cNvPr id="3" name="TextBox 2">
            <a:extLst>
              <a:ext uri="{FF2B5EF4-FFF2-40B4-BE49-F238E27FC236}">
                <a16:creationId xmlns:a16="http://schemas.microsoft.com/office/drawing/2014/main" id="{52CA0116-686C-B21F-D571-5BC8FC74DE2F}"/>
              </a:ext>
            </a:extLst>
          </p:cNvPr>
          <p:cNvSpPr txBox="1"/>
          <p:nvPr/>
        </p:nvSpPr>
        <p:spPr>
          <a:xfrm>
            <a:off x="832385" y="1584020"/>
            <a:ext cx="2631232" cy="4093428"/>
          </a:xfrm>
          <a:prstGeom prst="rect">
            <a:avLst/>
          </a:prstGeom>
          <a:noFill/>
        </p:spPr>
        <p:txBody>
          <a:bodyPr wrap="square" rtlCol="0">
            <a:spAutoFit/>
          </a:bodyPr>
          <a:lstStyle/>
          <a:p>
            <a:pPr marL="342900" indent="-342900">
              <a:buFont typeface="Wingdings" panose="05000000000000000000" pitchFamily="2" charset="2"/>
              <a:buChar char="v"/>
            </a:pPr>
            <a:r>
              <a:rPr lang="en-US" sz="2000" dirty="0"/>
              <a:t>Analyze the malware without execution. </a:t>
            </a:r>
          </a:p>
          <a:p>
            <a:pPr marL="342900" indent="-342900">
              <a:buFont typeface="Wingdings" panose="05000000000000000000" pitchFamily="2" charset="2"/>
              <a:buChar char="v"/>
            </a:pPr>
            <a:endParaRPr lang="en-US" sz="2000" dirty="0"/>
          </a:p>
          <a:p>
            <a:pPr marL="342900" indent="-342900">
              <a:buFont typeface="Wingdings" panose="05000000000000000000" pitchFamily="2" charset="2"/>
              <a:buChar char="v"/>
            </a:pPr>
            <a:r>
              <a:rPr lang="en-US" sz="2000" dirty="0"/>
              <a:t>Utilize disassembler to reverse-engineer the executable by </a:t>
            </a:r>
            <a:r>
              <a:rPr lang="en-US" sz="2000" b="0" i="0" dirty="0">
                <a:effectLst/>
                <a:latin typeface="ElsevierGulliver"/>
              </a:rPr>
              <a:t>looking at the program instructions to understand its functionalities. </a:t>
            </a:r>
            <a:br>
              <a:rPr lang="en-US" sz="2000" dirty="0">
                <a:solidFill>
                  <a:schemeClr val="bg1"/>
                </a:solidFill>
              </a:rPr>
            </a:br>
            <a:endParaRPr lang="en-JM" sz="2000" dirty="0"/>
          </a:p>
        </p:txBody>
      </p:sp>
    </p:spTree>
    <p:extLst>
      <p:ext uri="{BB962C8B-B14F-4D97-AF65-F5344CB8AC3E}">
        <p14:creationId xmlns:p14="http://schemas.microsoft.com/office/powerpoint/2010/main" val="185149767"/>
      </p:ext>
    </p:extLst>
  </p:cSld>
  <p:clrMapOvr>
    <a:overrideClrMapping bg1="dk1" tx1="lt1" bg2="dk2" tx2="lt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5">
            <a:lumMod val="50000"/>
          </a:schemeClr>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2A6B319F-86FE-4754-878E-06F0804D88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32385" cy="6858000"/>
          </a:xfrm>
          <a:prstGeom prst="rect">
            <a:avLst/>
          </a:prstGeom>
          <a:solidFill>
            <a:schemeClr val="accent5">
              <a:alpha val="70000"/>
            </a:schemeClr>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dirty="0">
              <a:solidFill>
                <a:schemeClr val="accent2"/>
              </a:solidFill>
            </a:endParaRPr>
          </a:p>
        </p:txBody>
      </p:sp>
      <p:sp>
        <p:nvSpPr>
          <p:cNvPr id="34" name="Rectangle 33">
            <a:extLst>
              <a:ext uri="{FF2B5EF4-FFF2-40B4-BE49-F238E27FC236}">
                <a16:creationId xmlns:a16="http://schemas.microsoft.com/office/drawing/2014/main" id="{DCF7D1B5-3477-499F-ACC5-2C8B07F4ED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2385" y="0"/>
            <a:ext cx="3218914" cy="6858000"/>
          </a:xfrm>
          <a:prstGeom prst="rect">
            <a:avLst/>
          </a:prstGeom>
          <a:solidFill>
            <a:schemeClr val="accent5">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589348" y="313452"/>
            <a:ext cx="3303136" cy="677333"/>
          </a:xfrm>
        </p:spPr>
        <p:txBody>
          <a:bodyPr vert="horz" lIns="91440" tIns="45720" rIns="91440" bIns="45720" rtlCol="0" anchor="t">
            <a:normAutofit/>
          </a:bodyPr>
          <a:lstStyle/>
          <a:p>
            <a:pPr algn="r"/>
            <a:r>
              <a:rPr lang="en-US" sz="3200" kern="1200" dirty="0">
                <a:solidFill>
                  <a:srgbClr val="FFFFFF"/>
                </a:solidFill>
                <a:latin typeface="+mj-lt"/>
                <a:ea typeface="+mj-ea"/>
                <a:cs typeface="+mj-cs"/>
              </a:rPr>
              <a:t>Dynamic Analysis</a:t>
            </a:r>
          </a:p>
        </p:txBody>
      </p:sp>
      <p:sp>
        <p:nvSpPr>
          <p:cNvPr id="9" name="Content Placeholder 8">
            <a:extLst>
              <a:ext uri="{FF2B5EF4-FFF2-40B4-BE49-F238E27FC236}">
                <a16:creationId xmlns:a16="http://schemas.microsoft.com/office/drawing/2014/main" id="{3D4C56C7-D495-0849-F8BD-D21C32B6754F}"/>
              </a:ext>
            </a:extLst>
          </p:cNvPr>
          <p:cNvSpPr>
            <a:spLocks noGrp="1"/>
          </p:cNvSpPr>
          <p:nvPr>
            <p:ph idx="1"/>
          </p:nvPr>
        </p:nvSpPr>
        <p:spPr>
          <a:xfrm>
            <a:off x="4521937" y="877077"/>
            <a:ext cx="3421958" cy="5615272"/>
          </a:xfrm>
        </p:spPr>
        <p:txBody>
          <a:bodyPr vert="horz" lIns="91440" tIns="45720" rIns="91440" bIns="45720" rtlCol="0">
            <a:noAutofit/>
          </a:bodyPr>
          <a:lstStyle/>
          <a:p>
            <a:pPr marL="0" indent="0">
              <a:buNone/>
            </a:pPr>
            <a:r>
              <a:rPr lang="en-US" sz="1800" dirty="0"/>
              <a:t>Basic Dynamic Analysis –discover the malware’s </a:t>
            </a:r>
            <a:r>
              <a:rPr lang="en-US" sz="1800"/>
              <a:t>capabilities by </a:t>
            </a:r>
            <a:r>
              <a:rPr lang="en-US" sz="1800" dirty="0"/>
              <a:t>observing behaviour:</a:t>
            </a:r>
          </a:p>
          <a:p>
            <a:pPr>
              <a:buFont typeface="Wingdings" panose="05000000000000000000" pitchFamily="2" charset="2"/>
              <a:buChar char="Ø"/>
            </a:pPr>
            <a:r>
              <a:rPr lang="en-US" sz="1800" dirty="0"/>
              <a:t>Communication with remote servers</a:t>
            </a:r>
          </a:p>
          <a:p>
            <a:pPr>
              <a:buFont typeface="Wingdings" panose="05000000000000000000" pitchFamily="2" charset="2"/>
              <a:buChar char="Ø"/>
            </a:pPr>
            <a:r>
              <a:rPr lang="en-US" sz="1800" dirty="0"/>
              <a:t>Modify files or registry entries.</a:t>
            </a:r>
          </a:p>
          <a:p>
            <a:pPr>
              <a:buFont typeface="Wingdings" panose="05000000000000000000" pitchFamily="2" charset="2"/>
              <a:buChar char="Ø"/>
            </a:pPr>
            <a:r>
              <a:rPr lang="en-US" sz="1800" dirty="0"/>
              <a:t>Identify its malicious activities and determine its intent and evaluate the potential risks. </a:t>
            </a:r>
          </a:p>
          <a:p>
            <a:pPr>
              <a:buFont typeface="Wingdings" panose="05000000000000000000" pitchFamily="2" charset="2"/>
              <a:buChar char="Ø"/>
            </a:pPr>
            <a:r>
              <a:rPr lang="en-US" sz="1800" dirty="0"/>
              <a:t>The malware is executed in a sandbox, or virtual environment, to allow analysts to monitor processes, observe registry and file modifications, and network interactions.</a:t>
            </a:r>
          </a:p>
          <a:p>
            <a:pPr marL="0"/>
            <a:endParaRPr lang="en-US" sz="1800" dirty="0"/>
          </a:p>
        </p:txBody>
      </p:sp>
      <p:sp>
        <p:nvSpPr>
          <p:cNvPr id="13" name="Content Placeholder 8">
            <a:extLst>
              <a:ext uri="{FF2B5EF4-FFF2-40B4-BE49-F238E27FC236}">
                <a16:creationId xmlns:a16="http://schemas.microsoft.com/office/drawing/2014/main" id="{64249388-79ED-8AB7-BFDA-CFF0D3F2C127}"/>
              </a:ext>
            </a:extLst>
          </p:cNvPr>
          <p:cNvSpPr txBox="1">
            <a:spLocks/>
          </p:cNvSpPr>
          <p:nvPr/>
        </p:nvSpPr>
        <p:spPr>
          <a:xfrm>
            <a:off x="8140703" y="877077"/>
            <a:ext cx="3756124" cy="561527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t>Advanced Dynamic Analysis - debugging techniques to investigate the malicious code during execution.</a:t>
            </a:r>
          </a:p>
          <a:p>
            <a:pPr>
              <a:buFont typeface="Wingdings" panose="05000000000000000000" pitchFamily="2" charset="2"/>
              <a:buChar char="Ø"/>
            </a:pPr>
            <a:r>
              <a:rPr lang="en-US" sz="1800" dirty="0"/>
              <a:t>Suspend its execution at various points</a:t>
            </a:r>
          </a:p>
          <a:p>
            <a:pPr>
              <a:buFont typeface="Wingdings" panose="05000000000000000000" pitchFamily="2" charset="2"/>
              <a:buChar char="Ø"/>
            </a:pPr>
            <a:r>
              <a:rPr lang="en-US" sz="1800" dirty="0"/>
              <a:t>Inspect and modify its memory, registers, and other internal data structures</a:t>
            </a:r>
          </a:p>
          <a:p>
            <a:pPr>
              <a:buFont typeface="Wingdings" panose="05000000000000000000" pitchFamily="2" charset="2"/>
              <a:buChar char="Ø"/>
            </a:pPr>
            <a:r>
              <a:rPr lang="en-US" sz="1800" dirty="0"/>
              <a:t>Step through its code to explore its logic flow. </a:t>
            </a:r>
          </a:p>
          <a:p>
            <a:pPr>
              <a:buFont typeface="Wingdings" panose="05000000000000000000" pitchFamily="2" charset="2"/>
              <a:buChar char="Ø"/>
            </a:pPr>
            <a:r>
              <a:rPr lang="en-US" sz="1800" dirty="0"/>
              <a:t>Determine how the malware is functioning</a:t>
            </a:r>
          </a:p>
          <a:p>
            <a:pPr>
              <a:buFont typeface="Wingdings" panose="05000000000000000000" pitchFamily="2" charset="2"/>
              <a:buChar char="Ø"/>
            </a:pPr>
            <a:r>
              <a:rPr lang="en-US" sz="1800" dirty="0"/>
              <a:t>What actions what data it is accessing or modifying and the actions it is performing. </a:t>
            </a:r>
          </a:p>
          <a:p>
            <a:pPr>
              <a:buFont typeface="Wingdings" panose="05000000000000000000" pitchFamily="2" charset="2"/>
              <a:buChar char="Ø"/>
            </a:pPr>
            <a:r>
              <a:rPr lang="en-US" sz="1800" dirty="0"/>
              <a:t>Help in identifying anti-analysis techniques such as code obfuscation, anti-debugging, and sandbox evasion. </a:t>
            </a:r>
          </a:p>
          <a:p>
            <a:pPr lvl="1"/>
            <a:endParaRPr lang="en-US" sz="1800" dirty="0"/>
          </a:p>
        </p:txBody>
      </p:sp>
      <p:sp>
        <p:nvSpPr>
          <p:cNvPr id="3" name="TextBox 2">
            <a:extLst>
              <a:ext uri="{FF2B5EF4-FFF2-40B4-BE49-F238E27FC236}">
                <a16:creationId xmlns:a16="http://schemas.microsoft.com/office/drawing/2014/main" id="{0B2844AD-23A5-C2BE-6F77-969B66538A9B}"/>
              </a:ext>
            </a:extLst>
          </p:cNvPr>
          <p:cNvSpPr txBox="1"/>
          <p:nvPr/>
        </p:nvSpPr>
        <p:spPr>
          <a:xfrm>
            <a:off x="790274" y="1208288"/>
            <a:ext cx="3303136" cy="3924151"/>
          </a:xfrm>
          <a:prstGeom prst="rect">
            <a:avLst/>
          </a:prstGeom>
          <a:noFill/>
        </p:spPr>
        <p:txBody>
          <a:bodyPr wrap="square" rtlCol="0">
            <a:spAutoFit/>
          </a:bodyPr>
          <a:lstStyle/>
          <a:p>
            <a:pPr marL="400050" indent="-342900">
              <a:lnSpc>
                <a:spcPct val="90000"/>
              </a:lnSpc>
              <a:spcAft>
                <a:spcPts val="600"/>
              </a:spcAft>
              <a:buFont typeface="Wingdings" panose="05000000000000000000" pitchFamily="2" charset="2"/>
              <a:buChar char="v"/>
            </a:pPr>
            <a:r>
              <a:rPr lang="en-US" sz="2000" dirty="0"/>
              <a:t>Observe malware behaviour during execution. </a:t>
            </a:r>
          </a:p>
          <a:p>
            <a:pPr marL="400050" indent="-342900">
              <a:lnSpc>
                <a:spcPct val="90000"/>
              </a:lnSpc>
              <a:spcAft>
                <a:spcPts val="600"/>
              </a:spcAft>
              <a:buFont typeface="Wingdings" panose="05000000000000000000" pitchFamily="2" charset="2"/>
              <a:buChar char="v"/>
            </a:pPr>
            <a:r>
              <a:rPr lang="en-US" sz="2000" b="0" i="0" dirty="0">
                <a:effectLst/>
                <a:latin typeface="ElsevierGulliver"/>
              </a:rPr>
              <a:t>Performed in a sandbox environment. </a:t>
            </a:r>
          </a:p>
          <a:p>
            <a:pPr marL="400050" indent="-342900">
              <a:lnSpc>
                <a:spcPct val="90000"/>
              </a:lnSpc>
              <a:spcAft>
                <a:spcPts val="600"/>
              </a:spcAft>
              <a:buFont typeface="Wingdings" panose="05000000000000000000" pitchFamily="2" charset="2"/>
              <a:buChar char="v"/>
            </a:pPr>
            <a:r>
              <a:rPr lang="en-US" sz="2000" dirty="0"/>
              <a:t>debugging techniques</a:t>
            </a:r>
            <a:r>
              <a:rPr lang="en-US" sz="2000" b="0" i="0" dirty="0">
                <a:effectLst/>
                <a:latin typeface="ElsevierGulliver"/>
              </a:rPr>
              <a:t> to observe the behaviour and effects of the malware on the host system, step by step, while its instructions are being processed.</a:t>
            </a:r>
            <a:endParaRPr lang="en-US" sz="2000" dirty="0"/>
          </a:p>
          <a:p>
            <a:pPr marL="285750" indent="-285750">
              <a:buFont typeface="Wingdings" panose="05000000000000000000" pitchFamily="2" charset="2"/>
              <a:buChar char="v"/>
            </a:pPr>
            <a:endParaRPr lang="en-JM" dirty="0"/>
          </a:p>
        </p:txBody>
      </p:sp>
    </p:spTree>
    <p:extLst>
      <p:ext uri="{BB962C8B-B14F-4D97-AF65-F5344CB8AC3E}">
        <p14:creationId xmlns:p14="http://schemas.microsoft.com/office/powerpoint/2010/main" val="571194712"/>
      </p:ext>
    </p:extLst>
  </p:cSld>
  <p:clrMapOvr>
    <a:overrideClrMapping bg1="dk1" tx1="lt1" bg2="dk2" tx2="lt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FACCF89-25A2-4391-20EB-CF4A6CA0E88A}"/>
            </a:ext>
          </a:extLst>
        </p:cNvPr>
        <p:cNvGrpSpPr/>
        <p:nvPr/>
      </p:nvGrpSpPr>
      <p:grpSpPr>
        <a:xfrm>
          <a:off x="0" y="0"/>
          <a:ext cx="0" cy="0"/>
          <a:chOff x="0" y="0"/>
          <a:chExt cx="0" cy="0"/>
        </a:xfrm>
      </p:grpSpPr>
      <p:sp>
        <p:nvSpPr>
          <p:cNvPr id="26" name="Rectangle 25">
            <a:extLst>
              <a:ext uri="{FF2B5EF4-FFF2-40B4-BE49-F238E27FC236}">
                <a16:creationId xmlns:a16="http://schemas.microsoft.com/office/drawing/2014/main" id="{6B78FF74-6223-EE83-696F-ED9FA8BF5B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C652EFDE-1CF5-372A-8931-D2F27AA06B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3739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3BF556B-77AF-81A3-B455-3BE4DEB28066}"/>
              </a:ext>
            </a:extLst>
          </p:cNvPr>
          <p:cNvSpPr>
            <a:spLocks noGrp="1"/>
          </p:cNvSpPr>
          <p:nvPr>
            <p:ph type="title"/>
          </p:nvPr>
        </p:nvSpPr>
        <p:spPr>
          <a:xfrm>
            <a:off x="198321" y="1496363"/>
            <a:ext cx="3880081" cy="3639597"/>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800" kern="1200" dirty="0">
                <a:solidFill>
                  <a:srgbClr val="FFFFFF"/>
                </a:solidFill>
                <a:latin typeface="+mj-lt"/>
                <a:ea typeface="+mj-ea"/>
                <a:cs typeface="+mj-cs"/>
              </a:rPr>
              <a:t>Comparison of Static &amp; Dynamic Malware Analysis	</a:t>
            </a:r>
          </a:p>
        </p:txBody>
      </p:sp>
      <p:sp>
        <p:nvSpPr>
          <p:cNvPr id="6" name="TextBox 5">
            <a:extLst>
              <a:ext uri="{FF2B5EF4-FFF2-40B4-BE49-F238E27FC236}">
                <a16:creationId xmlns:a16="http://schemas.microsoft.com/office/drawing/2014/main" id="{7BAA81CD-2DF8-C903-4CB3-5E0126E35982}"/>
              </a:ext>
            </a:extLst>
          </p:cNvPr>
          <p:cNvSpPr txBox="1"/>
          <p:nvPr/>
        </p:nvSpPr>
        <p:spPr>
          <a:xfrm>
            <a:off x="4236922" y="3151253"/>
            <a:ext cx="3487853" cy="2923877"/>
          </a:xfrm>
          <a:prstGeom prst="rect">
            <a:avLst/>
          </a:prstGeom>
          <a:noFill/>
        </p:spPr>
        <p:txBody>
          <a:bodyPr wrap="square" rtlCol="0">
            <a:spAutoFit/>
          </a:bodyPr>
          <a:lstStyle/>
          <a:p>
            <a:r>
              <a:rPr lang="en-US" sz="2000" b="1" dirty="0"/>
              <a:t>Limitations of Static Approaches: </a:t>
            </a:r>
          </a:p>
          <a:p>
            <a:pPr marL="285750" indent="-285750">
              <a:buFont typeface="Wingdings" panose="05000000000000000000" pitchFamily="2" charset="2"/>
              <a:buChar char="q"/>
            </a:pPr>
            <a:r>
              <a:rPr lang="en-US" dirty="0"/>
              <a:t>Malicious binary being analysed may not be the one that executes, so the syntactic signatures are missed.</a:t>
            </a:r>
          </a:p>
          <a:p>
            <a:pPr marL="285750" indent="-285750">
              <a:buFont typeface="Wingdings" panose="05000000000000000000" pitchFamily="2" charset="2"/>
              <a:buChar char="q"/>
            </a:pPr>
            <a:r>
              <a:rPr lang="en-US" dirty="0"/>
              <a:t>Difficult to analyze obfuscation techniques such as polymorphism and  metamorphism.</a:t>
            </a:r>
            <a:endParaRPr lang="en-JM" dirty="0"/>
          </a:p>
        </p:txBody>
      </p:sp>
      <p:sp>
        <p:nvSpPr>
          <p:cNvPr id="7" name="TextBox 6">
            <a:extLst>
              <a:ext uri="{FF2B5EF4-FFF2-40B4-BE49-F238E27FC236}">
                <a16:creationId xmlns:a16="http://schemas.microsoft.com/office/drawing/2014/main" id="{19919A2D-29D0-8606-A170-3EEBD37AA3D0}"/>
              </a:ext>
            </a:extLst>
          </p:cNvPr>
          <p:cNvSpPr txBox="1"/>
          <p:nvPr/>
        </p:nvSpPr>
        <p:spPr>
          <a:xfrm>
            <a:off x="4236922" y="669284"/>
            <a:ext cx="3678353" cy="2339102"/>
          </a:xfrm>
          <a:prstGeom prst="rect">
            <a:avLst/>
          </a:prstGeom>
          <a:noFill/>
        </p:spPr>
        <p:txBody>
          <a:bodyPr wrap="square" rtlCol="0">
            <a:spAutoFit/>
          </a:bodyPr>
          <a:lstStyle/>
          <a:p>
            <a:r>
              <a:rPr lang="en-US" sz="2000" b="1" dirty="0"/>
              <a:t>Advantages of Static Analysis: </a:t>
            </a:r>
          </a:p>
          <a:p>
            <a:pPr marL="285750" indent="-285750">
              <a:buFont typeface="Wingdings" panose="05000000000000000000" pitchFamily="2" charset="2"/>
              <a:buChar char="q"/>
            </a:pPr>
            <a:r>
              <a:rPr lang="en-US" dirty="0"/>
              <a:t>Faster and safer than dynamic analysis</a:t>
            </a:r>
          </a:p>
          <a:p>
            <a:pPr marL="285750" indent="-285750">
              <a:buFont typeface="Wingdings" panose="05000000000000000000" pitchFamily="2" charset="2"/>
              <a:buChar char="q"/>
            </a:pPr>
            <a:r>
              <a:rPr lang="en-US" dirty="0"/>
              <a:t>Precise in detecting known malware files as it extracts signatures to do pattern matching.</a:t>
            </a:r>
          </a:p>
          <a:p>
            <a:pPr marL="285750" indent="-285750">
              <a:buFont typeface="Wingdings" panose="05000000000000000000" pitchFamily="2" charset="2"/>
              <a:buChar char="q"/>
            </a:pPr>
            <a:r>
              <a:rPr lang="en-US" dirty="0"/>
              <a:t>Good in analyzing Multi-path malware (Code-Branching) </a:t>
            </a:r>
            <a:endParaRPr lang="en-JM" dirty="0"/>
          </a:p>
        </p:txBody>
      </p:sp>
      <p:sp>
        <p:nvSpPr>
          <p:cNvPr id="8" name="TextBox 7">
            <a:extLst>
              <a:ext uri="{FF2B5EF4-FFF2-40B4-BE49-F238E27FC236}">
                <a16:creationId xmlns:a16="http://schemas.microsoft.com/office/drawing/2014/main" id="{DFFA5B5A-890A-6DAB-3C65-449B91E5F4ED}"/>
              </a:ext>
            </a:extLst>
          </p:cNvPr>
          <p:cNvSpPr txBox="1"/>
          <p:nvPr/>
        </p:nvSpPr>
        <p:spPr>
          <a:xfrm>
            <a:off x="8113597" y="669284"/>
            <a:ext cx="3880081" cy="2646878"/>
          </a:xfrm>
          <a:prstGeom prst="rect">
            <a:avLst/>
          </a:prstGeom>
          <a:noFill/>
        </p:spPr>
        <p:txBody>
          <a:bodyPr wrap="square" rtlCol="0">
            <a:spAutoFit/>
          </a:bodyPr>
          <a:lstStyle/>
          <a:p>
            <a:r>
              <a:rPr lang="en-US" sz="2000" b="1" dirty="0"/>
              <a:t>Advantages of Dynamic Analysis:</a:t>
            </a:r>
          </a:p>
          <a:p>
            <a:pPr marL="342900" indent="-342900">
              <a:buFont typeface="Wingdings" panose="05000000000000000000" pitchFamily="2" charset="2"/>
              <a:buChar char="q"/>
            </a:pPr>
            <a:r>
              <a:rPr lang="en-US" dirty="0"/>
              <a:t>Capable of analyzing obfuscated  malware.</a:t>
            </a:r>
          </a:p>
          <a:p>
            <a:pPr marL="342900" indent="-342900">
              <a:buFont typeface="Wingdings" panose="05000000000000000000" pitchFamily="2" charset="2"/>
              <a:buChar char="q"/>
            </a:pPr>
            <a:r>
              <a:rPr lang="en-US" dirty="0"/>
              <a:t>Detect Known and unknown malware samples. </a:t>
            </a:r>
          </a:p>
          <a:p>
            <a:pPr marL="342900" indent="-342900">
              <a:buFont typeface="Wingdings" panose="05000000000000000000" pitchFamily="2" charset="2"/>
              <a:buChar char="q"/>
            </a:pPr>
            <a:r>
              <a:rPr lang="en-US" dirty="0"/>
              <a:t>Effective in classifying and identifying malware designed to resist detection.</a:t>
            </a:r>
          </a:p>
          <a:p>
            <a:endParaRPr lang="en-JM" sz="2000" dirty="0"/>
          </a:p>
        </p:txBody>
      </p:sp>
      <p:sp>
        <p:nvSpPr>
          <p:cNvPr id="9" name="TextBox 8">
            <a:extLst>
              <a:ext uri="{FF2B5EF4-FFF2-40B4-BE49-F238E27FC236}">
                <a16:creationId xmlns:a16="http://schemas.microsoft.com/office/drawing/2014/main" id="{0A60D5BA-B390-CB2A-C7A8-13966B155BE7}"/>
              </a:ext>
            </a:extLst>
          </p:cNvPr>
          <p:cNvSpPr txBox="1"/>
          <p:nvPr/>
        </p:nvSpPr>
        <p:spPr>
          <a:xfrm>
            <a:off x="8018347" y="3182030"/>
            <a:ext cx="3880081" cy="2893100"/>
          </a:xfrm>
          <a:prstGeom prst="rect">
            <a:avLst/>
          </a:prstGeom>
          <a:noFill/>
        </p:spPr>
        <p:txBody>
          <a:bodyPr wrap="square" rtlCol="0">
            <a:spAutoFit/>
          </a:bodyPr>
          <a:lstStyle/>
          <a:p>
            <a:r>
              <a:rPr lang="en-US" sz="2000" b="1" dirty="0"/>
              <a:t>Limitations of Dynamic Analysis: </a:t>
            </a:r>
          </a:p>
          <a:p>
            <a:pPr marL="285750" indent="-285750">
              <a:buFont typeface="Wingdings" panose="05000000000000000000" pitchFamily="2" charset="2"/>
              <a:buChar char="q"/>
            </a:pPr>
            <a:r>
              <a:rPr lang="en-JM" dirty="0"/>
              <a:t>High false positives - the effects of malware behaviour are usually ignored.</a:t>
            </a:r>
          </a:p>
          <a:p>
            <a:pPr marL="285750" indent="-285750">
              <a:buFont typeface="Wingdings" panose="05000000000000000000" pitchFamily="2" charset="2"/>
              <a:buChar char="q"/>
            </a:pPr>
            <a:r>
              <a:rPr lang="en-JM" dirty="0"/>
              <a:t>Time consuming and system becomes vulnerable to effects of malware. </a:t>
            </a:r>
          </a:p>
          <a:p>
            <a:endParaRPr lang="en-JM" dirty="0"/>
          </a:p>
          <a:p>
            <a:endParaRPr lang="en-JM" dirty="0"/>
          </a:p>
          <a:p>
            <a:r>
              <a:rPr lang="en-JM" dirty="0"/>
              <a:t> </a:t>
            </a:r>
          </a:p>
        </p:txBody>
      </p:sp>
    </p:spTree>
    <p:extLst>
      <p:ext uri="{BB962C8B-B14F-4D97-AF65-F5344CB8AC3E}">
        <p14:creationId xmlns:p14="http://schemas.microsoft.com/office/powerpoint/2010/main" val="34627204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Slide Background">
            <a:extLst>
              <a:ext uri="{FF2B5EF4-FFF2-40B4-BE49-F238E27FC236}">
                <a16:creationId xmlns:a16="http://schemas.microsoft.com/office/drawing/2014/main" id="{3ECBE1F1-D69B-4AFA-ABD5-8E41720EF6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CPU with binary numbers and blueprint">
            <a:extLst>
              <a:ext uri="{FF2B5EF4-FFF2-40B4-BE49-F238E27FC236}">
                <a16:creationId xmlns:a16="http://schemas.microsoft.com/office/drawing/2014/main" id="{4C217EA0-C74C-336C-9916-FE353FD68135}"/>
              </a:ext>
            </a:extLst>
          </p:cNvPr>
          <p:cNvPicPr>
            <a:picLocks noChangeAspect="1"/>
          </p:cNvPicPr>
          <p:nvPr/>
        </p:nvPicPr>
        <p:blipFill rotWithShape="1">
          <a:blip r:embed="rId2"/>
          <a:srcRect l="30282" r="25343"/>
          <a:stretch/>
        </p:blipFill>
        <p:spPr>
          <a:xfrm>
            <a:off x="-1" y="-2"/>
            <a:ext cx="4467226" cy="6858002"/>
          </a:xfrm>
          <a:prstGeom prst="rect">
            <a:avLst/>
          </a:prstGeom>
        </p:spPr>
      </p:pic>
      <p:sp useBgFill="1">
        <p:nvSpPr>
          <p:cNvPr id="26" name="Rectangle 25">
            <a:extLst>
              <a:ext uri="{FF2B5EF4-FFF2-40B4-BE49-F238E27FC236}">
                <a16:creationId xmlns:a16="http://schemas.microsoft.com/office/drawing/2014/main" id="{603A6265-E10C-4B85-9C20-E75FCAF9CC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0197" y="-1"/>
            <a:ext cx="6781802" cy="2286000"/>
          </a:xfrm>
          <a:prstGeom prst="rect">
            <a:avLst/>
          </a:prstGeom>
          <a:ln>
            <a:noFill/>
          </a:ln>
          <a:effectLst>
            <a:outerShdw blurRad="355600" dist="152400" sx="95000" sy="95000" algn="t" rotWithShape="0">
              <a:srgbClr val="000000">
                <a:alpha val="2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1175FA2-7A47-FABC-D2B9-8A5F16CD262E}"/>
              </a:ext>
            </a:extLst>
          </p:cNvPr>
          <p:cNvSpPr>
            <a:spLocks noGrp="1"/>
          </p:cNvSpPr>
          <p:nvPr>
            <p:ph type="title"/>
          </p:nvPr>
        </p:nvSpPr>
        <p:spPr>
          <a:xfrm>
            <a:off x="4695825" y="108776"/>
            <a:ext cx="6991350" cy="1559301"/>
          </a:xfrm>
        </p:spPr>
        <p:txBody>
          <a:bodyPr>
            <a:normAutofit/>
          </a:bodyPr>
          <a:lstStyle/>
          <a:p>
            <a:pPr algn="ctr"/>
            <a:r>
              <a:rPr lang="en-US" sz="4000" dirty="0">
                <a:latin typeface="Monsterrat"/>
              </a:rPr>
              <a:t>Laboratory Environment &amp; Topology</a:t>
            </a:r>
          </a:p>
        </p:txBody>
      </p:sp>
      <p:sp>
        <p:nvSpPr>
          <p:cNvPr id="3" name="Content Placeholder 2">
            <a:extLst>
              <a:ext uri="{FF2B5EF4-FFF2-40B4-BE49-F238E27FC236}">
                <a16:creationId xmlns:a16="http://schemas.microsoft.com/office/drawing/2014/main" id="{032C1289-0B40-6DF9-F7C4-E22067474466}"/>
              </a:ext>
            </a:extLst>
          </p:cNvPr>
          <p:cNvSpPr>
            <a:spLocks noGrp="1"/>
          </p:cNvSpPr>
          <p:nvPr>
            <p:ph idx="1"/>
          </p:nvPr>
        </p:nvSpPr>
        <p:spPr>
          <a:xfrm>
            <a:off x="4695825" y="2066924"/>
            <a:ext cx="7200900" cy="3954079"/>
          </a:xfrm>
        </p:spPr>
        <p:txBody>
          <a:bodyPr anchor="ctr">
            <a:normAutofit/>
          </a:bodyPr>
          <a:lstStyle/>
          <a:p>
            <a:r>
              <a:rPr lang="en-US" sz="2400" dirty="0"/>
              <a:t>Controlled and isolated environment</a:t>
            </a:r>
          </a:p>
          <a:p>
            <a:r>
              <a:rPr lang="en-US" sz="2400" dirty="0"/>
              <a:t>Adequate safeguards to prevent unintended outcomes such as the accidental release of the malware.</a:t>
            </a:r>
          </a:p>
          <a:p>
            <a:r>
              <a:rPr lang="en-US" sz="2400" dirty="0"/>
              <a:t>Provide the malware with a sanitized environment to execute, ideally to execute without restrictions.</a:t>
            </a:r>
          </a:p>
          <a:p>
            <a:r>
              <a:rPr lang="en-US" sz="2400" dirty="0"/>
              <a:t>Malware Lab Environment:</a:t>
            </a:r>
          </a:p>
          <a:p>
            <a:pPr lvl="1"/>
            <a:r>
              <a:rPr lang="en-US" dirty="0"/>
              <a:t>Dedicated bare metal physical devices</a:t>
            </a:r>
          </a:p>
          <a:p>
            <a:pPr lvl="1"/>
            <a:r>
              <a:rPr lang="en-US" dirty="0"/>
              <a:t>Virtual machines (VMs)</a:t>
            </a:r>
          </a:p>
        </p:txBody>
      </p:sp>
    </p:spTree>
    <p:extLst>
      <p:ext uri="{BB962C8B-B14F-4D97-AF65-F5344CB8AC3E}">
        <p14:creationId xmlns:p14="http://schemas.microsoft.com/office/powerpoint/2010/main" val="17267987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2170031"/>
          </a:xfrm>
          <a:prstGeom prst="rect">
            <a:avLst/>
          </a:prstGeom>
          <a:gradFill>
            <a:gsLst>
              <a:gs pos="0">
                <a:srgbClr val="000000">
                  <a:alpha val="96000"/>
                </a:srgbClr>
              </a:gs>
              <a:gs pos="100000">
                <a:schemeClr val="accent1">
                  <a:lumMod val="7500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082819" y="0"/>
            <a:ext cx="4097211" cy="2170661"/>
          </a:xfrm>
          <a:prstGeom prst="rect">
            <a:avLst/>
          </a:prstGeom>
          <a:gradFill>
            <a:gsLst>
              <a:gs pos="19000">
                <a:schemeClr val="accent1">
                  <a:lumMod val="50000"/>
                  <a:alpha val="68000"/>
                </a:schemeClr>
              </a:gs>
              <a:gs pos="100000">
                <a:schemeClr val="accent1">
                  <a:alpha val="48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5010646" y="-5010043"/>
            <a:ext cx="2170709" cy="12192000"/>
          </a:xfrm>
          <a:prstGeom prst="rect">
            <a:avLst/>
          </a:prstGeom>
          <a:gradFill>
            <a:gsLst>
              <a:gs pos="23000">
                <a:schemeClr val="accent1">
                  <a:lumMod val="75000"/>
                  <a:alpha val="16000"/>
                </a:schemeClr>
              </a:gs>
              <a:gs pos="99000">
                <a:srgbClr val="000000">
                  <a:alpha val="45000"/>
                </a:srgbClr>
              </a:gs>
            </a:gsLst>
            <a:lin ang="21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1383564" y="348865"/>
            <a:ext cx="9718111" cy="1576446"/>
          </a:xfrm>
        </p:spPr>
        <p:txBody>
          <a:bodyPr anchor="ctr">
            <a:normAutofit/>
          </a:bodyPr>
          <a:lstStyle/>
          <a:p>
            <a:r>
              <a:rPr lang="en-US" sz="4000" dirty="0">
                <a:solidFill>
                  <a:srgbClr val="FFFFFF"/>
                </a:solidFill>
              </a:rPr>
              <a:t>Introduction</a:t>
            </a:r>
            <a:endParaRPr lang="en-GB" sz="4000" dirty="0">
              <a:solidFill>
                <a:srgbClr val="FFFFFF"/>
              </a:solidFill>
            </a:endParaRPr>
          </a:p>
        </p:txBody>
      </p:sp>
      <p:graphicFrame>
        <p:nvGraphicFramePr>
          <p:cNvPr id="5" name="Content Placeholder 2">
            <a:extLst>
              <a:ext uri="{FF2B5EF4-FFF2-40B4-BE49-F238E27FC236}">
                <a16:creationId xmlns:a16="http://schemas.microsoft.com/office/drawing/2014/main" id="{53EC0729-BFCE-8C79-C190-AC89F2DD1652}"/>
              </a:ext>
            </a:extLst>
          </p:cNvPr>
          <p:cNvGraphicFramePr>
            <a:graphicFrameLocks noGrp="1"/>
          </p:cNvGraphicFramePr>
          <p:nvPr>
            <p:ph idx="1"/>
            <p:extLst>
              <p:ext uri="{D42A27DB-BD31-4B8C-83A1-F6EECF244321}">
                <p14:modId xmlns:p14="http://schemas.microsoft.com/office/powerpoint/2010/main" val="2980036943"/>
              </p:ext>
            </p:extLst>
          </p:nvPr>
        </p:nvGraphicFramePr>
        <p:xfrm>
          <a:off x="644056" y="2615979"/>
          <a:ext cx="10927829" cy="36894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250540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 name="Slide Background">
            <a:extLst>
              <a:ext uri="{FF2B5EF4-FFF2-40B4-BE49-F238E27FC236}">
                <a16:creationId xmlns:a16="http://schemas.microsoft.com/office/drawing/2014/main" id="{3ECBE1F1-D69B-4AFA-ABD5-8E41720EF6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descr="Electronic circuit board">
            <a:extLst>
              <a:ext uri="{FF2B5EF4-FFF2-40B4-BE49-F238E27FC236}">
                <a16:creationId xmlns:a16="http://schemas.microsoft.com/office/drawing/2014/main" id="{D7236063-D77C-F145-4B63-7594218A9374}"/>
              </a:ext>
            </a:extLst>
          </p:cNvPr>
          <p:cNvPicPr>
            <a:picLocks noChangeAspect="1"/>
          </p:cNvPicPr>
          <p:nvPr/>
        </p:nvPicPr>
        <p:blipFill rotWithShape="1">
          <a:blip r:embed="rId2"/>
          <a:srcRect l="39132" r="8208" b="-2"/>
          <a:stretch/>
        </p:blipFill>
        <p:spPr>
          <a:xfrm>
            <a:off x="-1" y="-2"/>
            <a:ext cx="4695826" cy="6858002"/>
          </a:xfrm>
          <a:prstGeom prst="rect">
            <a:avLst/>
          </a:prstGeom>
        </p:spPr>
      </p:pic>
      <p:sp useBgFill="1">
        <p:nvSpPr>
          <p:cNvPr id="52" name="Rectangle 51">
            <a:extLst>
              <a:ext uri="{FF2B5EF4-FFF2-40B4-BE49-F238E27FC236}">
                <a16:creationId xmlns:a16="http://schemas.microsoft.com/office/drawing/2014/main" id="{603A6265-E10C-4B85-9C20-E75FCAF9CC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0197" y="-1"/>
            <a:ext cx="6781802" cy="2286000"/>
          </a:xfrm>
          <a:prstGeom prst="rect">
            <a:avLst/>
          </a:prstGeom>
          <a:ln>
            <a:noFill/>
          </a:ln>
          <a:effectLst>
            <a:outerShdw blurRad="355600" dist="152400" sx="95000" sy="95000" algn="t" rotWithShape="0">
              <a:srgbClr val="000000">
                <a:alpha val="2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C91390F-9D46-2339-2ADF-95FB4BB2D279}"/>
              </a:ext>
            </a:extLst>
          </p:cNvPr>
          <p:cNvSpPr>
            <a:spLocks noGrp="1"/>
          </p:cNvSpPr>
          <p:nvPr>
            <p:ph type="title"/>
          </p:nvPr>
        </p:nvSpPr>
        <p:spPr>
          <a:xfrm>
            <a:off x="4781549" y="1"/>
            <a:ext cx="7315201" cy="1086452"/>
          </a:xfrm>
        </p:spPr>
        <p:txBody>
          <a:bodyPr>
            <a:normAutofit fontScale="90000"/>
          </a:bodyPr>
          <a:lstStyle/>
          <a:p>
            <a:r>
              <a:rPr lang="en-US" sz="3700" dirty="0"/>
              <a:t>Malware Analysis Laboratory Tools 	</a:t>
            </a:r>
          </a:p>
        </p:txBody>
      </p:sp>
      <p:graphicFrame>
        <p:nvGraphicFramePr>
          <p:cNvPr id="28" name="Content Placeholder 3">
            <a:extLst>
              <a:ext uri="{FF2B5EF4-FFF2-40B4-BE49-F238E27FC236}">
                <a16:creationId xmlns:a16="http://schemas.microsoft.com/office/drawing/2014/main" id="{95D6775E-B8A5-5F03-171B-63C8865B42CD}"/>
              </a:ext>
            </a:extLst>
          </p:cNvPr>
          <p:cNvGraphicFramePr>
            <a:graphicFrameLocks noGrp="1"/>
          </p:cNvGraphicFramePr>
          <p:nvPr>
            <p:ph idx="1"/>
            <p:extLst>
              <p:ext uri="{D42A27DB-BD31-4B8C-83A1-F6EECF244321}">
                <p14:modId xmlns:p14="http://schemas.microsoft.com/office/powerpoint/2010/main" val="3111958619"/>
              </p:ext>
            </p:extLst>
          </p:nvPr>
        </p:nvGraphicFramePr>
        <p:xfrm>
          <a:off x="4781550" y="1352551"/>
          <a:ext cx="7410450" cy="523935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267692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5">
                <a:lumMod val="50000"/>
              </a:schemeClr>
            </a:gs>
            <a:gs pos="100000">
              <a:srgbClr val="002060"/>
            </a:gs>
          </a:gsLst>
          <a:path path="circle">
            <a:fillToRect l="100000" t="100000"/>
          </a:path>
          <a:tileRect r="-100000" b="-100000"/>
        </a:gra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B6C76E0E-A869-468C-8AB8-BE573739F8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5281552"/>
            <a:ext cx="12192000" cy="1576450"/>
          </a:xfrm>
          <a:prstGeom prst="rect">
            <a:avLst/>
          </a:prstGeom>
          <a:gradFill>
            <a:gsLst>
              <a:gs pos="0">
                <a:schemeClr val="accent1"/>
              </a:gs>
              <a:gs pos="100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2980D51-170D-4D0F-B1DE-FA7299627D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28856" y="5281552"/>
            <a:ext cx="4063142" cy="1576447"/>
          </a:xfrm>
          <a:prstGeom prst="rect">
            <a:avLst/>
          </a:prstGeom>
          <a:gradFill>
            <a:gsLst>
              <a:gs pos="0">
                <a:srgbClr val="000000">
                  <a:alpha val="63000"/>
                </a:srgbClr>
              </a:gs>
              <a:gs pos="100000">
                <a:schemeClr val="accent1">
                  <a:lumMod val="75000"/>
                </a:scheme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5B103BBE-1445-4DEC-B4D9-5C57296E5B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5281552"/>
            <a:ext cx="12192000" cy="1576447"/>
          </a:xfrm>
          <a:prstGeom prst="rect">
            <a:avLst/>
          </a:prstGeom>
          <a:gradFill>
            <a:gsLst>
              <a:gs pos="39000">
                <a:schemeClr val="accent1">
                  <a:lumMod val="50000"/>
                  <a:alpha val="0"/>
                </a:schemeClr>
              </a:gs>
              <a:gs pos="100000">
                <a:srgbClr val="000000">
                  <a:alpha val="71000"/>
                </a:srgb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4" name="Group 63">
            <a:extLst>
              <a:ext uri="{FF2B5EF4-FFF2-40B4-BE49-F238E27FC236}">
                <a16:creationId xmlns:a16="http://schemas.microsoft.com/office/drawing/2014/main" id="{ABDED8E2-A4A2-8F04-AEF6-82DF95F81AFD}"/>
              </a:ext>
            </a:extLst>
          </p:cNvPr>
          <p:cNvGrpSpPr/>
          <p:nvPr/>
        </p:nvGrpSpPr>
        <p:grpSpPr>
          <a:xfrm>
            <a:off x="252111" y="0"/>
            <a:ext cx="3252531" cy="5281548"/>
            <a:chOff x="9099568" y="0"/>
            <a:chExt cx="3252531" cy="5281548"/>
          </a:xfrm>
        </p:grpSpPr>
        <p:sp>
          <p:nvSpPr>
            <p:cNvPr id="32" name="Freeform: Shape 31">
              <a:extLst>
                <a:ext uri="{FF2B5EF4-FFF2-40B4-BE49-F238E27FC236}">
                  <a16:creationId xmlns:a16="http://schemas.microsoft.com/office/drawing/2014/main" id="{E41C229C-181B-19D9-D474-274835C04D79}"/>
                </a:ext>
              </a:extLst>
            </p:cNvPr>
            <p:cNvSpPr/>
            <p:nvPr/>
          </p:nvSpPr>
          <p:spPr>
            <a:xfrm>
              <a:off x="9099568" y="0"/>
              <a:ext cx="3252531" cy="5281548"/>
            </a:xfrm>
            <a:custGeom>
              <a:avLst/>
              <a:gdLst>
                <a:gd name="connsiteX0" fmla="*/ 3048001 w 3230315"/>
                <a:gd name="connsiteY0" fmla="*/ 606763 h 5281548"/>
                <a:gd name="connsiteX1" fmla="*/ 3230315 w 3230315"/>
                <a:gd name="connsiteY1" fmla="*/ 871828 h 5281548"/>
                <a:gd name="connsiteX2" fmla="*/ 3048001 w 3230315"/>
                <a:gd name="connsiteY2" fmla="*/ 1119511 h 5281548"/>
                <a:gd name="connsiteX3" fmla="*/ 0 w 3230315"/>
                <a:gd name="connsiteY3" fmla="*/ 0 h 5281548"/>
                <a:gd name="connsiteX4" fmla="*/ 3048000 w 3230315"/>
                <a:gd name="connsiteY4" fmla="*/ 0 h 5281548"/>
                <a:gd name="connsiteX5" fmla="*/ 3048000 w 3230315"/>
                <a:gd name="connsiteY5" fmla="*/ 5281548 h 5281548"/>
                <a:gd name="connsiteX6" fmla="*/ 0 w 3230315"/>
                <a:gd name="connsiteY6" fmla="*/ 5281548 h 5281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30315" h="5281548">
                  <a:moveTo>
                    <a:pt x="3048001" y="606763"/>
                  </a:moveTo>
                  <a:lnTo>
                    <a:pt x="3230315" y="871828"/>
                  </a:lnTo>
                  <a:lnTo>
                    <a:pt x="3048001" y="1119511"/>
                  </a:lnTo>
                  <a:close/>
                  <a:moveTo>
                    <a:pt x="0" y="0"/>
                  </a:moveTo>
                  <a:lnTo>
                    <a:pt x="3048000" y="0"/>
                  </a:lnTo>
                  <a:lnTo>
                    <a:pt x="3048000" y="5281548"/>
                  </a:lnTo>
                  <a:lnTo>
                    <a:pt x="0" y="5281548"/>
                  </a:lnTo>
                  <a:close/>
                </a:path>
              </a:pathLst>
            </a:custGeom>
            <a:solidFill>
              <a:schemeClr val="accent1">
                <a:lumMod val="50000"/>
              </a:schemeClr>
            </a:solidFill>
            <a:ln>
              <a:noFill/>
            </a:ln>
            <a:effectLst>
              <a:innerShdw blurRad="292100" dist="50800" dir="10800000">
                <a:prstClr val="black">
                  <a:alpha val="40000"/>
                </a:prstClr>
              </a:inn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5" name="Graphic 44" descr="Bug under magnifying glass with solid fill">
              <a:extLst>
                <a:ext uri="{FF2B5EF4-FFF2-40B4-BE49-F238E27FC236}">
                  <a16:creationId xmlns:a16="http://schemas.microsoft.com/office/drawing/2014/main" id="{60270606-D643-30F0-F708-68FCAACA291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88585" y="391207"/>
              <a:ext cx="914400" cy="914400"/>
            </a:xfrm>
            <a:prstGeom prst="rect">
              <a:avLst/>
            </a:prstGeom>
          </p:spPr>
        </p:pic>
        <p:sp>
          <p:nvSpPr>
            <p:cNvPr id="52" name="TextBox 51">
              <a:extLst>
                <a:ext uri="{FF2B5EF4-FFF2-40B4-BE49-F238E27FC236}">
                  <a16:creationId xmlns:a16="http://schemas.microsoft.com/office/drawing/2014/main" id="{44D88B35-0E2D-F0DE-2D30-5B2DB1061D7A}"/>
                </a:ext>
              </a:extLst>
            </p:cNvPr>
            <p:cNvSpPr txBox="1"/>
            <p:nvPr/>
          </p:nvSpPr>
          <p:spPr>
            <a:xfrm>
              <a:off x="9304095" y="1413275"/>
              <a:ext cx="2821257" cy="646331"/>
            </a:xfrm>
            <a:prstGeom prst="rect">
              <a:avLst/>
            </a:prstGeom>
            <a:noFill/>
          </p:spPr>
          <p:txBody>
            <a:bodyPr wrap="square" rtlCol="0">
              <a:spAutoFit/>
            </a:bodyPr>
            <a:lstStyle/>
            <a:p>
              <a:r>
                <a:rPr lang="en-US" b="1" dirty="0">
                  <a:solidFill>
                    <a:schemeClr val="bg1"/>
                  </a:solidFill>
                  <a:latin typeface="Monsterrat"/>
                </a:rPr>
                <a:t>Advanced Dynamic Analysis</a:t>
              </a:r>
            </a:p>
            <a:p>
              <a:endParaRPr lang="en-US" b="1" dirty="0">
                <a:solidFill>
                  <a:schemeClr val="bg1"/>
                </a:solidFill>
                <a:latin typeface="Monsterrat"/>
              </a:endParaRPr>
            </a:p>
          </p:txBody>
        </p:sp>
        <p:sp>
          <p:nvSpPr>
            <p:cNvPr id="57" name="TextBox 56">
              <a:extLst>
                <a:ext uri="{FF2B5EF4-FFF2-40B4-BE49-F238E27FC236}">
                  <a16:creationId xmlns:a16="http://schemas.microsoft.com/office/drawing/2014/main" id="{95B7D384-734B-D9B4-761C-952602B36C0B}"/>
                </a:ext>
              </a:extLst>
            </p:cNvPr>
            <p:cNvSpPr txBox="1"/>
            <p:nvPr/>
          </p:nvSpPr>
          <p:spPr>
            <a:xfrm>
              <a:off x="9437033" y="1811308"/>
              <a:ext cx="2538975" cy="830997"/>
            </a:xfrm>
            <a:prstGeom prst="rect">
              <a:avLst/>
            </a:prstGeom>
            <a:noFill/>
          </p:spPr>
          <p:txBody>
            <a:bodyPr wrap="square" rtlCol="0">
              <a:spAutoFit/>
            </a:bodyPr>
            <a:lstStyle/>
            <a:p>
              <a:pPr marL="285750" indent="-285750">
                <a:buFont typeface="Arial" panose="020B0604020202020204" pitchFamily="34" charset="0"/>
                <a:buChar char="•"/>
              </a:pPr>
              <a:r>
                <a:rPr lang="en-US" sz="1600" dirty="0" err="1">
                  <a:solidFill>
                    <a:schemeClr val="bg1"/>
                  </a:solidFill>
                </a:rPr>
                <a:t>dnSpy</a:t>
              </a:r>
              <a:r>
                <a:rPr lang="en-US" sz="1600" dirty="0">
                  <a:solidFill>
                    <a:schemeClr val="bg1"/>
                  </a:solidFill>
                </a:rPr>
                <a:t> – Debugger &amp; .NET assembly editor</a:t>
              </a:r>
            </a:p>
            <a:p>
              <a:endParaRPr lang="en-US" sz="1600" dirty="0">
                <a:solidFill>
                  <a:schemeClr val="bg1"/>
                </a:solidFill>
              </a:endParaRPr>
            </a:p>
          </p:txBody>
        </p:sp>
      </p:grpSp>
      <p:sp>
        <p:nvSpPr>
          <p:cNvPr id="58" name="TextBox 57">
            <a:extLst>
              <a:ext uri="{FF2B5EF4-FFF2-40B4-BE49-F238E27FC236}">
                <a16:creationId xmlns:a16="http://schemas.microsoft.com/office/drawing/2014/main" id="{9DE7D4C0-28BF-8357-D8CB-128146235B32}"/>
              </a:ext>
            </a:extLst>
          </p:cNvPr>
          <p:cNvSpPr txBox="1"/>
          <p:nvPr/>
        </p:nvSpPr>
        <p:spPr>
          <a:xfrm>
            <a:off x="1286286" y="5552636"/>
            <a:ext cx="6669082" cy="830997"/>
          </a:xfrm>
          <a:prstGeom prst="rect">
            <a:avLst/>
          </a:prstGeom>
          <a:noFill/>
        </p:spPr>
        <p:txBody>
          <a:bodyPr wrap="square" rtlCol="0">
            <a:spAutoFit/>
          </a:bodyPr>
          <a:lstStyle/>
          <a:p>
            <a:r>
              <a:rPr lang="en-US" sz="4800" b="1" dirty="0">
                <a:solidFill>
                  <a:schemeClr val="bg1"/>
                </a:solidFill>
                <a:latin typeface="Monsterrat"/>
              </a:rPr>
              <a:t>Malware Analysis</a:t>
            </a:r>
          </a:p>
        </p:txBody>
      </p:sp>
      <p:pic>
        <p:nvPicPr>
          <p:cNvPr id="60" name="Graphic 59" descr="Tools with solid fill">
            <a:extLst>
              <a:ext uri="{FF2B5EF4-FFF2-40B4-BE49-F238E27FC236}">
                <a16:creationId xmlns:a16="http://schemas.microsoft.com/office/drawing/2014/main" id="{EC03D6B2-02E1-705D-5DC5-A63CBC75083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265731" y="2755050"/>
            <a:ext cx="802807" cy="802807"/>
          </a:xfrm>
          <a:prstGeom prst="rect">
            <a:avLst/>
          </a:prstGeom>
          <a:effectLst>
            <a:innerShdw blurRad="63500" dist="50800" dir="18900000">
              <a:prstClr val="black">
                <a:alpha val="50000"/>
              </a:prstClr>
            </a:innerShdw>
          </a:effectLst>
        </p:spPr>
      </p:pic>
      <p:grpSp>
        <p:nvGrpSpPr>
          <p:cNvPr id="63" name="Group 62">
            <a:extLst>
              <a:ext uri="{FF2B5EF4-FFF2-40B4-BE49-F238E27FC236}">
                <a16:creationId xmlns:a16="http://schemas.microsoft.com/office/drawing/2014/main" id="{B05230D9-1CC8-3C06-FCA1-49AB896E9E0E}"/>
              </a:ext>
            </a:extLst>
          </p:cNvPr>
          <p:cNvGrpSpPr/>
          <p:nvPr/>
        </p:nvGrpSpPr>
        <p:grpSpPr>
          <a:xfrm>
            <a:off x="-18495" y="-28"/>
            <a:ext cx="3432747" cy="5281548"/>
            <a:chOff x="5871350" y="-28"/>
            <a:chExt cx="3432747" cy="5281548"/>
          </a:xfrm>
        </p:grpSpPr>
        <p:sp>
          <p:nvSpPr>
            <p:cNvPr id="31" name="Freeform: Shape 30">
              <a:extLst>
                <a:ext uri="{FF2B5EF4-FFF2-40B4-BE49-F238E27FC236}">
                  <a16:creationId xmlns:a16="http://schemas.microsoft.com/office/drawing/2014/main" id="{5B618E84-8BB0-5619-83A8-51E987AF6609}"/>
                </a:ext>
              </a:extLst>
            </p:cNvPr>
            <p:cNvSpPr/>
            <p:nvPr/>
          </p:nvSpPr>
          <p:spPr>
            <a:xfrm>
              <a:off x="6073786" y="-28"/>
              <a:ext cx="3230311" cy="5281548"/>
            </a:xfrm>
            <a:custGeom>
              <a:avLst/>
              <a:gdLst>
                <a:gd name="connsiteX0" fmla="*/ 0 w 3230311"/>
                <a:gd name="connsiteY0" fmla="*/ 0 h 5281548"/>
                <a:gd name="connsiteX1" fmla="*/ 3048000 w 3230311"/>
                <a:gd name="connsiteY1" fmla="*/ 0 h 5281548"/>
                <a:gd name="connsiteX2" fmla="*/ 3048000 w 3230311"/>
                <a:gd name="connsiteY2" fmla="*/ 619578 h 5281548"/>
                <a:gd name="connsiteX3" fmla="*/ 3230311 w 3230311"/>
                <a:gd name="connsiteY3" fmla="*/ 884639 h 5281548"/>
                <a:gd name="connsiteX4" fmla="*/ 3048000 w 3230311"/>
                <a:gd name="connsiteY4" fmla="*/ 1132318 h 5281548"/>
                <a:gd name="connsiteX5" fmla="*/ 3048000 w 3230311"/>
                <a:gd name="connsiteY5" fmla="*/ 5281548 h 5281548"/>
                <a:gd name="connsiteX6" fmla="*/ 0 w 3230311"/>
                <a:gd name="connsiteY6" fmla="*/ 5281548 h 5281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30311" h="5281548">
                  <a:moveTo>
                    <a:pt x="0" y="0"/>
                  </a:moveTo>
                  <a:lnTo>
                    <a:pt x="3048000" y="0"/>
                  </a:lnTo>
                  <a:lnTo>
                    <a:pt x="3048000" y="619578"/>
                  </a:lnTo>
                  <a:lnTo>
                    <a:pt x="3230311" y="884639"/>
                  </a:lnTo>
                  <a:lnTo>
                    <a:pt x="3048000" y="1132318"/>
                  </a:lnTo>
                  <a:lnTo>
                    <a:pt x="3048000" y="5281548"/>
                  </a:lnTo>
                  <a:lnTo>
                    <a:pt x="0" y="5281548"/>
                  </a:lnTo>
                  <a:close/>
                </a:path>
              </a:pathLst>
            </a:custGeom>
            <a:solidFill>
              <a:schemeClr val="accent1">
                <a:lumMod val="75000"/>
              </a:schemeClr>
            </a:solidFill>
            <a:ln>
              <a:noFill/>
            </a:ln>
            <a:effectLst>
              <a:innerShdw blurRad="292100" dist="50800" dir="10800000">
                <a:prstClr val="black">
                  <a:alpha val="40000"/>
                </a:prstClr>
              </a:inn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36" name="Graphic 35" descr="Processor with solid fill">
              <a:extLst>
                <a:ext uri="{FF2B5EF4-FFF2-40B4-BE49-F238E27FC236}">
                  <a16:creationId xmlns:a16="http://schemas.microsoft.com/office/drawing/2014/main" id="{6B373A96-ADD0-D36B-10AF-2333840AF30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172030" y="416607"/>
              <a:ext cx="914400" cy="914400"/>
            </a:xfrm>
            <a:prstGeom prst="rect">
              <a:avLst/>
            </a:prstGeom>
          </p:spPr>
        </p:pic>
        <p:sp>
          <p:nvSpPr>
            <p:cNvPr id="51" name="TextBox 50">
              <a:extLst>
                <a:ext uri="{FF2B5EF4-FFF2-40B4-BE49-F238E27FC236}">
                  <a16:creationId xmlns:a16="http://schemas.microsoft.com/office/drawing/2014/main" id="{82C0408C-6207-4E75-C6DE-BA1DB4E468CA}"/>
                </a:ext>
              </a:extLst>
            </p:cNvPr>
            <p:cNvSpPr txBox="1"/>
            <p:nvPr/>
          </p:nvSpPr>
          <p:spPr>
            <a:xfrm>
              <a:off x="6389030" y="1413276"/>
              <a:ext cx="2577601" cy="369332"/>
            </a:xfrm>
            <a:prstGeom prst="rect">
              <a:avLst/>
            </a:prstGeom>
            <a:noFill/>
          </p:spPr>
          <p:txBody>
            <a:bodyPr wrap="square" rtlCol="0">
              <a:spAutoFit/>
            </a:bodyPr>
            <a:lstStyle/>
            <a:p>
              <a:r>
                <a:rPr lang="en-US" b="1" dirty="0">
                  <a:solidFill>
                    <a:schemeClr val="bg1"/>
                  </a:solidFill>
                  <a:latin typeface="Monsterrat"/>
                </a:rPr>
                <a:t>Advanced Static Analysis</a:t>
              </a:r>
            </a:p>
          </p:txBody>
        </p:sp>
        <p:sp>
          <p:nvSpPr>
            <p:cNvPr id="56" name="TextBox 55">
              <a:extLst>
                <a:ext uri="{FF2B5EF4-FFF2-40B4-BE49-F238E27FC236}">
                  <a16:creationId xmlns:a16="http://schemas.microsoft.com/office/drawing/2014/main" id="{8A2514DA-7C0E-ABCF-A864-E112EB0E11F8}"/>
                </a:ext>
              </a:extLst>
            </p:cNvPr>
            <p:cNvSpPr txBox="1"/>
            <p:nvPr/>
          </p:nvSpPr>
          <p:spPr>
            <a:xfrm>
              <a:off x="5871350" y="1811308"/>
              <a:ext cx="3228218" cy="1569660"/>
            </a:xfrm>
            <a:prstGeom prst="rect">
              <a:avLst/>
            </a:prstGeom>
            <a:noFill/>
          </p:spPr>
          <p:txBody>
            <a:bodyPr wrap="square" rtlCol="0">
              <a:spAutoFit/>
            </a:bodyPr>
            <a:lstStyle/>
            <a:p>
              <a:pPr marL="742950" lvl="1" indent="-285750">
                <a:buFont typeface="Arial" panose="020B0604020202020204" pitchFamily="34" charset="0"/>
                <a:buChar char="•"/>
              </a:pPr>
              <a:r>
                <a:rPr lang="en-US" sz="1600" dirty="0">
                  <a:solidFill>
                    <a:schemeClr val="bg1"/>
                  </a:solidFill>
                </a:rPr>
                <a:t>x64Dbg – Opensource debugger for windows binary</a:t>
              </a:r>
            </a:p>
            <a:p>
              <a:pPr marL="742950" lvl="1" indent="-285750">
                <a:buFont typeface="Arial" panose="020B0604020202020204" pitchFamily="34" charset="0"/>
                <a:buChar char="•"/>
              </a:pPr>
              <a:r>
                <a:rPr lang="en-US" sz="1600" dirty="0">
                  <a:solidFill>
                    <a:schemeClr val="bg1"/>
                  </a:solidFill>
                </a:rPr>
                <a:t>FLOSS – Extract and deobfuscate string</a:t>
              </a:r>
            </a:p>
            <a:p>
              <a:endParaRPr lang="en-US" sz="1600" dirty="0">
                <a:solidFill>
                  <a:schemeClr val="bg1"/>
                </a:solidFill>
              </a:endParaRPr>
            </a:p>
          </p:txBody>
        </p:sp>
      </p:grpSp>
      <p:grpSp>
        <p:nvGrpSpPr>
          <p:cNvPr id="62" name="Group 61">
            <a:extLst>
              <a:ext uri="{FF2B5EF4-FFF2-40B4-BE49-F238E27FC236}">
                <a16:creationId xmlns:a16="http://schemas.microsoft.com/office/drawing/2014/main" id="{427EB18F-D381-8A0E-DD34-119B1C74F89C}"/>
              </a:ext>
            </a:extLst>
          </p:cNvPr>
          <p:cNvGrpSpPr/>
          <p:nvPr/>
        </p:nvGrpSpPr>
        <p:grpSpPr>
          <a:xfrm>
            <a:off x="-275457" y="0"/>
            <a:ext cx="3598914" cy="5281548"/>
            <a:chOff x="2679399" y="0"/>
            <a:chExt cx="3598914" cy="5281548"/>
          </a:xfrm>
        </p:grpSpPr>
        <p:sp>
          <p:nvSpPr>
            <p:cNvPr id="30" name="Freeform: Shape 29">
              <a:extLst>
                <a:ext uri="{FF2B5EF4-FFF2-40B4-BE49-F238E27FC236}">
                  <a16:creationId xmlns:a16="http://schemas.microsoft.com/office/drawing/2014/main" id="{A2728FF7-F96F-0735-3E7A-B7B05B34E4E7}"/>
                </a:ext>
              </a:extLst>
            </p:cNvPr>
            <p:cNvSpPr/>
            <p:nvPr/>
          </p:nvSpPr>
          <p:spPr>
            <a:xfrm>
              <a:off x="3048000" y="0"/>
              <a:ext cx="3230313" cy="5281548"/>
            </a:xfrm>
            <a:custGeom>
              <a:avLst/>
              <a:gdLst>
                <a:gd name="connsiteX0" fmla="*/ 0 w 3230313"/>
                <a:gd name="connsiteY0" fmla="*/ 0 h 5281548"/>
                <a:gd name="connsiteX1" fmla="*/ 3048000 w 3230313"/>
                <a:gd name="connsiteY1" fmla="*/ 0 h 5281548"/>
                <a:gd name="connsiteX2" fmla="*/ 3048000 w 3230313"/>
                <a:gd name="connsiteY2" fmla="*/ 617434 h 5281548"/>
                <a:gd name="connsiteX3" fmla="*/ 3230313 w 3230313"/>
                <a:gd name="connsiteY3" fmla="*/ 882499 h 5281548"/>
                <a:gd name="connsiteX4" fmla="*/ 3048000 w 3230313"/>
                <a:gd name="connsiteY4" fmla="*/ 1130181 h 5281548"/>
                <a:gd name="connsiteX5" fmla="*/ 3048000 w 3230313"/>
                <a:gd name="connsiteY5" fmla="*/ 5281548 h 5281548"/>
                <a:gd name="connsiteX6" fmla="*/ 0 w 3230313"/>
                <a:gd name="connsiteY6" fmla="*/ 5281548 h 5281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30313" h="5281548">
                  <a:moveTo>
                    <a:pt x="0" y="0"/>
                  </a:moveTo>
                  <a:lnTo>
                    <a:pt x="3048000" y="0"/>
                  </a:lnTo>
                  <a:lnTo>
                    <a:pt x="3048000" y="617434"/>
                  </a:lnTo>
                  <a:lnTo>
                    <a:pt x="3230313" y="882499"/>
                  </a:lnTo>
                  <a:lnTo>
                    <a:pt x="3048000" y="1130181"/>
                  </a:lnTo>
                  <a:lnTo>
                    <a:pt x="3048000" y="5281548"/>
                  </a:lnTo>
                  <a:lnTo>
                    <a:pt x="0" y="5281548"/>
                  </a:lnTo>
                  <a:close/>
                </a:path>
              </a:pathLst>
            </a:custGeom>
            <a:solidFill>
              <a:schemeClr val="accent5">
                <a:lumMod val="75000"/>
              </a:schemeClr>
            </a:solidFill>
            <a:ln>
              <a:noFill/>
            </a:ln>
            <a:effectLst>
              <a:innerShdw blurRad="292100" dist="50800" dir="10800000">
                <a:prstClr val="black">
                  <a:alpha val="40000"/>
                </a:prstClr>
              </a:inn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34" name="Graphic 33" descr="Programmer male with solid fill">
              <a:extLst>
                <a:ext uri="{FF2B5EF4-FFF2-40B4-BE49-F238E27FC236}">
                  <a16:creationId xmlns:a16="http://schemas.microsoft.com/office/drawing/2014/main" id="{0EB7BD93-5AF7-E3F3-A25A-9B7D7AED4A88}"/>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114799" y="391207"/>
              <a:ext cx="914400" cy="914400"/>
            </a:xfrm>
            <a:prstGeom prst="rect">
              <a:avLst/>
            </a:prstGeom>
          </p:spPr>
        </p:pic>
        <p:sp>
          <p:nvSpPr>
            <p:cNvPr id="48" name="TextBox 47">
              <a:extLst>
                <a:ext uri="{FF2B5EF4-FFF2-40B4-BE49-F238E27FC236}">
                  <a16:creationId xmlns:a16="http://schemas.microsoft.com/office/drawing/2014/main" id="{7242AD37-3348-B588-72CD-D4BFFE7C6CAD}"/>
                </a:ext>
              </a:extLst>
            </p:cNvPr>
            <p:cNvSpPr txBox="1"/>
            <p:nvPr/>
          </p:nvSpPr>
          <p:spPr>
            <a:xfrm>
              <a:off x="3490793" y="1413276"/>
              <a:ext cx="2260068" cy="646331"/>
            </a:xfrm>
            <a:prstGeom prst="rect">
              <a:avLst/>
            </a:prstGeom>
            <a:noFill/>
          </p:spPr>
          <p:txBody>
            <a:bodyPr wrap="square" rtlCol="0">
              <a:spAutoFit/>
            </a:bodyPr>
            <a:lstStyle/>
            <a:p>
              <a:r>
                <a:rPr lang="en-US" b="1" dirty="0">
                  <a:solidFill>
                    <a:schemeClr val="bg1"/>
                  </a:solidFill>
                  <a:latin typeface="Monsterrat"/>
                </a:rPr>
                <a:t>Behavioural Analysis</a:t>
              </a:r>
            </a:p>
            <a:p>
              <a:endParaRPr lang="en-US" b="1" dirty="0">
                <a:solidFill>
                  <a:schemeClr val="bg1"/>
                </a:solidFill>
                <a:latin typeface="Monsterrat"/>
              </a:endParaRPr>
            </a:p>
          </p:txBody>
        </p:sp>
        <p:sp>
          <p:nvSpPr>
            <p:cNvPr id="55" name="TextBox 54">
              <a:extLst>
                <a:ext uri="{FF2B5EF4-FFF2-40B4-BE49-F238E27FC236}">
                  <a16:creationId xmlns:a16="http://schemas.microsoft.com/office/drawing/2014/main" id="{B6FCAF4E-99A8-C4C4-C491-644018E50808}"/>
                </a:ext>
              </a:extLst>
            </p:cNvPr>
            <p:cNvSpPr txBox="1"/>
            <p:nvPr/>
          </p:nvSpPr>
          <p:spPr>
            <a:xfrm>
              <a:off x="2679399" y="1874941"/>
              <a:ext cx="3427352" cy="3046988"/>
            </a:xfrm>
            <a:prstGeom prst="rect">
              <a:avLst/>
            </a:prstGeom>
            <a:noFill/>
          </p:spPr>
          <p:txBody>
            <a:bodyPr wrap="square" rtlCol="0">
              <a:spAutoFit/>
            </a:bodyPr>
            <a:lstStyle/>
            <a:p>
              <a:pPr marL="742950" lvl="1" indent="-285750">
                <a:buFont typeface="Arial" panose="020B0604020202020204" pitchFamily="34" charset="0"/>
                <a:buChar char="•"/>
              </a:pPr>
              <a:r>
                <a:rPr lang="en-US" sz="1600" dirty="0">
                  <a:solidFill>
                    <a:schemeClr val="bg1"/>
                  </a:solidFill>
                </a:rPr>
                <a:t>ProcDot – visualize malware interactions by merging PCAPs and Sysinternal’s monitor (ProcMon).</a:t>
              </a:r>
            </a:p>
            <a:p>
              <a:pPr marL="742950" lvl="1" indent="-285750">
                <a:buFont typeface="Arial" panose="020B0604020202020204" pitchFamily="34" charset="0"/>
                <a:buChar char="•"/>
              </a:pPr>
              <a:r>
                <a:rPr lang="en-US" sz="1600" dirty="0">
                  <a:solidFill>
                    <a:schemeClr val="bg1"/>
                  </a:solidFill>
                </a:rPr>
                <a:t>ProcMon – Real time monitoring of file systems, registry, and process/threads</a:t>
              </a:r>
            </a:p>
            <a:p>
              <a:pPr marL="742950" lvl="1" indent="-285750">
                <a:buFont typeface="Arial" panose="020B0604020202020204" pitchFamily="34" charset="0"/>
                <a:buChar char="•"/>
              </a:pPr>
              <a:r>
                <a:rPr lang="en-US" sz="1600" dirty="0">
                  <a:solidFill>
                    <a:schemeClr val="bg1"/>
                  </a:solidFill>
                </a:rPr>
                <a:t>Process Hacker – Monitor system resources.</a:t>
              </a:r>
            </a:p>
            <a:p>
              <a:pPr marL="742950" lvl="1" indent="-285750">
                <a:buFont typeface="Arial" panose="020B0604020202020204" pitchFamily="34" charset="0"/>
                <a:buChar char="•"/>
              </a:pPr>
              <a:r>
                <a:rPr lang="en-US" sz="1600" dirty="0">
                  <a:solidFill>
                    <a:schemeClr val="bg1"/>
                  </a:solidFill>
                </a:rPr>
                <a:t>Wireshark – Network Capture</a:t>
              </a:r>
            </a:p>
            <a:p>
              <a:pPr marL="742950" lvl="1" indent="-285750">
                <a:buFont typeface="Arial" panose="020B0604020202020204" pitchFamily="34" charset="0"/>
                <a:buChar char="•"/>
              </a:pPr>
              <a:r>
                <a:rPr lang="en-US" sz="1600" dirty="0">
                  <a:solidFill>
                    <a:schemeClr val="bg1"/>
                  </a:solidFill>
                </a:rPr>
                <a:t>Burp Suite – SSL interception</a:t>
              </a:r>
            </a:p>
            <a:p>
              <a:endParaRPr lang="en-US" sz="1600" dirty="0">
                <a:solidFill>
                  <a:schemeClr val="bg1"/>
                </a:solidFill>
              </a:endParaRPr>
            </a:p>
          </p:txBody>
        </p:sp>
      </p:grpSp>
      <p:grpSp>
        <p:nvGrpSpPr>
          <p:cNvPr id="61" name="Group 60">
            <a:extLst>
              <a:ext uri="{FF2B5EF4-FFF2-40B4-BE49-F238E27FC236}">
                <a16:creationId xmlns:a16="http://schemas.microsoft.com/office/drawing/2014/main" id="{0F8616AE-894C-E3B2-D6A0-3AE9B2311605}"/>
              </a:ext>
            </a:extLst>
          </p:cNvPr>
          <p:cNvGrpSpPr/>
          <p:nvPr/>
        </p:nvGrpSpPr>
        <p:grpSpPr>
          <a:xfrm>
            <a:off x="-78575" y="0"/>
            <a:ext cx="3308885" cy="5281548"/>
            <a:chOff x="-78575" y="0"/>
            <a:chExt cx="3308885" cy="5281548"/>
          </a:xfrm>
        </p:grpSpPr>
        <p:sp>
          <p:nvSpPr>
            <p:cNvPr id="29" name="Freeform: Shape 28">
              <a:extLst>
                <a:ext uri="{FF2B5EF4-FFF2-40B4-BE49-F238E27FC236}">
                  <a16:creationId xmlns:a16="http://schemas.microsoft.com/office/drawing/2014/main" id="{3D72C696-9C3D-EB65-29CA-3AD28EB4817A}"/>
                </a:ext>
              </a:extLst>
            </p:cNvPr>
            <p:cNvSpPr/>
            <p:nvPr/>
          </p:nvSpPr>
          <p:spPr>
            <a:xfrm>
              <a:off x="0" y="0"/>
              <a:ext cx="3230310" cy="5281548"/>
            </a:xfrm>
            <a:custGeom>
              <a:avLst/>
              <a:gdLst>
                <a:gd name="connsiteX0" fmla="*/ 0 w 3230310"/>
                <a:gd name="connsiteY0" fmla="*/ 0 h 5281548"/>
                <a:gd name="connsiteX1" fmla="*/ 3048000 w 3230310"/>
                <a:gd name="connsiteY1" fmla="*/ 0 h 5281548"/>
                <a:gd name="connsiteX2" fmla="*/ 3048000 w 3230310"/>
                <a:gd name="connsiteY2" fmla="*/ 606760 h 5281548"/>
                <a:gd name="connsiteX3" fmla="*/ 3230310 w 3230310"/>
                <a:gd name="connsiteY3" fmla="*/ 871820 h 5281548"/>
                <a:gd name="connsiteX4" fmla="*/ 3048000 w 3230310"/>
                <a:gd name="connsiteY4" fmla="*/ 1119498 h 5281548"/>
                <a:gd name="connsiteX5" fmla="*/ 3048000 w 3230310"/>
                <a:gd name="connsiteY5" fmla="*/ 5281548 h 5281548"/>
                <a:gd name="connsiteX6" fmla="*/ 0 w 3230310"/>
                <a:gd name="connsiteY6" fmla="*/ 5281548 h 5281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30310" h="5281548">
                  <a:moveTo>
                    <a:pt x="0" y="0"/>
                  </a:moveTo>
                  <a:lnTo>
                    <a:pt x="3048000" y="0"/>
                  </a:lnTo>
                  <a:lnTo>
                    <a:pt x="3048000" y="606760"/>
                  </a:lnTo>
                  <a:lnTo>
                    <a:pt x="3230310" y="871820"/>
                  </a:lnTo>
                  <a:lnTo>
                    <a:pt x="3048000" y="1119498"/>
                  </a:lnTo>
                  <a:lnTo>
                    <a:pt x="3048000" y="5281548"/>
                  </a:lnTo>
                  <a:lnTo>
                    <a:pt x="0" y="5281548"/>
                  </a:lnTo>
                  <a:close/>
                </a:path>
              </a:pathLst>
            </a:custGeom>
            <a:solidFill>
              <a:srgbClr val="00B0F0"/>
            </a:solidFill>
            <a:ln>
              <a:noFill/>
            </a:ln>
            <a:effectLst>
              <a:innerShdw blurRad="292100" dist="50800" dir="10800000">
                <a:prstClr val="black">
                  <a:alpha val="40000"/>
                </a:prstClr>
              </a:inn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24" name="Graphic 23" descr="Binary with solid fill">
              <a:extLst>
                <a:ext uri="{FF2B5EF4-FFF2-40B4-BE49-F238E27FC236}">
                  <a16:creationId xmlns:a16="http://schemas.microsoft.com/office/drawing/2014/main" id="{B29F8040-C82D-7551-0E6C-B0D74EB5F869}"/>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066800" y="416607"/>
              <a:ext cx="914400" cy="914400"/>
            </a:xfrm>
            <a:prstGeom prst="rect">
              <a:avLst/>
            </a:prstGeom>
          </p:spPr>
        </p:pic>
        <p:sp>
          <p:nvSpPr>
            <p:cNvPr id="47" name="TextBox 46">
              <a:extLst>
                <a:ext uri="{FF2B5EF4-FFF2-40B4-BE49-F238E27FC236}">
                  <a16:creationId xmlns:a16="http://schemas.microsoft.com/office/drawing/2014/main" id="{6CEBCDFC-D315-5832-3B3E-026CD582ED55}"/>
                </a:ext>
              </a:extLst>
            </p:cNvPr>
            <p:cNvSpPr txBox="1"/>
            <p:nvPr/>
          </p:nvSpPr>
          <p:spPr>
            <a:xfrm>
              <a:off x="514588" y="1413276"/>
              <a:ext cx="2087419" cy="646331"/>
            </a:xfrm>
            <a:prstGeom prst="rect">
              <a:avLst/>
            </a:prstGeom>
            <a:noFill/>
          </p:spPr>
          <p:txBody>
            <a:bodyPr wrap="square" rtlCol="0">
              <a:spAutoFit/>
            </a:bodyPr>
            <a:lstStyle/>
            <a:p>
              <a:r>
                <a:rPr lang="en-US" b="1" dirty="0">
                  <a:solidFill>
                    <a:schemeClr val="bg1"/>
                  </a:solidFill>
                  <a:latin typeface="Monsterrat"/>
                </a:rPr>
                <a:t>Basic Static Analysis</a:t>
              </a:r>
            </a:p>
            <a:p>
              <a:endParaRPr lang="en-US" b="1" dirty="0">
                <a:solidFill>
                  <a:schemeClr val="bg1"/>
                </a:solidFill>
                <a:latin typeface="Monsterrat"/>
              </a:endParaRPr>
            </a:p>
          </p:txBody>
        </p:sp>
        <p:sp>
          <p:nvSpPr>
            <p:cNvPr id="54" name="TextBox 53">
              <a:extLst>
                <a:ext uri="{FF2B5EF4-FFF2-40B4-BE49-F238E27FC236}">
                  <a16:creationId xmlns:a16="http://schemas.microsoft.com/office/drawing/2014/main" id="{5306AF5F-4681-5A82-A656-41E3C7E966D2}"/>
                </a:ext>
              </a:extLst>
            </p:cNvPr>
            <p:cNvSpPr txBox="1"/>
            <p:nvPr/>
          </p:nvSpPr>
          <p:spPr>
            <a:xfrm>
              <a:off x="-78575" y="1865744"/>
              <a:ext cx="2806783" cy="2062103"/>
            </a:xfrm>
            <a:prstGeom prst="rect">
              <a:avLst/>
            </a:prstGeom>
            <a:noFill/>
          </p:spPr>
          <p:txBody>
            <a:bodyPr wrap="square" rtlCol="0">
              <a:spAutoFit/>
            </a:bodyPr>
            <a:lstStyle/>
            <a:p>
              <a:pPr marL="742950" lvl="1" indent="-285750">
                <a:buFont typeface="Arial" panose="020B0604020202020204" pitchFamily="34" charset="0"/>
                <a:buChar char="•"/>
              </a:pPr>
              <a:r>
                <a:rPr lang="en-US" sz="1600" dirty="0">
                  <a:solidFill>
                    <a:schemeClr val="bg1"/>
                  </a:solidFill>
                </a:rPr>
                <a:t>PeStudio – Identify Artifacts to accelerate initial assessment</a:t>
              </a:r>
            </a:p>
            <a:p>
              <a:pPr marL="742950" lvl="1" indent="-285750">
                <a:buFont typeface="Arial" panose="020B0604020202020204" pitchFamily="34" charset="0"/>
                <a:buChar char="•"/>
              </a:pPr>
              <a:r>
                <a:rPr lang="en-US" sz="1600" dirty="0">
                  <a:solidFill>
                    <a:schemeClr val="bg1"/>
                  </a:solidFill>
                </a:rPr>
                <a:t>Detect it Easy (DIE) – Determine file types and examine file properties. </a:t>
              </a:r>
            </a:p>
            <a:p>
              <a:pPr marL="285750" indent="-285750">
                <a:buFont typeface="Arial" panose="020B0604020202020204" pitchFamily="34" charset="0"/>
                <a:buChar char="•"/>
              </a:pPr>
              <a:endParaRPr lang="en-US" sz="1600" dirty="0">
                <a:solidFill>
                  <a:schemeClr val="bg1"/>
                </a:solidFill>
              </a:endParaRPr>
            </a:p>
          </p:txBody>
        </p:sp>
      </p:grpSp>
      <p:sp>
        <p:nvSpPr>
          <p:cNvPr id="4" name="TextBox 3">
            <a:extLst>
              <a:ext uri="{FF2B5EF4-FFF2-40B4-BE49-F238E27FC236}">
                <a16:creationId xmlns:a16="http://schemas.microsoft.com/office/drawing/2014/main" id="{DF5390C4-AEAB-E1B0-23CB-0BAA4A4647A4}"/>
              </a:ext>
            </a:extLst>
          </p:cNvPr>
          <p:cNvSpPr txBox="1"/>
          <p:nvPr/>
        </p:nvSpPr>
        <p:spPr>
          <a:xfrm>
            <a:off x="5491580" y="1413275"/>
            <a:ext cx="4502165" cy="1569660"/>
          </a:xfrm>
          <a:prstGeom prst="rect">
            <a:avLst/>
          </a:prstGeom>
          <a:noFill/>
          <a:effectLst>
            <a:outerShdw blurRad="152400" dist="317500" dir="5400000" sx="90000" sy="-19000" rotWithShape="0">
              <a:prstClr val="black">
                <a:alpha val="15000"/>
              </a:prstClr>
            </a:outerShdw>
          </a:effectLst>
        </p:spPr>
        <p:txBody>
          <a:bodyPr wrap="square">
            <a:spAutoFit/>
          </a:bodyPr>
          <a:lstStyle/>
          <a:p>
            <a:r>
              <a:rPr lang="en-US" sz="9600" b="1" dirty="0">
                <a:solidFill>
                  <a:schemeClr val="bg1"/>
                </a:solidFill>
                <a:latin typeface="Amasis MT Pro Black" panose="02040A04050005020304" pitchFamily="18" charset="0"/>
              </a:rPr>
              <a:t>TOOLS</a:t>
            </a:r>
            <a:endParaRPr lang="en-US" sz="9600" dirty="0">
              <a:latin typeface="Amasis MT Pro Black" panose="02040A04050005020304" pitchFamily="18" charset="0"/>
            </a:endParaRPr>
          </a:p>
        </p:txBody>
      </p:sp>
    </p:spTree>
    <p:extLst>
      <p:ext uri="{BB962C8B-B14F-4D97-AF65-F5344CB8AC3E}">
        <p14:creationId xmlns:p14="http://schemas.microsoft.com/office/powerpoint/2010/main" val="7865947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gradFill>
          <a:gsLst>
            <a:gs pos="0">
              <a:schemeClr val="accent5">
                <a:lumMod val="50000"/>
              </a:schemeClr>
            </a:gs>
            <a:gs pos="100000">
              <a:srgbClr val="002060"/>
            </a:gs>
          </a:gsLst>
          <a:path path="circle">
            <a:fillToRect l="100000" t="100000"/>
          </a:path>
        </a:gra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B6C76E0E-A869-468C-8AB8-BE573739F8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5281552"/>
            <a:ext cx="12192000" cy="1576450"/>
          </a:xfrm>
          <a:prstGeom prst="rect">
            <a:avLst/>
          </a:prstGeom>
          <a:gradFill>
            <a:gsLst>
              <a:gs pos="0">
                <a:schemeClr val="accent1"/>
              </a:gs>
              <a:gs pos="100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2980D51-170D-4D0F-B1DE-FA7299627D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28856" y="5281552"/>
            <a:ext cx="4063142" cy="1576447"/>
          </a:xfrm>
          <a:prstGeom prst="rect">
            <a:avLst/>
          </a:prstGeom>
          <a:gradFill>
            <a:gsLst>
              <a:gs pos="0">
                <a:srgbClr val="000000">
                  <a:alpha val="63000"/>
                </a:srgbClr>
              </a:gs>
              <a:gs pos="100000">
                <a:schemeClr val="accent1">
                  <a:lumMod val="75000"/>
                </a:scheme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5B103BBE-1445-4DEC-B4D9-5C57296E5B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5281552"/>
            <a:ext cx="12192000" cy="1576447"/>
          </a:xfrm>
          <a:prstGeom prst="rect">
            <a:avLst/>
          </a:prstGeom>
          <a:gradFill>
            <a:gsLst>
              <a:gs pos="39000">
                <a:schemeClr val="accent1">
                  <a:lumMod val="50000"/>
                  <a:alpha val="0"/>
                </a:schemeClr>
              </a:gs>
              <a:gs pos="100000">
                <a:srgbClr val="000000">
                  <a:alpha val="71000"/>
                </a:srgb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1" name="Group 60">
            <a:extLst>
              <a:ext uri="{FF2B5EF4-FFF2-40B4-BE49-F238E27FC236}">
                <a16:creationId xmlns:a16="http://schemas.microsoft.com/office/drawing/2014/main" id="{0F8616AE-894C-E3B2-D6A0-3AE9B2311605}"/>
              </a:ext>
            </a:extLst>
          </p:cNvPr>
          <p:cNvGrpSpPr/>
          <p:nvPr/>
        </p:nvGrpSpPr>
        <p:grpSpPr>
          <a:xfrm>
            <a:off x="-78575" y="0"/>
            <a:ext cx="3308885" cy="5281548"/>
            <a:chOff x="-78575" y="0"/>
            <a:chExt cx="3308885" cy="5281548"/>
          </a:xfrm>
        </p:grpSpPr>
        <p:sp>
          <p:nvSpPr>
            <p:cNvPr id="29" name="Freeform: Shape 28">
              <a:extLst>
                <a:ext uri="{FF2B5EF4-FFF2-40B4-BE49-F238E27FC236}">
                  <a16:creationId xmlns:a16="http://schemas.microsoft.com/office/drawing/2014/main" id="{3D72C696-9C3D-EB65-29CA-3AD28EB4817A}"/>
                </a:ext>
              </a:extLst>
            </p:cNvPr>
            <p:cNvSpPr/>
            <p:nvPr/>
          </p:nvSpPr>
          <p:spPr>
            <a:xfrm>
              <a:off x="0" y="0"/>
              <a:ext cx="3230310" cy="5281548"/>
            </a:xfrm>
            <a:custGeom>
              <a:avLst/>
              <a:gdLst>
                <a:gd name="connsiteX0" fmla="*/ 0 w 3230310"/>
                <a:gd name="connsiteY0" fmla="*/ 0 h 5281548"/>
                <a:gd name="connsiteX1" fmla="*/ 3048000 w 3230310"/>
                <a:gd name="connsiteY1" fmla="*/ 0 h 5281548"/>
                <a:gd name="connsiteX2" fmla="*/ 3048000 w 3230310"/>
                <a:gd name="connsiteY2" fmla="*/ 606760 h 5281548"/>
                <a:gd name="connsiteX3" fmla="*/ 3230310 w 3230310"/>
                <a:gd name="connsiteY3" fmla="*/ 871820 h 5281548"/>
                <a:gd name="connsiteX4" fmla="*/ 3048000 w 3230310"/>
                <a:gd name="connsiteY4" fmla="*/ 1119498 h 5281548"/>
                <a:gd name="connsiteX5" fmla="*/ 3048000 w 3230310"/>
                <a:gd name="connsiteY5" fmla="*/ 5281548 h 5281548"/>
                <a:gd name="connsiteX6" fmla="*/ 0 w 3230310"/>
                <a:gd name="connsiteY6" fmla="*/ 5281548 h 5281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30310" h="5281548">
                  <a:moveTo>
                    <a:pt x="0" y="0"/>
                  </a:moveTo>
                  <a:lnTo>
                    <a:pt x="3048000" y="0"/>
                  </a:lnTo>
                  <a:lnTo>
                    <a:pt x="3048000" y="606760"/>
                  </a:lnTo>
                  <a:lnTo>
                    <a:pt x="3230310" y="871820"/>
                  </a:lnTo>
                  <a:lnTo>
                    <a:pt x="3048000" y="1119498"/>
                  </a:lnTo>
                  <a:lnTo>
                    <a:pt x="3048000" y="5281548"/>
                  </a:lnTo>
                  <a:lnTo>
                    <a:pt x="0" y="5281548"/>
                  </a:lnTo>
                  <a:close/>
                </a:path>
              </a:pathLst>
            </a:custGeom>
            <a:solidFill>
              <a:srgbClr val="00B0F0"/>
            </a:solidFill>
            <a:ln>
              <a:noFill/>
            </a:ln>
            <a:effectLst>
              <a:innerShdw blurRad="292100" dist="50800" dir="10800000">
                <a:prstClr val="black">
                  <a:alpha val="40000"/>
                </a:prstClr>
              </a:inn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24" name="Graphic 23" descr="Binary with solid fill">
              <a:extLst>
                <a:ext uri="{FF2B5EF4-FFF2-40B4-BE49-F238E27FC236}">
                  <a16:creationId xmlns:a16="http://schemas.microsoft.com/office/drawing/2014/main" id="{B29F8040-C82D-7551-0E6C-B0D74EB5F86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66800" y="416607"/>
              <a:ext cx="914400" cy="914400"/>
            </a:xfrm>
            <a:prstGeom prst="rect">
              <a:avLst/>
            </a:prstGeom>
          </p:spPr>
        </p:pic>
        <p:sp>
          <p:nvSpPr>
            <p:cNvPr id="47" name="TextBox 46">
              <a:extLst>
                <a:ext uri="{FF2B5EF4-FFF2-40B4-BE49-F238E27FC236}">
                  <a16:creationId xmlns:a16="http://schemas.microsoft.com/office/drawing/2014/main" id="{6CEBCDFC-D315-5832-3B3E-026CD582ED55}"/>
                </a:ext>
              </a:extLst>
            </p:cNvPr>
            <p:cNvSpPr txBox="1"/>
            <p:nvPr/>
          </p:nvSpPr>
          <p:spPr>
            <a:xfrm>
              <a:off x="514588" y="1413276"/>
              <a:ext cx="2087419" cy="646331"/>
            </a:xfrm>
            <a:prstGeom prst="rect">
              <a:avLst/>
            </a:prstGeom>
            <a:noFill/>
          </p:spPr>
          <p:txBody>
            <a:bodyPr wrap="square" rtlCol="0">
              <a:spAutoFit/>
            </a:bodyPr>
            <a:lstStyle/>
            <a:p>
              <a:r>
                <a:rPr lang="en-US" b="1" dirty="0">
                  <a:solidFill>
                    <a:schemeClr val="bg1"/>
                  </a:solidFill>
                  <a:latin typeface="Monsterrat"/>
                </a:rPr>
                <a:t>Basic Static Analysis</a:t>
              </a:r>
            </a:p>
            <a:p>
              <a:endParaRPr lang="en-US" b="1" dirty="0">
                <a:solidFill>
                  <a:schemeClr val="bg1"/>
                </a:solidFill>
                <a:latin typeface="Monsterrat"/>
              </a:endParaRPr>
            </a:p>
          </p:txBody>
        </p:sp>
        <p:sp>
          <p:nvSpPr>
            <p:cNvPr id="54" name="TextBox 53">
              <a:extLst>
                <a:ext uri="{FF2B5EF4-FFF2-40B4-BE49-F238E27FC236}">
                  <a16:creationId xmlns:a16="http://schemas.microsoft.com/office/drawing/2014/main" id="{5306AF5F-4681-5A82-A656-41E3C7E966D2}"/>
                </a:ext>
              </a:extLst>
            </p:cNvPr>
            <p:cNvSpPr txBox="1"/>
            <p:nvPr/>
          </p:nvSpPr>
          <p:spPr>
            <a:xfrm>
              <a:off x="-78575" y="1865744"/>
              <a:ext cx="2806783" cy="2062103"/>
            </a:xfrm>
            <a:prstGeom prst="rect">
              <a:avLst/>
            </a:prstGeom>
            <a:noFill/>
          </p:spPr>
          <p:txBody>
            <a:bodyPr wrap="square" rtlCol="0">
              <a:spAutoFit/>
            </a:bodyPr>
            <a:lstStyle/>
            <a:p>
              <a:pPr marL="742950" lvl="1" indent="-285750">
                <a:buFont typeface="Arial" panose="020B0604020202020204" pitchFamily="34" charset="0"/>
                <a:buChar char="•"/>
              </a:pPr>
              <a:r>
                <a:rPr lang="en-US" sz="1600" dirty="0">
                  <a:solidFill>
                    <a:schemeClr val="bg1"/>
                  </a:solidFill>
                </a:rPr>
                <a:t>PeStudio – Identify Artifacts to accelerate initial assessment</a:t>
              </a:r>
            </a:p>
            <a:p>
              <a:pPr marL="742950" lvl="1" indent="-285750">
                <a:buFont typeface="Arial" panose="020B0604020202020204" pitchFamily="34" charset="0"/>
                <a:buChar char="•"/>
              </a:pPr>
              <a:r>
                <a:rPr lang="en-US" sz="1600" dirty="0">
                  <a:solidFill>
                    <a:schemeClr val="bg1"/>
                  </a:solidFill>
                </a:rPr>
                <a:t>Detect it Easy (DIE) – Determine file types and examine file properties. </a:t>
              </a:r>
            </a:p>
            <a:p>
              <a:pPr marL="285750" indent="-285750">
                <a:buFont typeface="Arial" panose="020B0604020202020204" pitchFamily="34" charset="0"/>
                <a:buChar char="•"/>
              </a:pPr>
              <a:endParaRPr lang="en-US" sz="1600" dirty="0">
                <a:solidFill>
                  <a:schemeClr val="bg1"/>
                </a:solidFill>
              </a:endParaRPr>
            </a:p>
          </p:txBody>
        </p:sp>
      </p:grpSp>
      <p:grpSp>
        <p:nvGrpSpPr>
          <p:cNvPr id="62" name="Group 61">
            <a:extLst>
              <a:ext uri="{FF2B5EF4-FFF2-40B4-BE49-F238E27FC236}">
                <a16:creationId xmlns:a16="http://schemas.microsoft.com/office/drawing/2014/main" id="{427EB18F-D381-8A0E-DD34-119B1C74F89C}"/>
              </a:ext>
            </a:extLst>
          </p:cNvPr>
          <p:cNvGrpSpPr/>
          <p:nvPr/>
        </p:nvGrpSpPr>
        <p:grpSpPr>
          <a:xfrm>
            <a:off x="2679399" y="0"/>
            <a:ext cx="3598914" cy="5281548"/>
            <a:chOff x="2679399" y="0"/>
            <a:chExt cx="3598914" cy="5281548"/>
          </a:xfrm>
        </p:grpSpPr>
        <p:sp>
          <p:nvSpPr>
            <p:cNvPr id="30" name="Freeform: Shape 29">
              <a:extLst>
                <a:ext uri="{FF2B5EF4-FFF2-40B4-BE49-F238E27FC236}">
                  <a16:creationId xmlns:a16="http://schemas.microsoft.com/office/drawing/2014/main" id="{A2728FF7-F96F-0735-3E7A-B7B05B34E4E7}"/>
                </a:ext>
              </a:extLst>
            </p:cNvPr>
            <p:cNvSpPr/>
            <p:nvPr/>
          </p:nvSpPr>
          <p:spPr>
            <a:xfrm>
              <a:off x="3048000" y="0"/>
              <a:ext cx="3230313" cy="5281548"/>
            </a:xfrm>
            <a:custGeom>
              <a:avLst/>
              <a:gdLst>
                <a:gd name="connsiteX0" fmla="*/ 0 w 3230313"/>
                <a:gd name="connsiteY0" fmla="*/ 0 h 5281548"/>
                <a:gd name="connsiteX1" fmla="*/ 3048000 w 3230313"/>
                <a:gd name="connsiteY1" fmla="*/ 0 h 5281548"/>
                <a:gd name="connsiteX2" fmla="*/ 3048000 w 3230313"/>
                <a:gd name="connsiteY2" fmla="*/ 617434 h 5281548"/>
                <a:gd name="connsiteX3" fmla="*/ 3230313 w 3230313"/>
                <a:gd name="connsiteY3" fmla="*/ 882499 h 5281548"/>
                <a:gd name="connsiteX4" fmla="*/ 3048000 w 3230313"/>
                <a:gd name="connsiteY4" fmla="*/ 1130181 h 5281548"/>
                <a:gd name="connsiteX5" fmla="*/ 3048000 w 3230313"/>
                <a:gd name="connsiteY5" fmla="*/ 5281548 h 5281548"/>
                <a:gd name="connsiteX6" fmla="*/ 0 w 3230313"/>
                <a:gd name="connsiteY6" fmla="*/ 5281548 h 5281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30313" h="5281548">
                  <a:moveTo>
                    <a:pt x="0" y="0"/>
                  </a:moveTo>
                  <a:lnTo>
                    <a:pt x="3048000" y="0"/>
                  </a:lnTo>
                  <a:lnTo>
                    <a:pt x="3048000" y="617434"/>
                  </a:lnTo>
                  <a:lnTo>
                    <a:pt x="3230313" y="882499"/>
                  </a:lnTo>
                  <a:lnTo>
                    <a:pt x="3048000" y="1130181"/>
                  </a:lnTo>
                  <a:lnTo>
                    <a:pt x="3048000" y="5281548"/>
                  </a:lnTo>
                  <a:lnTo>
                    <a:pt x="0" y="5281548"/>
                  </a:lnTo>
                  <a:close/>
                </a:path>
              </a:pathLst>
            </a:custGeom>
            <a:solidFill>
              <a:schemeClr val="accent5">
                <a:lumMod val="75000"/>
              </a:schemeClr>
            </a:solidFill>
            <a:ln>
              <a:noFill/>
            </a:ln>
            <a:effectLst>
              <a:innerShdw blurRad="292100" dist="50800" dir="10800000">
                <a:prstClr val="black">
                  <a:alpha val="40000"/>
                </a:prstClr>
              </a:inn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34" name="Graphic 33" descr="Programmer male with solid fill">
              <a:extLst>
                <a:ext uri="{FF2B5EF4-FFF2-40B4-BE49-F238E27FC236}">
                  <a16:creationId xmlns:a16="http://schemas.microsoft.com/office/drawing/2014/main" id="{0EB7BD93-5AF7-E3F3-A25A-9B7D7AED4A8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114799" y="391207"/>
              <a:ext cx="914400" cy="914400"/>
            </a:xfrm>
            <a:prstGeom prst="rect">
              <a:avLst/>
            </a:prstGeom>
          </p:spPr>
        </p:pic>
        <p:sp>
          <p:nvSpPr>
            <p:cNvPr id="48" name="TextBox 47">
              <a:extLst>
                <a:ext uri="{FF2B5EF4-FFF2-40B4-BE49-F238E27FC236}">
                  <a16:creationId xmlns:a16="http://schemas.microsoft.com/office/drawing/2014/main" id="{7242AD37-3348-B588-72CD-D4BFFE7C6CAD}"/>
                </a:ext>
              </a:extLst>
            </p:cNvPr>
            <p:cNvSpPr txBox="1"/>
            <p:nvPr/>
          </p:nvSpPr>
          <p:spPr>
            <a:xfrm>
              <a:off x="3490793" y="1413276"/>
              <a:ext cx="2260068" cy="646331"/>
            </a:xfrm>
            <a:prstGeom prst="rect">
              <a:avLst/>
            </a:prstGeom>
            <a:noFill/>
          </p:spPr>
          <p:txBody>
            <a:bodyPr wrap="square" rtlCol="0">
              <a:spAutoFit/>
            </a:bodyPr>
            <a:lstStyle/>
            <a:p>
              <a:r>
                <a:rPr lang="en-US" b="1" dirty="0">
                  <a:solidFill>
                    <a:schemeClr val="bg1"/>
                  </a:solidFill>
                  <a:latin typeface="Monsterrat"/>
                </a:rPr>
                <a:t>Behavioural Analysis</a:t>
              </a:r>
            </a:p>
            <a:p>
              <a:endParaRPr lang="en-US" b="1" dirty="0">
                <a:solidFill>
                  <a:schemeClr val="bg1"/>
                </a:solidFill>
                <a:latin typeface="Monsterrat"/>
              </a:endParaRPr>
            </a:p>
          </p:txBody>
        </p:sp>
        <p:sp>
          <p:nvSpPr>
            <p:cNvPr id="55" name="TextBox 54">
              <a:extLst>
                <a:ext uri="{FF2B5EF4-FFF2-40B4-BE49-F238E27FC236}">
                  <a16:creationId xmlns:a16="http://schemas.microsoft.com/office/drawing/2014/main" id="{B6FCAF4E-99A8-C4C4-C491-644018E50808}"/>
                </a:ext>
              </a:extLst>
            </p:cNvPr>
            <p:cNvSpPr txBox="1"/>
            <p:nvPr/>
          </p:nvSpPr>
          <p:spPr>
            <a:xfrm>
              <a:off x="2679399" y="1874941"/>
              <a:ext cx="3427352" cy="3046988"/>
            </a:xfrm>
            <a:prstGeom prst="rect">
              <a:avLst/>
            </a:prstGeom>
            <a:noFill/>
          </p:spPr>
          <p:txBody>
            <a:bodyPr wrap="square" rtlCol="0">
              <a:spAutoFit/>
            </a:bodyPr>
            <a:lstStyle/>
            <a:p>
              <a:pPr marL="742950" lvl="1" indent="-285750">
                <a:buFont typeface="Arial" panose="020B0604020202020204" pitchFamily="34" charset="0"/>
                <a:buChar char="•"/>
              </a:pPr>
              <a:r>
                <a:rPr lang="en-US" sz="1600" dirty="0">
                  <a:solidFill>
                    <a:schemeClr val="bg1"/>
                  </a:solidFill>
                </a:rPr>
                <a:t>ProcDot – visualize malware interactions by merging PCAPs and Sysinternal’s monitor (ProcMon).</a:t>
              </a:r>
            </a:p>
            <a:p>
              <a:pPr marL="742950" lvl="1" indent="-285750">
                <a:buFont typeface="Arial" panose="020B0604020202020204" pitchFamily="34" charset="0"/>
                <a:buChar char="•"/>
              </a:pPr>
              <a:r>
                <a:rPr lang="en-US" sz="1600" dirty="0">
                  <a:solidFill>
                    <a:schemeClr val="bg1"/>
                  </a:solidFill>
                </a:rPr>
                <a:t>ProcMon – Real time monitoring of file systems, registry, and process/threads</a:t>
              </a:r>
            </a:p>
            <a:p>
              <a:pPr marL="742950" lvl="1" indent="-285750">
                <a:buFont typeface="Arial" panose="020B0604020202020204" pitchFamily="34" charset="0"/>
                <a:buChar char="•"/>
              </a:pPr>
              <a:r>
                <a:rPr lang="en-US" sz="1600" dirty="0">
                  <a:solidFill>
                    <a:schemeClr val="bg1"/>
                  </a:solidFill>
                </a:rPr>
                <a:t>Process Hacker – Monitor system resources.</a:t>
              </a:r>
            </a:p>
            <a:p>
              <a:pPr marL="742950" lvl="1" indent="-285750">
                <a:buFont typeface="Arial" panose="020B0604020202020204" pitchFamily="34" charset="0"/>
                <a:buChar char="•"/>
              </a:pPr>
              <a:r>
                <a:rPr lang="en-US" sz="1600" dirty="0">
                  <a:solidFill>
                    <a:schemeClr val="bg1"/>
                  </a:solidFill>
                </a:rPr>
                <a:t>Wireshark – Network Capture</a:t>
              </a:r>
            </a:p>
            <a:p>
              <a:pPr marL="742950" lvl="1" indent="-285750">
                <a:buFont typeface="Arial" panose="020B0604020202020204" pitchFamily="34" charset="0"/>
                <a:buChar char="•"/>
              </a:pPr>
              <a:r>
                <a:rPr lang="en-US" sz="1600" dirty="0">
                  <a:solidFill>
                    <a:schemeClr val="bg1"/>
                  </a:solidFill>
                </a:rPr>
                <a:t>Burp Suite – SSL interception</a:t>
              </a:r>
            </a:p>
            <a:p>
              <a:endParaRPr lang="en-US" sz="1600" dirty="0">
                <a:solidFill>
                  <a:schemeClr val="bg1"/>
                </a:solidFill>
              </a:endParaRPr>
            </a:p>
          </p:txBody>
        </p:sp>
      </p:grpSp>
      <p:grpSp>
        <p:nvGrpSpPr>
          <p:cNvPr id="63" name="Group 62">
            <a:extLst>
              <a:ext uri="{FF2B5EF4-FFF2-40B4-BE49-F238E27FC236}">
                <a16:creationId xmlns:a16="http://schemas.microsoft.com/office/drawing/2014/main" id="{B05230D9-1CC8-3C06-FCA1-49AB896E9E0E}"/>
              </a:ext>
            </a:extLst>
          </p:cNvPr>
          <p:cNvGrpSpPr/>
          <p:nvPr/>
        </p:nvGrpSpPr>
        <p:grpSpPr>
          <a:xfrm>
            <a:off x="5871350" y="-28"/>
            <a:ext cx="3432747" cy="5281548"/>
            <a:chOff x="5871350" y="-28"/>
            <a:chExt cx="3432747" cy="5281548"/>
          </a:xfrm>
        </p:grpSpPr>
        <p:sp>
          <p:nvSpPr>
            <p:cNvPr id="31" name="Freeform: Shape 30">
              <a:extLst>
                <a:ext uri="{FF2B5EF4-FFF2-40B4-BE49-F238E27FC236}">
                  <a16:creationId xmlns:a16="http://schemas.microsoft.com/office/drawing/2014/main" id="{5B618E84-8BB0-5619-83A8-51E987AF6609}"/>
                </a:ext>
              </a:extLst>
            </p:cNvPr>
            <p:cNvSpPr/>
            <p:nvPr/>
          </p:nvSpPr>
          <p:spPr>
            <a:xfrm>
              <a:off x="6073786" y="-28"/>
              <a:ext cx="3230311" cy="5281548"/>
            </a:xfrm>
            <a:custGeom>
              <a:avLst/>
              <a:gdLst>
                <a:gd name="connsiteX0" fmla="*/ 0 w 3230311"/>
                <a:gd name="connsiteY0" fmla="*/ 0 h 5281548"/>
                <a:gd name="connsiteX1" fmla="*/ 3048000 w 3230311"/>
                <a:gd name="connsiteY1" fmla="*/ 0 h 5281548"/>
                <a:gd name="connsiteX2" fmla="*/ 3048000 w 3230311"/>
                <a:gd name="connsiteY2" fmla="*/ 619578 h 5281548"/>
                <a:gd name="connsiteX3" fmla="*/ 3230311 w 3230311"/>
                <a:gd name="connsiteY3" fmla="*/ 884639 h 5281548"/>
                <a:gd name="connsiteX4" fmla="*/ 3048000 w 3230311"/>
                <a:gd name="connsiteY4" fmla="*/ 1132318 h 5281548"/>
                <a:gd name="connsiteX5" fmla="*/ 3048000 w 3230311"/>
                <a:gd name="connsiteY5" fmla="*/ 5281548 h 5281548"/>
                <a:gd name="connsiteX6" fmla="*/ 0 w 3230311"/>
                <a:gd name="connsiteY6" fmla="*/ 5281548 h 5281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30311" h="5281548">
                  <a:moveTo>
                    <a:pt x="0" y="0"/>
                  </a:moveTo>
                  <a:lnTo>
                    <a:pt x="3048000" y="0"/>
                  </a:lnTo>
                  <a:lnTo>
                    <a:pt x="3048000" y="619578"/>
                  </a:lnTo>
                  <a:lnTo>
                    <a:pt x="3230311" y="884639"/>
                  </a:lnTo>
                  <a:lnTo>
                    <a:pt x="3048000" y="1132318"/>
                  </a:lnTo>
                  <a:lnTo>
                    <a:pt x="3048000" y="5281548"/>
                  </a:lnTo>
                  <a:lnTo>
                    <a:pt x="0" y="5281548"/>
                  </a:lnTo>
                  <a:close/>
                </a:path>
              </a:pathLst>
            </a:custGeom>
            <a:solidFill>
              <a:schemeClr val="accent1">
                <a:lumMod val="75000"/>
              </a:schemeClr>
            </a:solidFill>
            <a:ln>
              <a:noFill/>
            </a:ln>
            <a:effectLst>
              <a:innerShdw blurRad="292100" dist="50800" dir="10800000">
                <a:prstClr val="black">
                  <a:alpha val="40000"/>
                </a:prstClr>
              </a:inn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36" name="Graphic 35" descr="Processor with solid fill">
              <a:extLst>
                <a:ext uri="{FF2B5EF4-FFF2-40B4-BE49-F238E27FC236}">
                  <a16:creationId xmlns:a16="http://schemas.microsoft.com/office/drawing/2014/main" id="{6B373A96-ADD0-D36B-10AF-2333840AF30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172030" y="416607"/>
              <a:ext cx="914400" cy="914400"/>
            </a:xfrm>
            <a:prstGeom prst="rect">
              <a:avLst/>
            </a:prstGeom>
          </p:spPr>
        </p:pic>
        <p:sp>
          <p:nvSpPr>
            <p:cNvPr id="51" name="TextBox 50">
              <a:extLst>
                <a:ext uri="{FF2B5EF4-FFF2-40B4-BE49-F238E27FC236}">
                  <a16:creationId xmlns:a16="http://schemas.microsoft.com/office/drawing/2014/main" id="{82C0408C-6207-4E75-C6DE-BA1DB4E468CA}"/>
                </a:ext>
              </a:extLst>
            </p:cNvPr>
            <p:cNvSpPr txBox="1"/>
            <p:nvPr/>
          </p:nvSpPr>
          <p:spPr>
            <a:xfrm>
              <a:off x="6389030" y="1413276"/>
              <a:ext cx="2577601" cy="369332"/>
            </a:xfrm>
            <a:prstGeom prst="rect">
              <a:avLst/>
            </a:prstGeom>
            <a:noFill/>
          </p:spPr>
          <p:txBody>
            <a:bodyPr wrap="square" rtlCol="0">
              <a:spAutoFit/>
            </a:bodyPr>
            <a:lstStyle/>
            <a:p>
              <a:r>
                <a:rPr lang="en-US" b="1" dirty="0">
                  <a:solidFill>
                    <a:schemeClr val="bg1"/>
                  </a:solidFill>
                  <a:latin typeface="Monsterrat"/>
                </a:rPr>
                <a:t>Advanced Static Analysis</a:t>
              </a:r>
            </a:p>
          </p:txBody>
        </p:sp>
        <p:sp>
          <p:nvSpPr>
            <p:cNvPr id="56" name="TextBox 55">
              <a:extLst>
                <a:ext uri="{FF2B5EF4-FFF2-40B4-BE49-F238E27FC236}">
                  <a16:creationId xmlns:a16="http://schemas.microsoft.com/office/drawing/2014/main" id="{8A2514DA-7C0E-ABCF-A864-E112EB0E11F8}"/>
                </a:ext>
              </a:extLst>
            </p:cNvPr>
            <p:cNvSpPr txBox="1"/>
            <p:nvPr/>
          </p:nvSpPr>
          <p:spPr>
            <a:xfrm>
              <a:off x="5871350" y="1811308"/>
              <a:ext cx="3228218" cy="1569660"/>
            </a:xfrm>
            <a:prstGeom prst="rect">
              <a:avLst/>
            </a:prstGeom>
            <a:noFill/>
          </p:spPr>
          <p:txBody>
            <a:bodyPr wrap="square" rtlCol="0">
              <a:spAutoFit/>
            </a:bodyPr>
            <a:lstStyle/>
            <a:p>
              <a:pPr marL="742950" lvl="1" indent="-285750">
                <a:buFont typeface="Arial" panose="020B0604020202020204" pitchFamily="34" charset="0"/>
                <a:buChar char="•"/>
              </a:pPr>
              <a:r>
                <a:rPr lang="en-US" sz="1600" dirty="0">
                  <a:solidFill>
                    <a:schemeClr val="bg1"/>
                  </a:solidFill>
                </a:rPr>
                <a:t>x64Dbg – Opensource debugger for windows binary</a:t>
              </a:r>
            </a:p>
            <a:p>
              <a:pPr marL="742950" lvl="1" indent="-285750">
                <a:buFont typeface="Arial" panose="020B0604020202020204" pitchFamily="34" charset="0"/>
                <a:buChar char="•"/>
              </a:pPr>
              <a:r>
                <a:rPr lang="en-US" sz="1600" dirty="0">
                  <a:solidFill>
                    <a:schemeClr val="bg1"/>
                  </a:solidFill>
                </a:rPr>
                <a:t>FLOSS – Extract and deobfuscate string</a:t>
              </a:r>
            </a:p>
            <a:p>
              <a:endParaRPr lang="en-US" sz="1600" dirty="0">
                <a:solidFill>
                  <a:schemeClr val="bg1"/>
                </a:solidFill>
              </a:endParaRPr>
            </a:p>
          </p:txBody>
        </p:sp>
      </p:grpSp>
      <p:grpSp>
        <p:nvGrpSpPr>
          <p:cNvPr id="64" name="Group 63">
            <a:extLst>
              <a:ext uri="{FF2B5EF4-FFF2-40B4-BE49-F238E27FC236}">
                <a16:creationId xmlns:a16="http://schemas.microsoft.com/office/drawing/2014/main" id="{ABDED8E2-A4A2-8F04-AEF6-82DF95F81AFD}"/>
              </a:ext>
            </a:extLst>
          </p:cNvPr>
          <p:cNvGrpSpPr/>
          <p:nvPr/>
        </p:nvGrpSpPr>
        <p:grpSpPr>
          <a:xfrm>
            <a:off x="9121782" y="0"/>
            <a:ext cx="3252531" cy="5281548"/>
            <a:chOff x="9099568" y="0"/>
            <a:chExt cx="3252531" cy="5281548"/>
          </a:xfrm>
        </p:grpSpPr>
        <p:sp>
          <p:nvSpPr>
            <p:cNvPr id="32" name="Freeform: Shape 31">
              <a:extLst>
                <a:ext uri="{FF2B5EF4-FFF2-40B4-BE49-F238E27FC236}">
                  <a16:creationId xmlns:a16="http://schemas.microsoft.com/office/drawing/2014/main" id="{E41C229C-181B-19D9-D474-274835C04D79}"/>
                </a:ext>
              </a:extLst>
            </p:cNvPr>
            <p:cNvSpPr/>
            <p:nvPr/>
          </p:nvSpPr>
          <p:spPr>
            <a:xfrm>
              <a:off x="9099568" y="0"/>
              <a:ext cx="3252531" cy="5281548"/>
            </a:xfrm>
            <a:custGeom>
              <a:avLst/>
              <a:gdLst>
                <a:gd name="connsiteX0" fmla="*/ 3048001 w 3230315"/>
                <a:gd name="connsiteY0" fmla="*/ 606763 h 5281548"/>
                <a:gd name="connsiteX1" fmla="*/ 3230315 w 3230315"/>
                <a:gd name="connsiteY1" fmla="*/ 871828 h 5281548"/>
                <a:gd name="connsiteX2" fmla="*/ 3048001 w 3230315"/>
                <a:gd name="connsiteY2" fmla="*/ 1119511 h 5281548"/>
                <a:gd name="connsiteX3" fmla="*/ 0 w 3230315"/>
                <a:gd name="connsiteY3" fmla="*/ 0 h 5281548"/>
                <a:gd name="connsiteX4" fmla="*/ 3048000 w 3230315"/>
                <a:gd name="connsiteY4" fmla="*/ 0 h 5281548"/>
                <a:gd name="connsiteX5" fmla="*/ 3048000 w 3230315"/>
                <a:gd name="connsiteY5" fmla="*/ 5281548 h 5281548"/>
                <a:gd name="connsiteX6" fmla="*/ 0 w 3230315"/>
                <a:gd name="connsiteY6" fmla="*/ 5281548 h 5281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30315" h="5281548">
                  <a:moveTo>
                    <a:pt x="3048001" y="606763"/>
                  </a:moveTo>
                  <a:lnTo>
                    <a:pt x="3230315" y="871828"/>
                  </a:lnTo>
                  <a:lnTo>
                    <a:pt x="3048001" y="1119511"/>
                  </a:lnTo>
                  <a:close/>
                  <a:moveTo>
                    <a:pt x="0" y="0"/>
                  </a:moveTo>
                  <a:lnTo>
                    <a:pt x="3048000" y="0"/>
                  </a:lnTo>
                  <a:lnTo>
                    <a:pt x="3048000" y="5281548"/>
                  </a:lnTo>
                  <a:lnTo>
                    <a:pt x="0" y="5281548"/>
                  </a:lnTo>
                  <a:close/>
                </a:path>
              </a:pathLst>
            </a:custGeom>
            <a:solidFill>
              <a:schemeClr val="accent1">
                <a:lumMod val="50000"/>
              </a:schemeClr>
            </a:solidFill>
            <a:ln>
              <a:noFill/>
            </a:ln>
            <a:effectLst>
              <a:innerShdw blurRad="292100" dist="50800" dir="10800000">
                <a:prstClr val="black">
                  <a:alpha val="40000"/>
                </a:prstClr>
              </a:inn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5" name="Graphic 44" descr="Bug under magnifying glass with solid fill">
              <a:extLst>
                <a:ext uri="{FF2B5EF4-FFF2-40B4-BE49-F238E27FC236}">
                  <a16:creationId xmlns:a16="http://schemas.microsoft.com/office/drawing/2014/main" id="{60270606-D643-30F0-F708-68FCAACA291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188585" y="391207"/>
              <a:ext cx="914400" cy="914400"/>
            </a:xfrm>
            <a:prstGeom prst="rect">
              <a:avLst/>
            </a:prstGeom>
          </p:spPr>
        </p:pic>
        <p:sp>
          <p:nvSpPr>
            <p:cNvPr id="52" name="TextBox 51">
              <a:extLst>
                <a:ext uri="{FF2B5EF4-FFF2-40B4-BE49-F238E27FC236}">
                  <a16:creationId xmlns:a16="http://schemas.microsoft.com/office/drawing/2014/main" id="{44D88B35-0E2D-F0DE-2D30-5B2DB1061D7A}"/>
                </a:ext>
              </a:extLst>
            </p:cNvPr>
            <p:cNvSpPr txBox="1"/>
            <p:nvPr/>
          </p:nvSpPr>
          <p:spPr>
            <a:xfrm>
              <a:off x="9304095" y="1413275"/>
              <a:ext cx="2821257" cy="646331"/>
            </a:xfrm>
            <a:prstGeom prst="rect">
              <a:avLst/>
            </a:prstGeom>
            <a:noFill/>
          </p:spPr>
          <p:txBody>
            <a:bodyPr wrap="square" rtlCol="0">
              <a:spAutoFit/>
            </a:bodyPr>
            <a:lstStyle/>
            <a:p>
              <a:r>
                <a:rPr lang="en-US" b="1" dirty="0">
                  <a:solidFill>
                    <a:schemeClr val="bg1"/>
                  </a:solidFill>
                  <a:latin typeface="Monsterrat"/>
                </a:rPr>
                <a:t>Advanced Dynamic Analysis</a:t>
              </a:r>
            </a:p>
            <a:p>
              <a:endParaRPr lang="en-US" b="1" dirty="0">
                <a:solidFill>
                  <a:schemeClr val="bg1"/>
                </a:solidFill>
                <a:latin typeface="Monsterrat"/>
              </a:endParaRPr>
            </a:p>
          </p:txBody>
        </p:sp>
        <p:sp>
          <p:nvSpPr>
            <p:cNvPr id="57" name="TextBox 56">
              <a:extLst>
                <a:ext uri="{FF2B5EF4-FFF2-40B4-BE49-F238E27FC236}">
                  <a16:creationId xmlns:a16="http://schemas.microsoft.com/office/drawing/2014/main" id="{95B7D384-734B-D9B4-761C-952602B36C0B}"/>
                </a:ext>
              </a:extLst>
            </p:cNvPr>
            <p:cNvSpPr txBox="1"/>
            <p:nvPr/>
          </p:nvSpPr>
          <p:spPr>
            <a:xfrm>
              <a:off x="9437033" y="1811308"/>
              <a:ext cx="2538975" cy="830997"/>
            </a:xfrm>
            <a:prstGeom prst="rect">
              <a:avLst/>
            </a:prstGeom>
            <a:noFill/>
          </p:spPr>
          <p:txBody>
            <a:bodyPr wrap="square" rtlCol="0">
              <a:spAutoFit/>
            </a:bodyPr>
            <a:lstStyle/>
            <a:p>
              <a:pPr marL="285750" indent="-285750">
                <a:buFont typeface="Arial" panose="020B0604020202020204" pitchFamily="34" charset="0"/>
                <a:buChar char="•"/>
              </a:pPr>
              <a:r>
                <a:rPr lang="en-US" sz="1600" dirty="0" err="1">
                  <a:solidFill>
                    <a:schemeClr val="bg1"/>
                  </a:solidFill>
                </a:rPr>
                <a:t>dnSpy</a:t>
              </a:r>
              <a:r>
                <a:rPr lang="en-US" sz="1600" dirty="0">
                  <a:solidFill>
                    <a:schemeClr val="bg1"/>
                  </a:solidFill>
                </a:rPr>
                <a:t> – Debugger &amp; .NET assembly editor</a:t>
              </a:r>
            </a:p>
            <a:p>
              <a:endParaRPr lang="en-US" sz="1600" dirty="0">
                <a:solidFill>
                  <a:schemeClr val="bg1"/>
                </a:solidFill>
              </a:endParaRPr>
            </a:p>
          </p:txBody>
        </p:sp>
      </p:grpSp>
      <p:pic>
        <p:nvPicPr>
          <p:cNvPr id="65" name="Graphic 64" descr="Tools with solid fill">
            <a:extLst>
              <a:ext uri="{FF2B5EF4-FFF2-40B4-BE49-F238E27FC236}">
                <a16:creationId xmlns:a16="http://schemas.microsoft.com/office/drawing/2014/main" id="{CCD6EEE7-3A5B-D8D7-038B-9E21B41BADB9}"/>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4514108" y="3199250"/>
            <a:ext cx="802807" cy="802807"/>
          </a:xfrm>
          <a:prstGeom prst="rect">
            <a:avLst/>
          </a:prstGeom>
          <a:effectLst>
            <a:innerShdw blurRad="63500" dist="50800" dir="18900000">
              <a:prstClr val="black">
                <a:alpha val="50000"/>
              </a:prstClr>
            </a:innerShdw>
          </a:effectLst>
        </p:spPr>
      </p:pic>
      <p:sp>
        <p:nvSpPr>
          <p:cNvPr id="66" name="TextBox 65">
            <a:extLst>
              <a:ext uri="{FF2B5EF4-FFF2-40B4-BE49-F238E27FC236}">
                <a16:creationId xmlns:a16="http://schemas.microsoft.com/office/drawing/2014/main" id="{1ABCEF17-EEC7-B2D3-973C-CD003654CA14}"/>
              </a:ext>
            </a:extLst>
          </p:cNvPr>
          <p:cNvSpPr txBox="1"/>
          <p:nvPr/>
        </p:nvSpPr>
        <p:spPr>
          <a:xfrm>
            <a:off x="12739957" y="1857475"/>
            <a:ext cx="4502165" cy="1569660"/>
          </a:xfrm>
          <a:prstGeom prst="rect">
            <a:avLst/>
          </a:prstGeom>
          <a:noFill/>
          <a:effectLst>
            <a:outerShdw blurRad="152400" dist="317500" dir="5400000" sx="90000" sy="-19000" rotWithShape="0">
              <a:prstClr val="black">
                <a:alpha val="15000"/>
              </a:prstClr>
            </a:outerShdw>
          </a:effectLst>
        </p:spPr>
        <p:txBody>
          <a:bodyPr wrap="square">
            <a:spAutoFit/>
          </a:bodyPr>
          <a:lstStyle/>
          <a:p>
            <a:r>
              <a:rPr lang="en-US" sz="9600" b="1" dirty="0">
                <a:solidFill>
                  <a:schemeClr val="bg1"/>
                </a:solidFill>
                <a:latin typeface="Amasis MT Pro Black" panose="02040A04050005020304" pitchFamily="18" charset="0"/>
              </a:rPr>
              <a:t>TOOLS</a:t>
            </a:r>
            <a:endParaRPr lang="en-US" sz="9600" dirty="0">
              <a:latin typeface="Amasis MT Pro Black" panose="02040A04050005020304" pitchFamily="18" charset="0"/>
            </a:endParaRPr>
          </a:p>
        </p:txBody>
      </p:sp>
      <p:sp>
        <p:nvSpPr>
          <p:cNvPr id="67" name="TextBox 66">
            <a:extLst>
              <a:ext uri="{FF2B5EF4-FFF2-40B4-BE49-F238E27FC236}">
                <a16:creationId xmlns:a16="http://schemas.microsoft.com/office/drawing/2014/main" id="{E62D27AE-D93A-FB9C-B6BE-5B5589B24BB8}"/>
              </a:ext>
            </a:extLst>
          </p:cNvPr>
          <p:cNvSpPr txBox="1"/>
          <p:nvPr/>
        </p:nvSpPr>
        <p:spPr>
          <a:xfrm>
            <a:off x="1286286" y="5552636"/>
            <a:ext cx="6669082" cy="830997"/>
          </a:xfrm>
          <a:prstGeom prst="rect">
            <a:avLst/>
          </a:prstGeom>
          <a:noFill/>
        </p:spPr>
        <p:txBody>
          <a:bodyPr wrap="square" rtlCol="0">
            <a:spAutoFit/>
          </a:bodyPr>
          <a:lstStyle/>
          <a:p>
            <a:r>
              <a:rPr lang="en-US" sz="4800" b="1" dirty="0">
                <a:solidFill>
                  <a:schemeClr val="bg1"/>
                </a:solidFill>
                <a:latin typeface="Monsterrat"/>
              </a:rPr>
              <a:t>Malware Analysis</a:t>
            </a:r>
          </a:p>
        </p:txBody>
      </p:sp>
    </p:spTree>
    <p:extLst>
      <p:ext uri="{BB962C8B-B14F-4D97-AF65-F5344CB8AC3E}">
        <p14:creationId xmlns:p14="http://schemas.microsoft.com/office/powerpoint/2010/main" val="5357093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75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8C91390F-9D46-2339-2ADF-95FB4BB2D279}"/>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3700" kern="1200" dirty="0">
                <a:solidFill>
                  <a:srgbClr val="FFFFFF"/>
                </a:solidFill>
                <a:latin typeface="+mj-lt"/>
                <a:ea typeface="+mj-ea"/>
                <a:cs typeface="+mj-cs"/>
              </a:rPr>
              <a:t>Malware Analysis Laboratory Setup </a:t>
            </a:r>
            <a:br>
              <a:rPr lang="en-US" sz="3700" kern="1200" dirty="0">
                <a:solidFill>
                  <a:srgbClr val="FFFFFF"/>
                </a:solidFill>
                <a:latin typeface="+mj-lt"/>
                <a:ea typeface="+mj-ea"/>
                <a:cs typeface="+mj-cs"/>
              </a:rPr>
            </a:br>
            <a:r>
              <a:rPr lang="en-US" sz="3700" kern="1200" dirty="0">
                <a:solidFill>
                  <a:srgbClr val="FFFFFF"/>
                </a:solidFill>
                <a:latin typeface="+mj-lt"/>
                <a:ea typeface="+mj-ea"/>
                <a:cs typeface="+mj-cs"/>
              </a:rPr>
              <a:t> Topology	</a:t>
            </a:r>
          </a:p>
        </p:txBody>
      </p:sp>
      <p:pic>
        <p:nvPicPr>
          <p:cNvPr id="5" name="Content Placeholder 4">
            <a:extLst>
              <a:ext uri="{FF2B5EF4-FFF2-40B4-BE49-F238E27FC236}">
                <a16:creationId xmlns:a16="http://schemas.microsoft.com/office/drawing/2014/main" id="{02C53A59-6FB4-DCCD-2C1A-48CDA02E208F}"/>
              </a:ext>
            </a:extLst>
          </p:cNvPr>
          <p:cNvPicPr>
            <a:picLocks noGrp="1" noChangeAspect="1"/>
          </p:cNvPicPr>
          <p:nvPr>
            <p:ph idx="1"/>
          </p:nvPr>
        </p:nvPicPr>
        <p:blipFill>
          <a:blip r:embed="rId2"/>
          <a:stretch>
            <a:fillRect/>
          </a:stretch>
        </p:blipFill>
        <p:spPr>
          <a:xfrm>
            <a:off x="4502428" y="1342565"/>
            <a:ext cx="7225748" cy="4172869"/>
          </a:xfrm>
          <a:prstGeom prst="rect">
            <a:avLst/>
          </a:prstGeom>
        </p:spPr>
      </p:pic>
    </p:spTree>
    <p:extLst>
      <p:ext uri="{BB962C8B-B14F-4D97-AF65-F5344CB8AC3E}">
        <p14:creationId xmlns:p14="http://schemas.microsoft.com/office/powerpoint/2010/main" val="35809810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100000">
              <a:schemeClr val="accent1">
                <a:lumMod val="30000"/>
                <a:lumOff val="7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91390F-9D46-2339-2ADF-95FB4BB2D279}"/>
              </a:ext>
            </a:extLst>
          </p:cNvPr>
          <p:cNvSpPr>
            <a:spLocks noGrp="1"/>
          </p:cNvSpPr>
          <p:nvPr>
            <p:ph type="title"/>
          </p:nvPr>
        </p:nvSpPr>
        <p:spPr>
          <a:xfrm>
            <a:off x="0" y="0"/>
            <a:ext cx="12192000" cy="1293028"/>
          </a:xfrm>
          <a:solidFill>
            <a:schemeClr val="accent1">
              <a:lumMod val="50000"/>
            </a:schemeClr>
          </a:solidFill>
        </p:spPr>
        <p:txBody>
          <a:bodyPr>
            <a:noAutofit/>
          </a:bodyPr>
          <a:lstStyle/>
          <a:p>
            <a:pPr algn="ctr"/>
            <a:r>
              <a:rPr lang="en-US" b="1" dirty="0">
                <a:solidFill>
                  <a:schemeClr val="bg1"/>
                </a:solidFill>
                <a:latin typeface="Monsterrat"/>
              </a:rPr>
              <a:t>Malware Analysis Laboratory </a:t>
            </a:r>
            <a:br>
              <a:rPr lang="en-US" b="1" dirty="0">
                <a:solidFill>
                  <a:schemeClr val="bg1"/>
                </a:solidFill>
                <a:latin typeface="Monsterrat"/>
              </a:rPr>
            </a:br>
            <a:r>
              <a:rPr lang="en-US" b="1" dirty="0">
                <a:solidFill>
                  <a:schemeClr val="bg1"/>
                </a:solidFill>
                <a:latin typeface="Monsterrat"/>
              </a:rPr>
              <a:t>Configure Burp Suite with InetSim	</a:t>
            </a:r>
          </a:p>
        </p:txBody>
      </p:sp>
      <p:pic>
        <p:nvPicPr>
          <p:cNvPr id="11" name="Content Placeholder 10">
            <a:extLst>
              <a:ext uri="{FF2B5EF4-FFF2-40B4-BE49-F238E27FC236}">
                <a16:creationId xmlns:a16="http://schemas.microsoft.com/office/drawing/2014/main" id="{7D8BC527-BF97-2C76-AEE5-C4AD72AE6311}"/>
              </a:ext>
            </a:extLst>
          </p:cNvPr>
          <p:cNvPicPr>
            <a:picLocks noGrp="1" noChangeAspect="1"/>
          </p:cNvPicPr>
          <p:nvPr>
            <p:ph idx="1"/>
          </p:nvPr>
        </p:nvPicPr>
        <p:blipFill>
          <a:blip r:embed="rId2"/>
          <a:stretch>
            <a:fillRect/>
          </a:stretch>
        </p:blipFill>
        <p:spPr>
          <a:xfrm>
            <a:off x="495446" y="2521918"/>
            <a:ext cx="4808337" cy="1814164"/>
          </a:xfrm>
        </p:spPr>
      </p:pic>
      <p:pic>
        <p:nvPicPr>
          <p:cNvPr id="15" name="Picture 14">
            <a:extLst>
              <a:ext uri="{FF2B5EF4-FFF2-40B4-BE49-F238E27FC236}">
                <a16:creationId xmlns:a16="http://schemas.microsoft.com/office/drawing/2014/main" id="{44208054-F138-745B-C410-E94E43D24CE5}"/>
              </a:ext>
            </a:extLst>
          </p:cNvPr>
          <p:cNvPicPr>
            <a:picLocks noChangeAspect="1"/>
          </p:cNvPicPr>
          <p:nvPr/>
        </p:nvPicPr>
        <p:blipFill>
          <a:blip r:embed="rId3"/>
          <a:stretch>
            <a:fillRect/>
          </a:stretch>
        </p:blipFill>
        <p:spPr>
          <a:xfrm>
            <a:off x="6027320" y="4576993"/>
            <a:ext cx="5345340" cy="1325563"/>
          </a:xfrm>
          <a:prstGeom prst="rect">
            <a:avLst/>
          </a:prstGeom>
        </p:spPr>
      </p:pic>
      <p:pic>
        <p:nvPicPr>
          <p:cNvPr id="17" name="Picture 16">
            <a:extLst>
              <a:ext uri="{FF2B5EF4-FFF2-40B4-BE49-F238E27FC236}">
                <a16:creationId xmlns:a16="http://schemas.microsoft.com/office/drawing/2014/main" id="{68318206-B129-E352-76F1-21B423FABB3A}"/>
              </a:ext>
            </a:extLst>
          </p:cNvPr>
          <p:cNvPicPr>
            <a:picLocks noChangeAspect="1"/>
          </p:cNvPicPr>
          <p:nvPr/>
        </p:nvPicPr>
        <p:blipFill>
          <a:blip r:embed="rId4"/>
          <a:stretch>
            <a:fillRect/>
          </a:stretch>
        </p:blipFill>
        <p:spPr>
          <a:xfrm>
            <a:off x="723949" y="4684137"/>
            <a:ext cx="4579834" cy="1111276"/>
          </a:xfrm>
          <a:prstGeom prst="rect">
            <a:avLst/>
          </a:prstGeom>
        </p:spPr>
      </p:pic>
      <p:pic>
        <p:nvPicPr>
          <p:cNvPr id="19" name="Picture 18">
            <a:extLst>
              <a:ext uri="{FF2B5EF4-FFF2-40B4-BE49-F238E27FC236}">
                <a16:creationId xmlns:a16="http://schemas.microsoft.com/office/drawing/2014/main" id="{019251A3-F9EF-8369-C255-F86F29C3CDC3}"/>
              </a:ext>
            </a:extLst>
          </p:cNvPr>
          <p:cNvPicPr>
            <a:picLocks noChangeAspect="1"/>
          </p:cNvPicPr>
          <p:nvPr/>
        </p:nvPicPr>
        <p:blipFill>
          <a:blip r:embed="rId5"/>
          <a:stretch>
            <a:fillRect/>
          </a:stretch>
        </p:blipFill>
        <p:spPr>
          <a:xfrm>
            <a:off x="5955292" y="2797771"/>
            <a:ext cx="5194844" cy="1262458"/>
          </a:xfrm>
          <a:prstGeom prst="rect">
            <a:avLst/>
          </a:prstGeom>
        </p:spPr>
      </p:pic>
    </p:spTree>
    <p:extLst>
      <p:ext uri="{BB962C8B-B14F-4D97-AF65-F5344CB8AC3E}">
        <p14:creationId xmlns:p14="http://schemas.microsoft.com/office/powerpoint/2010/main" val="10213015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7"/>
                                        </p:tgtEl>
                                        <p:attrNameLst>
                                          <p:attrName>style.visibility</p:attrName>
                                        </p:attrNameLst>
                                      </p:cBhvr>
                                      <p:to>
                                        <p:strVal val="visible"/>
                                      </p:to>
                                    </p:set>
                                    <p:anim calcmode="lin" valueType="num">
                                      <p:cBhvr additive="base">
                                        <p:cTn id="13" dur="500" fill="hold"/>
                                        <p:tgtEl>
                                          <p:spTgt spid="17"/>
                                        </p:tgtEl>
                                        <p:attrNameLst>
                                          <p:attrName>ppt_x</p:attrName>
                                        </p:attrNameLst>
                                      </p:cBhvr>
                                      <p:tavLst>
                                        <p:tav tm="0">
                                          <p:val>
                                            <p:strVal val="#ppt_x"/>
                                          </p:val>
                                        </p:tav>
                                        <p:tav tm="100000">
                                          <p:val>
                                            <p:strVal val="#ppt_x"/>
                                          </p:val>
                                        </p:tav>
                                      </p:tavLst>
                                    </p:anim>
                                    <p:anim calcmode="lin" valueType="num">
                                      <p:cBhvr additive="base">
                                        <p:cTn id="14"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9"/>
                                        </p:tgtEl>
                                        <p:attrNameLst>
                                          <p:attrName>style.visibility</p:attrName>
                                        </p:attrNameLst>
                                      </p:cBhvr>
                                      <p:to>
                                        <p:strVal val="visible"/>
                                      </p:to>
                                    </p:set>
                                    <p:anim calcmode="lin" valueType="num">
                                      <p:cBhvr additive="base">
                                        <p:cTn id="19" dur="500" fill="hold"/>
                                        <p:tgtEl>
                                          <p:spTgt spid="19"/>
                                        </p:tgtEl>
                                        <p:attrNameLst>
                                          <p:attrName>ppt_x</p:attrName>
                                        </p:attrNameLst>
                                      </p:cBhvr>
                                      <p:tavLst>
                                        <p:tav tm="0">
                                          <p:val>
                                            <p:strVal val="#ppt_x"/>
                                          </p:val>
                                        </p:tav>
                                        <p:tav tm="100000">
                                          <p:val>
                                            <p:strVal val="#ppt_x"/>
                                          </p:val>
                                        </p:tav>
                                      </p:tavLst>
                                    </p:anim>
                                    <p:anim calcmode="lin" valueType="num">
                                      <p:cBhvr additive="base">
                                        <p:cTn id="20"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5"/>
                                        </p:tgtEl>
                                        <p:attrNameLst>
                                          <p:attrName>style.visibility</p:attrName>
                                        </p:attrNameLst>
                                      </p:cBhvr>
                                      <p:to>
                                        <p:strVal val="visible"/>
                                      </p:to>
                                    </p:set>
                                    <p:anim calcmode="lin" valueType="num">
                                      <p:cBhvr additive="base">
                                        <p:cTn id="25" dur="500" fill="hold"/>
                                        <p:tgtEl>
                                          <p:spTgt spid="15"/>
                                        </p:tgtEl>
                                        <p:attrNameLst>
                                          <p:attrName>ppt_x</p:attrName>
                                        </p:attrNameLst>
                                      </p:cBhvr>
                                      <p:tavLst>
                                        <p:tav tm="0">
                                          <p:val>
                                            <p:strVal val="#ppt_x"/>
                                          </p:val>
                                        </p:tav>
                                        <p:tav tm="100000">
                                          <p:val>
                                            <p:strVal val="#ppt_x"/>
                                          </p:val>
                                        </p:tav>
                                      </p:tavLst>
                                    </p:anim>
                                    <p:anim calcmode="lin" valueType="num">
                                      <p:cBhvr additive="base">
                                        <p:cTn id="26"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1E3237B-C417-E88B-A1A0-96540F70403E}"/>
            </a:ext>
          </a:extLst>
        </p:cNvPr>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2170031"/>
          </a:xfrm>
          <a:prstGeom prst="rect">
            <a:avLst/>
          </a:prstGeom>
          <a:gradFill>
            <a:gsLst>
              <a:gs pos="0">
                <a:srgbClr val="000000">
                  <a:alpha val="96000"/>
                </a:srgbClr>
              </a:gs>
              <a:gs pos="100000">
                <a:schemeClr val="accent1">
                  <a:lumMod val="7500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082819" y="0"/>
            <a:ext cx="4097211" cy="2170661"/>
          </a:xfrm>
          <a:prstGeom prst="rect">
            <a:avLst/>
          </a:prstGeom>
          <a:gradFill>
            <a:gsLst>
              <a:gs pos="19000">
                <a:schemeClr val="accent1">
                  <a:lumMod val="50000"/>
                  <a:alpha val="68000"/>
                </a:schemeClr>
              </a:gs>
              <a:gs pos="100000">
                <a:schemeClr val="accent1">
                  <a:alpha val="48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5010646" y="-5010043"/>
            <a:ext cx="2170709" cy="12192000"/>
          </a:xfrm>
          <a:prstGeom prst="rect">
            <a:avLst/>
          </a:prstGeom>
          <a:gradFill>
            <a:gsLst>
              <a:gs pos="23000">
                <a:schemeClr val="accent1">
                  <a:lumMod val="75000"/>
                  <a:alpha val="16000"/>
                </a:schemeClr>
              </a:gs>
              <a:gs pos="99000">
                <a:srgbClr val="000000">
                  <a:alpha val="45000"/>
                </a:srgbClr>
              </a:gs>
            </a:gsLst>
            <a:lin ang="21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336D3FA-4E98-459A-831D-D7ABE2C753C9}"/>
              </a:ext>
            </a:extLst>
          </p:cNvPr>
          <p:cNvSpPr>
            <a:spLocks noGrp="1"/>
          </p:cNvSpPr>
          <p:nvPr>
            <p:ph type="title"/>
          </p:nvPr>
        </p:nvSpPr>
        <p:spPr>
          <a:xfrm>
            <a:off x="1383564" y="348865"/>
            <a:ext cx="9718111" cy="1576446"/>
          </a:xfrm>
        </p:spPr>
        <p:txBody>
          <a:bodyPr anchor="ctr">
            <a:normAutofit/>
          </a:bodyPr>
          <a:lstStyle/>
          <a:p>
            <a:r>
              <a:rPr lang="en-US" sz="4000" dirty="0">
                <a:solidFill>
                  <a:srgbClr val="FFFFFF"/>
                </a:solidFill>
                <a:latin typeface="Monsterrat"/>
              </a:rPr>
              <a:t>Analyze suspicious file in a phishing email</a:t>
            </a:r>
          </a:p>
        </p:txBody>
      </p:sp>
      <p:graphicFrame>
        <p:nvGraphicFramePr>
          <p:cNvPr id="5" name="Content Placeholder 2">
            <a:extLst>
              <a:ext uri="{FF2B5EF4-FFF2-40B4-BE49-F238E27FC236}">
                <a16:creationId xmlns:a16="http://schemas.microsoft.com/office/drawing/2014/main" id="{F1FF7E5A-21C5-5064-A8C3-41ED073E2B35}"/>
              </a:ext>
            </a:extLst>
          </p:cNvPr>
          <p:cNvGraphicFramePr>
            <a:graphicFrameLocks noGrp="1"/>
          </p:cNvGraphicFramePr>
          <p:nvPr>
            <p:ph idx="1"/>
            <p:extLst>
              <p:ext uri="{D42A27DB-BD31-4B8C-83A1-F6EECF244321}">
                <p14:modId xmlns:p14="http://schemas.microsoft.com/office/powerpoint/2010/main" val="3807581780"/>
              </p:ext>
            </p:extLst>
          </p:nvPr>
        </p:nvGraphicFramePr>
        <p:xfrm>
          <a:off x="110532" y="2361363"/>
          <a:ext cx="11676184" cy="421671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146749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Freeform: Shape 18">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1" name="Rectangle 20">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CBFDDF9-372A-7962-AA5F-0A2199EFF0A3}"/>
              </a:ext>
            </a:extLst>
          </p:cNvPr>
          <p:cNvSpPr>
            <a:spLocks noGrp="1"/>
          </p:cNvSpPr>
          <p:nvPr>
            <p:ph type="title"/>
          </p:nvPr>
        </p:nvSpPr>
        <p:spPr>
          <a:xfrm>
            <a:off x="248421" y="511383"/>
            <a:ext cx="3540969" cy="2396359"/>
          </a:xfrm>
        </p:spPr>
        <p:txBody>
          <a:bodyPr anchor="b">
            <a:normAutofit/>
          </a:bodyPr>
          <a:lstStyle/>
          <a:p>
            <a:pPr algn="r"/>
            <a:r>
              <a:rPr lang="en-US" sz="4000">
                <a:solidFill>
                  <a:srgbClr val="FFFFFF"/>
                </a:solidFill>
                <a:latin typeface="Monsterrat"/>
              </a:rPr>
              <a:t>FORMBOOK XLOADER MALWARE VARIANT</a:t>
            </a:r>
          </a:p>
        </p:txBody>
      </p:sp>
      <p:graphicFrame>
        <p:nvGraphicFramePr>
          <p:cNvPr id="7" name="Content Placeholder 4">
            <a:extLst>
              <a:ext uri="{FF2B5EF4-FFF2-40B4-BE49-F238E27FC236}">
                <a16:creationId xmlns:a16="http://schemas.microsoft.com/office/drawing/2014/main" id="{71FB4AC4-2584-1F8A-637C-1F340FE4FA31}"/>
              </a:ext>
            </a:extLst>
          </p:cNvPr>
          <p:cNvGraphicFramePr>
            <a:graphicFrameLocks noGrp="1"/>
          </p:cNvGraphicFramePr>
          <p:nvPr>
            <p:ph idx="1"/>
            <p:extLst>
              <p:ext uri="{D42A27DB-BD31-4B8C-83A1-F6EECF244321}">
                <p14:modId xmlns:p14="http://schemas.microsoft.com/office/powerpoint/2010/main" val="1535917090"/>
              </p:ext>
            </p:extLst>
          </p:nvPr>
        </p:nvGraphicFramePr>
        <p:xfrm>
          <a:off x="4487452" y="317242"/>
          <a:ext cx="7427740" cy="62543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TextBox 7">
            <a:extLst>
              <a:ext uri="{FF2B5EF4-FFF2-40B4-BE49-F238E27FC236}">
                <a16:creationId xmlns:a16="http://schemas.microsoft.com/office/drawing/2014/main" id="{893FDA5D-08C4-7675-2614-AFD5749A80AD}"/>
              </a:ext>
            </a:extLst>
          </p:cNvPr>
          <p:cNvSpPr txBox="1"/>
          <p:nvPr/>
        </p:nvSpPr>
        <p:spPr>
          <a:xfrm>
            <a:off x="248421" y="3404322"/>
            <a:ext cx="3720977" cy="923330"/>
          </a:xfrm>
          <a:prstGeom prst="rect">
            <a:avLst/>
          </a:prstGeom>
          <a:noFill/>
        </p:spPr>
        <p:txBody>
          <a:bodyPr wrap="square">
            <a:spAutoFit/>
          </a:bodyPr>
          <a:lstStyle/>
          <a:p>
            <a:pPr lvl="0"/>
            <a:r>
              <a:rPr lang="en-JM" dirty="0" err="1">
                <a:solidFill>
                  <a:schemeClr val="bg1"/>
                </a:solidFill>
              </a:rPr>
              <a:t>FormBook</a:t>
            </a:r>
            <a:r>
              <a:rPr lang="en-JM" dirty="0">
                <a:solidFill>
                  <a:schemeClr val="bg1"/>
                </a:solidFill>
              </a:rPr>
              <a:t> employs several sophisticated evasion techniques to avoid detection and analysis</a:t>
            </a:r>
            <a:endParaRPr lang="en-US" dirty="0">
              <a:solidFill>
                <a:schemeClr val="bg1"/>
              </a:solidFill>
            </a:endParaRPr>
          </a:p>
        </p:txBody>
      </p:sp>
    </p:spTree>
    <p:extLst>
      <p:ext uri="{BB962C8B-B14F-4D97-AF65-F5344CB8AC3E}">
        <p14:creationId xmlns:p14="http://schemas.microsoft.com/office/powerpoint/2010/main" val="33260481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40000"/>
                <a:lumOff val="60000"/>
              </a:schemeClr>
            </a:gs>
            <a:gs pos="100000">
              <a:schemeClr val="accent1">
                <a:lumMod val="60000"/>
              </a:schemeClr>
            </a:gs>
          </a:gsLst>
          <a:path path="circle">
            <a:fillToRect l="50000" t="130000" r="50000" b="-30000"/>
          </a:path>
        </a:gradFill>
        <a:effectLst/>
      </p:bgPr>
    </p:bg>
    <p:spTree>
      <p:nvGrpSpPr>
        <p:cNvPr id="1" name=""/>
        <p:cNvGrpSpPr/>
        <p:nvPr/>
      </p:nvGrpSpPr>
      <p:grpSpPr>
        <a:xfrm>
          <a:off x="0" y="0"/>
          <a:ext cx="0" cy="0"/>
          <a:chOff x="0" y="0"/>
          <a:chExt cx="0" cy="0"/>
        </a:xfrm>
      </p:grpSpPr>
      <p:grpSp>
        <p:nvGrpSpPr>
          <p:cNvPr id="1144" name="Group 1143">
            <a:extLst>
              <a:ext uri="{FF2B5EF4-FFF2-40B4-BE49-F238E27FC236}">
                <a16:creationId xmlns:a16="http://schemas.microsoft.com/office/drawing/2014/main" id="{0B15251E-5CB3-0A2E-8F0A-BA4BA58C2A6D}"/>
              </a:ext>
            </a:extLst>
          </p:cNvPr>
          <p:cNvGrpSpPr/>
          <p:nvPr/>
        </p:nvGrpSpPr>
        <p:grpSpPr>
          <a:xfrm>
            <a:off x="621332" y="1"/>
            <a:ext cx="2276867" cy="5161338"/>
            <a:chOff x="10025738" y="-1"/>
            <a:chExt cx="2276867" cy="5151117"/>
          </a:xfrm>
        </p:grpSpPr>
        <p:sp>
          <p:nvSpPr>
            <p:cNvPr id="1042" name="Rectangle 1041">
              <a:extLst>
                <a:ext uri="{FF2B5EF4-FFF2-40B4-BE49-F238E27FC236}">
                  <a16:creationId xmlns:a16="http://schemas.microsoft.com/office/drawing/2014/main" id="{2111DCF4-BA57-1861-A6B8-A192B774A3A0}"/>
                </a:ext>
              </a:extLst>
            </p:cNvPr>
            <p:cNvSpPr/>
            <p:nvPr/>
          </p:nvSpPr>
          <p:spPr>
            <a:xfrm>
              <a:off x="10025738" y="-1"/>
              <a:ext cx="2166262" cy="5151117"/>
            </a:xfrm>
            <a:prstGeom prst="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a:extLst>
                <a:ext uri="{FF2B5EF4-FFF2-40B4-BE49-F238E27FC236}">
                  <a16:creationId xmlns:a16="http://schemas.microsoft.com/office/drawing/2014/main" id="{F2DCD749-E3A4-6555-2178-686BF445893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875557" y="118433"/>
              <a:ext cx="684964" cy="684964"/>
            </a:xfrm>
            <a:prstGeom prst="rect">
              <a:avLst/>
            </a:prstGeom>
            <a:noFill/>
            <a:extLst>
              <a:ext uri="{909E8E84-426E-40DD-AFC4-6F175D3DCCD1}">
                <a14:hiddenFill xmlns:a14="http://schemas.microsoft.com/office/drawing/2010/main">
                  <a:solidFill>
                    <a:srgbClr val="FFFFFF"/>
                  </a:solidFill>
                </a14:hiddenFill>
              </a:ext>
            </a:extLst>
          </p:spPr>
        </p:pic>
        <p:pic>
          <p:nvPicPr>
            <p:cNvPr id="1051" name="Graphic 1050" descr="Ladybug with solid fill">
              <a:extLst>
                <a:ext uri="{FF2B5EF4-FFF2-40B4-BE49-F238E27FC236}">
                  <a16:creationId xmlns:a16="http://schemas.microsoft.com/office/drawing/2014/main" id="{6C0A2436-E959-C01B-7F70-177E336DD9A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580956" y="2414631"/>
              <a:ext cx="1126706" cy="1126706"/>
            </a:xfrm>
            <a:prstGeom prst="rect">
              <a:avLst/>
            </a:prstGeom>
          </p:spPr>
        </p:pic>
        <p:grpSp>
          <p:nvGrpSpPr>
            <p:cNvPr id="1106" name="Group 1105">
              <a:extLst>
                <a:ext uri="{FF2B5EF4-FFF2-40B4-BE49-F238E27FC236}">
                  <a16:creationId xmlns:a16="http://schemas.microsoft.com/office/drawing/2014/main" id="{98D3A8E8-6095-125F-1917-2F2A49694A8F}"/>
                </a:ext>
              </a:extLst>
            </p:cNvPr>
            <p:cNvGrpSpPr/>
            <p:nvPr/>
          </p:nvGrpSpPr>
          <p:grpSpPr>
            <a:xfrm>
              <a:off x="10359195" y="803397"/>
              <a:ext cx="1943410" cy="408199"/>
              <a:chOff x="104053" y="721248"/>
              <a:chExt cx="2188680" cy="408199"/>
            </a:xfrm>
          </p:grpSpPr>
          <p:cxnSp>
            <p:nvCxnSpPr>
              <p:cNvPr id="1107" name="Straight Connector 1106">
                <a:extLst>
                  <a:ext uri="{FF2B5EF4-FFF2-40B4-BE49-F238E27FC236}">
                    <a16:creationId xmlns:a16="http://schemas.microsoft.com/office/drawing/2014/main" id="{B6A27B78-88AC-F562-E333-7851BD9D1328}"/>
                  </a:ext>
                </a:extLst>
              </p:cNvPr>
              <p:cNvCxnSpPr>
                <a:cxnSpLocks/>
              </p:cNvCxnSpPr>
              <p:nvPr/>
            </p:nvCxnSpPr>
            <p:spPr>
              <a:xfrm>
                <a:off x="157018" y="1129447"/>
                <a:ext cx="1773382" cy="0"/>
              </a:xfrm>
              <a:prstGeom prst="line">
                <a:avLst/>
              </a:prstGeom>
              <a:ln w="44450">
                <a:solidFill>
                  <a:schemeClr val="bg1"/>
                </a:solidFill>
              </a:ln>
            </p:spPr>
            <p:style>
              <a:lnRef idx="3">
                <a:schemeClr val="dk1"/>
              </a:lnRef>
              <a:fillRef idx="0">
                <a:schemeClr val="dk1"/>
              </a:fillRef>
              <a:effectRef idx="2">
                <a:schemeClr val="dk1"/>
              </a:effectRef>
              <a:fontRef idx="minor">
                <a:schemeClr val="tx1"/>
              </a:fontRef>
            </p:style>
          </p:cxnSp>
          <p:sp>
            <p:nvSpPr>
              <p:cNvPr id="1108" name="TextBox 1107">
                <a:extLst>
                  <a:ext uri="{FF2B5EF4-FFF2-40B4-BE49-F238E27FC236}">
                    <a16:creationId xmlns:a16="http://schemas.microsoft.com/office/drawing/2014/main" id="{E8A7FBE0-59AD-56D7-5FA8-5B82820359DC}"/>
                  </a:ext>
                </a:extLst>
              </p:cNvPr>
              <p:cNvSpPr txBox="1"/>
              <p:nvPr/>
            </p:nvSpPr>
            <p:spPr>
              <a:xfrm>
                <a:off x="104053" y="721248"/>
                <a:ext cx="2188680" cy="400110"/>
              </a:xfrm>
              <a:prstGeom prst="rect">
                <a:avLst/>
              </a:prstGeom>
              <a:noFill/>
            </p:spPr>
            <p:txBody>
              <a:bodyPr wrap="square" rtlCol="0">
                <a:spAutoFit/>
              </a:bodyPr>
              <a:lstStyle/>
              <a:p>
                <a:r>
                  <a:rPr lang="en-US" sz="2000" b="1" dirty="0">
                    <a:solidFill>
                      <a:schemeClr val="bg1"/>
                    </a:solidFill>
                  </a:rPr>
                  <a:t>FINAL PAYLOAD</a:t>
                </a:r>
              </a:p>
            </p:txBody>
          </p:sp>
        </p:grpSp>
        <p:cxnSp>
          <p:nvCxnSpPr>
            <p:cNvPr id="1129" name="Straight Connector 1128">
              <a:extLst>
                <a:ext uri="{FF2B5EF4-FFF2-40B4-BE49-F238E27FC236}">
                  <a16:creationId xmlns:a16="http://schemas.microsoft.com/office/drawing/2014/main" id="{077B74CC-3161-B226-0CAF-1A2F8BAFAB46}"/>
                </a:ext>
              </a:extLst>
            </p:cNvPr>
            <p:cNvCxnSpPr/>
            <p:nvPr/>
          </p:nvCxnSpPr>
          <p:spPr>
            <a:xfrm>
              <a:off x="10373750" y="4073236"/>
              <a:ext cx="1607127" cy="0"/>
            </a:xfrm>
            <a:prstGeom prst="line">
              <a:avLst/>
            </a:prstGeom>
            <a:ln>
              <a:solidFill>
                <a:schemeClr val="bg1"/>
              </a:solidFill>
            </a:ln>
          </p:spPr>
          <p:style>
            <a:lnRef idx="3">
              <a:schemeClr val="dk1"/>
            </a:lnRef>
            <a:fillRef idx="0">
              <a:schemeClr val="dk1"/>
            </a:fillRef>
            <a:effectRef idx="2">
              <a:schemeClr val="dk1"/>
            </a:effectRef>
            <a:fontRef idx="minor">
              <a:schemeClr val="tx1"/>
            </a:fontRef>
          </p:style>
        </p:cxnSp>
        <p:sp>
          <p:nvSpPr>
            <p:cNvPr id="1137" name="TextBox 1136">
              <a:extLst>
                <a:ext uri="{FF2B5EF4-FFF2-40B4-BE49-F238E27FC236}">
                  <a16:creationId xmlns:a16="http://schemas.microsoft.com/office/drawing/2014/main" id="{4B26F8D7-5FF2-3EC7-5226-E84515A44DEF}"/>
                </a:ext>
              </a:extLst>
            </p:cNvPr>
            <p:cNvSpPr txBox="1"/>
            <p:nvPr/>
          </p:nvSpPr>
          <p:spPr>
            <a:xfrm>
              <a:off x="10325393" y="4269852"/>
              <a:ext cx="1866607" cy="400110"/>
            </a:xfrm>
            <a:prstGeom prst="rect">
              <a:avLst/>
            </a:prstGeom>
            <a:noFill/>
          </p:spPr>
          <p:txBody>
            <a:bodyPr wrap="square" rtlCol="0">
              <a:spAutoFit/>
            </a:bodyPr>
            <a:lstStyle/>
            <a:p>
              <a:r>
                <a:rPr lang="en-US" sz="2000" b="1" dirty="0">
                  <a:solidFill>
                    <a:schemeClr val="bg1"/>
                  </a:solidFill>
                </a:rPr>
                <a:t>Final Payload</a:t>
              </a:r>
            </a:p>
          </p:txBody>
        </p:sp>
      </p:grpSp>
      <p:grpSp>
        <p:nvGrpSpPr>
          <p:cNvPr id="1148" name="Group 1147">
            <a:extLst>
              <a:ext uri="{FF2B5EF4-FFF2-40B4-BE49-F238E27FC236}">
                <a16:creationId xmlns:a16="http://schemas.microsoft.com/office/drawing/2014/main" id="{1BF4CEC6-BCAF-80E1-B9A2-2F0497934FAB}"/>
              </a:ext>
            </a:extLst>
          </p:cNvPr>
          <p:cNvGrpSpPr/>
          <p:nvPr/>
        </p:nvGrpSpPr>
        <p:grpSpPr>
          <a:xfrm>
            <a:off x="341386" y="-10799"/>
            <a:ext cx="2609936" cy="5257314"/>
            <a:chOff x="7983495" y="0"/>
            <a:chExt cx="2609936" cy="5151120"/>
          </a:xfrm>
        </p:grpSpPr>
        <p:grpSp>
          <p:nvGrpSpPr>
            <p:cNvPr id="1143" name="Group 1142">
              <a:extLst>
                <a:ext uri="{FF2B5EF4-FFF2-40B4-BE49-F238E27FC236}">
                  <a16:creationId xmlns:a16="http://schemas.microsoft.com/office/drawing/2014/main" id="{F9CC431B-0F6E-C68A-A6AF-443E0CBC8615}"/>
                </a:ext>
              </a:extLst>
            </p:cNvPr>
            <p:cNvGrpSpPr/>
            <p:nvPr/>
          </p:nvGrpSpPr>
          <p:grpSpPr>
            <a:xfrm>
              <a:off x="7983495" y="0"/>
              <a:ext cx="2449007" cy="5151120"/>
              <a:chOff x="7983495" y="0"/>
              <a:chExt cx="2449007" cy="5151120"/>
            </a:xfrm>
          </p:grpSpPr>
          <p:sp>
            <p:nvSpPr>
              <p:cNvPr id="1039" name="Freeform: Shape 1038">
                <a:extLst>
                  <a:ext uri="{FF2B5EF4-FFF2-40B4-BE49-F238E27FC236}">
                    <a16:creationId xmlns:a16="http://schemas.microsoft.com/office/drawing/2014/main" id="{CF589137-2F78-8039-FE4A-C84CF24D7E05}"/>
                  </a:ext>
                </a:extLst>
              </p:cNvPr>
              <p:cNvSpPr/>
              <p:nvPr/>
            </p:nvSpPr>
            <p:spPr>
              <a:xfrm>
                <a:off x="7983495" y="0"/>
                <a:ext cx="2449007" cy="5151120"/>
              </a:xfrm>
              <a:custGeom>
                <a:avLst/>
                <a:gdLst>
                  <a:gd name="connsiteX0" fmla="*/ 0 w 2416008"/>
                  <a:gd name="connsiteY0" fmla="*/ 0 h 5151120"/>
                  <a:gd name="connsiteX1" fmla="*/ 2037684 w 2416008"/>
                  <a:gd name="connsiteY1" fmla="*/ 0 h 5151120"/>
                  <a:gd name="connsiteX2" fmla="*/ 2037684 w 2416008"/>
                  <a:gd name="connsiteY2" fmla="*/ 618837 h 5151120"/>
                  <a:gd name="connsiteX3" fmla="*/ 2416008 w 2416008"/>
                  <a:gd name="connsiteY3" fmla="*/ 1076036 h 5151120"/>
                  <a:gd name="connsiteX4" fmla="*/ 2037684 w 2416008"/>
                  <a:gd name="connsiteY4" fmla="*/ 1533234 h 5151120"/>
                  <a:gd name="connsiteX5" fmla="*/ 2037684 w 2416008"/>
                  <a:gd name="connsiteY5" fmla="*/ 5151120 h 5151120"/>
                  <a:gd name="connsiteX6" fmla="*/ 0 w 2416008"/>
                  <a:gd name="connsiteY6" fmla="*/ 5151120 h 5151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6008" h="5151120">
                    <a:moveTo>
                      <a:pt x="0" y="0"/>
                    </a:moveTo>
                    <a:lnTo>
                      <a:pt x="2037684" y="0"/>
                    </a:lnTo>
                    <a:lnTo>
                      <a:pt x="2037684" y="618837"/>
                    </a:lnTo>
                    <a:lnTo>
                      <a:pt x="2416008" y="1076036"/>
                    </a:lnTo>
                    <a:lnTo>
                      <a:pt x="2037684" y="1533234"/>
                    </a:lnTo>
                    <a:lnTo>
                      <a:pt x="2037684" y="5151120"/>
                    </a:lnTo>
                    <a:lnTo>
                      <a:pt x="0" y="5151120"/>
                    </a:lnTo>
                    <a:close/>
                  </a:path>
                </a:pathLst>
              </a:cu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6" name="Picture 5" descr="A black file with a white and silver gears&#10;&#10;Description automatically generated">
                <a:extLst>
                  <a:ext uri="{FF2B5EF4-FFF2-40B4-BE49-F238E27FC236}">
                    <a16:creationId xmlns:a16="http://schemas.microsoft.com/office/drawing/2014/main" id="{B4BA2890-4A37-B12B-2DF5-C0CCEB1BC06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82725" y="2381560"/>
                <a:ext cx="1168236" cy="995079"/>
              </a:xfrm>
              <a:prstGeom prst="rect">
                <a:avLst/>
              </a:prstGeom>
            </p:spPr>
          </p:pic>
          <p:grpSp>
            <p:nvGrpSpPr>
              <p:cNvPr id="1095" name="Group 1094">
                <a:extLst>
                  <a:ext uri="{FF2B5EF4-FFF2-40B4-BE49-F238E27FC236}">
                    <a16:creationId xmlns:a16="http://schemas.microsoft.com/office/drawing/2014/main" id="{5CCAD6C4-C127-25B8-4864-4495B50DF1DB}"/>
                  </a:ext>
                </a:extLst>
              </p:cNvPr>
              <p:cNvGrpSpPr/>
              <p:nvPr/>
            </p:nvGrpSpPr>
            <p:grpSpPr>
              <a:xfrm>
                <a:off x="9004450" y="713159"/>
                <a:ext cx="577258" cy="408199"/>
                <a:chOff x="104053" y="721248"/>
                <a:chExt cx="2188680" cy="408199"/>
              </a:xfrm>
            </p:grpSpPr>
            <p:cxnSp>
              <p:nvCxnSpPr>
                <p:cNvPr id="1096" name="Straight Connector 1095">
                  <a:extLst>
                    <a:ext uri="{FF2B5EF4-FFF2-40B4-BE49-F238E27FC236}">
                      <a16:creationId xmlns:a16="http://schemas.microsoft.com/office/drawing/2014/main" id="{B53778BA-4EE3-DED5-16D5-58AA97CFE727}"/>
                    </a:ext>
                  </a:extLst>
                </p:cNvPr>
                <p:cNvCxnSpPr>
                  <a:cxnSpLocks/>
                </p:cNvCxnSpPr>
                <p:nvPr/>
              </p:nvCxnSpPr>
              <p:spPr>
                <a:xfrm>
                  <a:off x="157018" y="1129447"/>
                  <a:ext cx="1773382" cy="0"/>
                </a:xfrm>
                <a:prstGeom prst="line">
                  <a:avLst/>
                </a:prstGeom>
                <a:ln w="44450">
                  <a:solidFill>
                    <a:schemeClr val="bg1"/>
                  </a:solidFill>
                </a:ln>
              </p:spPr>
              <p:style>
                <a:lnRef idx="3">
                  <a:schemeClr val="dk1"/>
                </a:lnRef>
                <a:fillRef idx="0">
                  <a:schemeClr val="dk1"/>
                </a:fillRef>
                <a:effectRef idx="2">
                  <a:schemeClr val="dk1"/>
                </a:effectRef>
                <a:fontRef idx="minor">
                  <a:schemeClr val="tx1"/>
                </a:fontRef>
              </p:style>
            </p:cxnSp>
            <p:sp>
              <p:nvSpPr>
                <p:cNvPr id="1097" name="TextBox 1096">
                  <a:extLst>
                    <a:ext uri="{FF2B5EF4-FFF2-40B4-BE49-F238E27FC236}">
                      <a16:creationId xmlns:a16="http://schemas.microsoft.com/office/drawing/2014/main" id="{346DE192-6405-8029-0887-893137ECFFBF}"/>
                    </a:ext>
                  </a:extLst>
                </p:cNvPr>
                <p:cNvSpPr txBox="1"/>
                <p:nvPr/>
              </p:nvSpPr>
              <p:spPr>
                <a:xfrm>
                  <a:off x="104053" y="721248"/>
                  <a:ext cx="2188680" cy="400110"/>
                </a:xfrm>
                <a:prstGeom prst="rect">
                  <a:avLst/>
                </a:prstGeom>
                <a:noFill/>
              </p:spPr>
              <p:txBody>
                <a:bodyPr wrap="square" rtlCol="0">
                  <a:spAutoFit/>
                </a:bodyPr>
                <a:lstStyle/>
                <a:p>
                  <a:r>
                    <a:rPr lang="en-US" sz="2000" b="1" dirty="0">
                      <a:solidFill>
                        <a:schemeClr val="bg1"/>
                      </a:solidFill>
                    </a:rPr>
                    <a:t>DLL</a:t>
                  </a:r>
                </a:p>
              </p:txBody>
            </p:sp>
          </p:grpSp>
          <p:cxnSp>
            <p:nvCxnSpPr>
              <p:cNvPr id="1128" name="Straight Connector 1127">
                <a:extLst>
                  <a:ext uri="{FF2B5EF4-FFF2-40B4-BE49-F238E27FC236}">
                    <a16:creationId xmlns:a16="http://schemas.microsoft.com/office/drawing/2014/main" id="{35D83FCD-640E-C69D-E993-C0B5DD465D9B}"/>
                  </a:ext>
                </a:extLst>
              </p:cNvPr>
              <p:cNvCxnSpPr/>
              <p:nvPr/>
            </p:nvCxnSpPr>
            <p:spPr>
              <a:xfrm>
                <a:off x="8185082" y="4073236"/>
                <a:ext cx="1607127" cy="0"/>
              </a:xfrm>
              <a:prstGeom prst="line">
                <a:avLst/>
              </a:prstGeom>
              <a:ln>
                <a:solidFill>
                  <a:schemeClr val="bg1"/>
                </a:solidFill>
              </a:ln>
            </p:spPr>
            <p:style>
              <a:lnRef idx="3">
                <a:schemeClr val="dk1"/>
              </a:lnRef>
              <a:fillRef idx="0">
                <a:schemeClr val="dk1"/>
              </a:fillRef>
              <a:effectRef idx="2">
                <a:schemeClr val="dk1"/>
              </a:effectRef>
              <a:fontRef idx="minor">
                <a:schemeClr val="tx1"/>
              </a:fontRef>
            </p:style>
          </p:cxnSp>
          <p:sp>
            <p:nvSpPr>
              <p:cNvPr id="1136" name="TextBox 1135">
                <a:extLst>
                  <a:ext uri="{FF2B5EF4-FFF2-40B4-BE49-F238E27FC236}">
                    <a16:creationId xmlns:a16="http://schemas.microsoft.com/office/drawing/2014/main" id="{D63C04FD-A261-8FFA-6A9E-B0C4DF6FE62F}"/>
                  </a:ext>
                </a:extLst>
              </p:cNvPr>
              <p:cNvSpPr txBox="1"/>
              <p:nvPr/>
            </p:nvSpPr>
            <p:spPr>
              <a:xfrm>
                <a:off x="8608699" y="4285241"/>
                <a:ext cx="837184" cy="400110"/>
              </a:xfrm>
              <a:prstGeom prst="rect">
                <a:avLst/>
              </a:prstGeom>
              <a:noFill/>
            </p:spPr>
            <p:txBody>
              <a:bodyPr wrap="square" rtlCol="0">
                <a:spAutoFit/>
              </a:bodyPr>
              <a:lstStyle/>
              <a:p>
                <a:r>
                  <a:rPr lang="en-US" sz="2000" b="1" dirty="0">
                    <a:solidFill>
                      <a:schemeClr val="bg1"/>
                    </a:solidFill>
                  </a:rPr>
                  <a:t>UI.dll</a:t>
                </a:r>
              </a:p>
            </p:txBody>
          </p:sp>
        </p:grpSp>
        <p:pic>
          <p:nvPicPr>
            <p:cNvPr id="1120" name="Graphic 1119" descr="Arrow: Slight curve with solid fill">
              <a:extLst>
                <a:ext uri="{FF2B5EF4-FFF2-40B4-BE49-F238E27FC236}">
                  <a16:creationId xmlns:a16="http://schemas.microsoft.com/office/drawing/2014/main" id="{4A79F7FD-45C7-5520-A453-8E2B77D8020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748066" y="2674113"/>
              <a:ext cx="845365" cy="730836"/>
            </a:xfrm>
            <a:prstGeom prst="rect">
              <a:avLst/>
            </a:prstGeom>
          </p:spPr>
        </p:pic>
      </p:grpSp>
      <p:grpSp>
        <p:nvGrpSpPr>
          <p:cNvPr id="1142" name="Group 1141">
            <a:extLst>
              <a:ext uri="{FF2B5EF4-FFF2-40B4-BE49-F238E27FC236}">
                <a16:creationId xmlns:a16="http://schemas.microsoft.com/office/drawing/2014/main" id="{F5AC95B1-3664-F017-565B-EA5C385FE046}"/>
              </a:ext>
            </a:extLst>
          </p:cNvPr>
          <p:cNvGrpSpPr/>
          <p:nvPr/>
        </p:nvGrpSpPr>
        <p:grpSpPr>
          <a:xfrm>
            <a:off x="225033" y="0"/>
            <a:ext cx="2504291" cy="5151120"/>
            <a:chOff x="5930466" y="0"/>
            <a:chExt cx="2504291" cy="5151120"/>
          </a:xfrm>
        </p:grpSpPr>
        <p:sp>
          <p:nvSpPr>
            <p:cNvPr id="1038" name="Freeform: Shape 1037">
              <a:extLst>
                <a:ext uri="{FF2B5EF4-FFF2-40B4-BE49-F238E27FC236}">
                  <a16:creationId xmlns:a16="http://schemas.microsoft.com/office/drawing/2014/main" id="{D16E9217-DD9A-528C-7D3C-45931B8F9F46}"/>
                </a:ext>
              </a:extLst>
            </p:cNvPr>
            <p:cNvSpPr/>
            <p:nvPr/>
          </p:nvSpPr>
          <p:spPr>
            <a:xfrm>
              <a:off x="5985494" y="0"/>
              <a:ext cx="2395348" cy="5151120"/>
            </a:xfrm>
            <a:custGeom>
              <a:avLst/>
              <a:gdLst>
                <a:gd name="connsiteX0" fmla="*/ 0 w 2416008"/>
                <a:gd name="connsiteY0" fmla="*/ 0 h 5151120"/>
                <a:gd name="connsiteX1" fmla="*/ 2037684 w 2416008"/>
                <a:gd name="connsiteY1" fmla="*/ 0 h 5151120"/>
                <a:gd name="connsiteX2" fmla="*/ 2037684 w 2416008"/>
                <a:gd name="connsiteY2" fmla="*/ 618837 h 5151120"/>
                <a:gd name="connsiteX3" fmla="*/ 2416008 w 2416008"/>
                <a:gd name="connsiteY3" fmla="*/ 1076036 h 5151120"/>
                <a:gd name="connsiteX4" fmla="*/ 2037684 w 2416008"/>
                <a:gd name="connsiteY4" fmla="*/ 1533234 h 5151120"/>
                <a:gd name="connsiteX5" fmla="*/ 2037684 w 2416008"/>
                <a:gd name="connsiteY5" fmla="*/ 5151120 h 5151120"/>
                <a:gd name="connsiteX6" fmla="*/ 0 w 2416008"/>
                <a:gd name="connsiteY6" fmla="*/ 5151120 h 5151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6008" h="5151120">
                  <a:moveTo>
                    <a:pt x="0" y="0"/>
                  </a:moveTo>
                  <a:lnTo>
                    <a:pt x="2037684" y="0"/>
                  </a:lnTo>
                  <a:lnTo>
                    <a:pt x="2037684" y="618837"/>
                  </a:lnTo>
                  <a:lnTo>
                    <a:pt x="2416008" y="1076036"/>
                  </a:lnTo>
                  <a:lnTo>
                    <a:pt x="2037684" y="1533234"/>
                  </a:lnTo>
                  <a:lnTo>
                    <a:pt x="2037684" y="5151120"/>
                  </a:lnTo>
                  <a:lnTo>
                    <a:pt x="0" y="5151120"/>
                  </a:lnTo>
                  <a:close/>
                </a:path>
              </a:pathLst>
            </a:cu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descr="A black file with a white and silver gears&#10;&#10;Description automatically generated">
              <a:extLst>
                <a:ext uri="{FF2B5EF4-FFF2-40B4-BE49-F238E27FC236}">
                  <a16:creationId xmlns:a16="http://schemas.microsoft.com/office/drawing/2014/main" id="{FB1F5B30-E6D0-FA5D-FBC1-16D3F6CF9E3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484245" y="2347714"/>
              <a:ext cx="1226284" cy="1028925"/>
            </a:xfrm>
            <a:prstGeom prst="rect">
              <a:avLst/>
            </a:prstGeom>
          </p:spPr>
        </p:pic>
        <p:grpSp>
          <p:nvGrpSpPr>
            <p:cNvPr id="1092" name="Group 1091">
              <a:extLst>
                <a:ext uri="{FF2B5EF4-FFF2-40B4-BE49-F238E27FC236}">
                  <a16:creationId xmlns:a16="http://schemas.microsoft.com/office/drawing/2014/main" id="{2564C551-834D-CF21-3E41-F08B08181042}"/>
                </a:ext>
              </a:extLst>
            </p:cNvPr>
            <p:cNvGrpSpPr/>
            <p:nvPr/>
          </p:nvGrpSpPr>
          <p:grpSpPr>
            <a:xfrm>
              <a:off x="6997705" y="721248"/>
              <a:ext cx="700529" cy="408199"/>
              <a:chOff x="104053" y="721248"/>
              <a:chExt cx="2188680" cy="408199"/>
            </a:xfrm>
          </p:grpSpPr>
          <p:cxnSp>
            <p:nvCxnSpPr>
              <p:cNvPr id="1093" name="Straight Connector 1092">
                <a:extLst>
                  <a:ext uri="{FF2B5EF4-FFF2-40B4-BE49-F238E27FC236}">
                    <a16:creationId xmlns:a16="http://schemas.microsoft.com/office/drawing/2014/main" id="{4CE212FC-017B-DA67-F815-38ED9BE418C9}"/>
                  </a:ext>
                </a:extLst>
              </p:cNvPr>
              <p:cNvCxnSpPr>
                <a:cxnSpLocks/>
              </p:cNvCxnSpPr>
              <p:nvPr/>
            </p:nvCxnSpPr>
            <p:spPr>
              <a:xfrm>
                <a:off x="157018" y="1129447"/>
                <a:ext cx="1773382" cy="0"/>
              </a:xfrm>
              <a:prstGeom prst="line">
                <a:avLst/>
              </a:prstGeom>
              <a:ln w="44450">
                <a:solidFill>
                  <a:schemeClr val="bg1"/>
                </a:solidFill>
              </a:ln>
            </p:spPr>
            <p:style>
              <a:lnRef idx="3">
                <a:schemeClr val="dk1"/>
              </a:lnRef>
              <a:fillRef idx="0">
                <a:schemeClr val="dk1"/>
              </a:fillRef>
              <a:effectRef idx="2">
                <a:schemeClr val="dk1"/>
              </a:effectRef>
              <a:fontRef idx="minor">
                <a:schemeClr val="tx1"/>
              </a:fontRef>
            </p:style>
          </p:cxnSp>
          <p:sp>
            <p:nvSpPr>
              <p:cNvPr id="1094" name="TextBox 1093">
                <a:extLst>
                  <a:ext uri="{FF2B5EF4-FFF2-40B4-BE49-F238E27FC236}">
                    <a16:creationId xmlns:a16="http://schemas.microsoft.com/office/drawing/2014/main" id="{80B38A6B-0DD0-39C0-B3F2-56452F3A538C}"/>
                  </a:ext>
                </a:extLst>
              </p:cNvPr>
              <p:cNvSpPr txBox="1"/>
              <p:nvPr/>
            </p:nvSpPr>
            <p:spPr>
              <a:xfrm>
                <a:off x="104053" y="721248"/>
                <a:ext cx="2188680" cy="400110"/>
              </a:xfrm>
              <a:prstGeom prst="rect">
                <a:avLst/>
              </a:prstGeom>
              <a:noFill/>
            </p:spPr>
            <p:txBody>
              <a:bodyPr wrap="square" rtlCol="0">
                <a:spAutoFit/>
              </a:bodyPr>
              <a:lstStyle/>
              <a:p>
                <a:r>
                  <a:rPr lang="en-US" sz="2000" b="1" dirty="0">
                    <a:solidFill>
                      <a:schemeClr val="bg1"/>
                    </a:solidFill>
                  </a:rPr>
                  <a:t>DLL</a:t>
                </a:r>
              </a:p>
            </p:txBody>
          </p:sp>
        </p:grpSp>
        <p:pic>
          <p:nvPicPr>
            <p:cNvPr id="1119" name="Graphic 1118" descr="Arrow: Slight curve with solid fill">
              <a:extLst>
                <a:ext uri="{FF2B5EF4-FFF2-40B4-BE49-F238E27FC236}">
                  <a16:creationId xmlns:a16="http://schemas.microsoft.com/office/drawing/2014/main" id="{9DB393D0-BB7B-F6A9-C1D4-FC63053C657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589392" y="2674113"/>
              <a:ext cx="845365" cy="730836"/>
            </a:xfrm>
            <a:prstGeom prst="rect">
              <a:avLst/>
            </a:prstGeom>
          </p:spPr>
        </p:pic>
        <p:cxnSp>
          <p:nvCxnSpPr>
            <p:cNvPr id="1127" name="Straight Connector 1126">
              <a:extLst>
                <a:ext uri="{FF2B5EF4-FFF2-40B4-BE49-F238E27FC236}">
                  <a16:creationId xmlns:a16="http://schemas.microsoft.com/office/drawing/2014/main" id="{F82372A3-CE50-C104-34B2-3320BE70C95A}"/>
                </a:ext>
              </a:extLst>
            </p:cNvPr>
            <p:cNvCxnSpPr/>
            <p:nvPr/>
          </p:nvCxnSpPr>
          <p:spPr>
            <a:xfrm>
              <a:off x="6234922" y="4073236"/>
              <a:ext cx="1607127" cy="0"/>
            </a:xfrm>
            <a:prstGeom prst="line">
              <a:avLst/>
            </a:prstGeom>
            <a:ln>
              <a:solidFill>
                <a:schemeClr val="bg1"/>
              </a:solidFill>
            </a:ln>
          </p:spPr>
          <p:style>
            <a:lnRef idx="3">
              <a:schemeClr val="dk1"/>
            </a:lnRef>
            <a:fillRef idx="0">
              <a:schemeClr val="dk1"/>
            </a:fillRef>
            <a:effectRef idx="2">
              <a:schemeClr val="dk1"/>
            </a:effectRef>
            <a:fontRef idx="minor">
              <a:schemeClr val="tx1"/>
            </a:fontRef>
          </p:style>
        </p:cxnSp>
        <p:sp>
          <p:nvSpPr>
            <p:cNvPr id="1135" name="TextBox 1134">
              <a:extLst>
                <a:ext uri="{FF2B5EF4-FFF2-40B4-BE49-F238E27FC236}">
                  <a16:creationId xmlns:a16="http://schemas.microsoft.com/office/drawing/2014/main" id="{DD4FB7E9-F009-21E4-F443-62C86631C421}"/>
                </a:ext>
              </a:extLst>
            </p:cNvPr>
            <p:cNvSpPr txBox="1"/>
            <p:nvPr/>
          </p:nvSpPr>
          <p:spPr>
            <a:xfrm>
              <a:off x="5930466" y="4258233"/>
              <a:ext cx="2216038" cy="707886"/>
            </a:xfrm>
            <a:prstGeom prst="rect">
              <a:avLst/>
            </a:prstGeom>
            <a:noFill/>
          </p:spPr>
          <p:txBody>
            <a:bodyPr wrap="square" rtlCol="0">
              <a:spAutoFit/>
            </a:bodyPr>
            <a:lstStyle/>
            <a:p>
              <a:pPr algn="ctr"/>
              <a:r>
                <a:rPr lang="en-US" sz="2000" b="1" dirty="0">
                  <a:solidFill>
                    <a:schemeClr val="bg1"/>
                  </a:solidFill>
                </a:rPr>
                <a:t>SafeSerialiazation</a:t>
              </a:r>
            </a:p>
            <a:p>
              <a:pPr algn="ctr"/>
              <a:r>
                <a:rPr lang="en-US" sz="2000" b="1" dirty="0">
                  <a:solidFill>
                    <a:schemeClr val="bg1"/>
                  </a:solidFill>
                </a:rPr>
                <a:t>Manager.dll</a:t>
              </a:r>
            </a:p>
          </p:txBody>
        </p:sp>
      </p:grpSp>
      <p:grpSp>
        <p:nvGrpSpPr>
          <p:cNvPr id="1146" name="Group 1145">
            <a:extLst>
              <a:ext uri="{FF2B5EF4-FFF2-40B4-BE49-F238E27FC236}">
                <a16:creationId xmlns:a16="http://schemas.microsoft.com/office/drawing/2014/main" id="{3201C150-67DD-9AAE-679E-346660674DB8}"/>
              </a:ext>
            </a:extLst>
          </p:cNvPr>
          <p:cNvGrpSpPr/>
          <p:nvPr/>
        </p:nvGrpSpPr>
        <p:grpSpPr>
          <a:xfrm>
            <a:off x="124232" y="-4"/>
            <a:ext cx="2487104" cy="5151120"/>
            <a:chOff x="3958089" y="-4"/>
            <a:chExt cx="2487104" cy="5151120"/>
          </a:xfrm>
        </p:grpSpPr>
        <p:grpSp>
          <p:nvGrpSpPr>
            <p:cNvPr id="1141" name="Group 1140">
              <a:extLst>
                <a:ext uri="{FF2B5EF4-FFF2-40B4-BE49-F238E27FC236}">
                  <a16:creationId xmlns:a16="http://schemas.microsoft.com/office/drawing/2014/main" id="{4D0574C7-BD51-5BFA-BCCB-E1F5E8036A26}"/>
                </a:ext>
              </a:extLst>
            </p:cNvPr>
            <p:cNvGrpSpPr/>
            <p:nvPr/>
          </p:nvGrpSpPr>
          <p:grpSpPr>
            <a:xfrm>
              <a:off x="3958089" y="-4"/>
              <a:ext cx="2449007" cy="5151120"/>
              <a:chOff x="3958089" y="-4"/>
              <a:chExt cx="2449007" cy="5151120"/>
            </a:xfrm>
          </p:grpSpPr>
          <p:sp>
            <p:nvSpPr>
              <p:cNvPr id="1037" name="Freeform: Shape 1036">
                <a:extLst>
                  <a:ext uri="{FF2B5EF4-FFF2-40B4-BE49-F238E27FC236}">
                    <a16:creationId xmlns:a16="http://schemas.microsoft.com/office/drawing/2014/main" id="{3F7AA481-0490-CB0E-92BE-15E4B7144769}"/>
                  </a:ext>
                </a:extLst>
              </p:cNvPr>
              <p:cNvSpPr/>
              <p:nvPr/>
            </p:nvSpPr>
            <p:spPr>
              <a:xfrm>
                <a:off x="3958089" y="-4"/>
                <a:ext cx="2449007" cy="5151120"/>
              </a:xfrm>
              <a:custGeom>
                <a:avLst/>
                <a:gdLst>
                  <a:gd name="connsiteX0" fmla="*/ 0 w 2416008"/>
                  <a:gd name="connsiteY0" fmla="*/ 0 h 5151120"/>
                  <a:gd name="connsiteX1" fmla="*/ 2037684 w 2416008"/>
                  <a:gd name="connsiteY1" fmla="*/ 0 h 5151120"/>
                  <a:gd name="connsiteX2" fmla="*/ 2037684 w 2416008"/>
                  <a:gd name="connsiteY2" fmla="*/ 618837 h 5151120"/>
                  <a:gd name="connsiteX3" fmla="*/ 2416008 w 2416008"/>
                  <a:gd name="connsiteY3" fmla="*/ 1076036 h 5151120"/>
                  <a:gd name="connsiteX4" fmla="*/ 2037684 w 2416008"/>
                  <a:gd name="connsiteY4" fmla="*/ 1533234 h 5151120"/>
                  <a:gd name="connsiteX5" fmla="*/ 2037684 w 2416008"/>
                  <a:gd name="connsiteY5" fmla="*/ 5151120 h 5151120"/>
                  <a:gd name="connsiteX6" fmla="*/ 0 w 2416008"/>
                  <a:gd name="connsiteY6" fmla="*/ 5151120 h 5151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6008" h="5151120">
                    <a:moveTo>
                      <a:pt x="0" y="0"/>
                    </a:moveTo>
                    <a:lnTo>
                      <a:pt x="2037684" y="0"/>
                    </a:lnTo>
                    <a:lnTo>
                      <a:pt x="2037684" y="618837"/>
                    </a:lnTo>
                    <a:lnTo>
                      <a:pt x="2416008" y="1076036"/>
                    </a:lnTo>
                    <a:lnTo>
                      <a:pt x="2037684" y="1533234"/>
                    </a:lnTo>
                    <a:lnTo>
                      <a:pt x="2037684" y="5151120"/>
                    </a:lnTo>
                    <a:lnTo>
                      <a:pt x="0" y="5151120"/>
                    </a:lnTo>
                    <a:close/>
                  </a:path>
                </a:pathLst>
              </a:custGeom>
              <a:solidFill>
                <a:srgbClr val="1B5CED"/>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7" name="Graphic 46" descr="Web design with solid fill">
                <a:extLst>
                  <a:ext uri="{FF2B5EF4-FFF2-40B4-BE49-F238E27FC236}">
                    <a16:creationId xmlns:a16="http://schemas.microsoft.com/office/drawing/2014/main" id="{C3ED5E6C-9DBD-60C7-CE4E-AE6290BCCFF0}"/>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455805" y="2187167"/>
                <a:ext cx="1241240" cy="1472362"/>
              </a:xfrm>
              <a:prstGeom prst="rect">
                <a:avLst/>
              </a:prstGeom>
            </p:spPr>
          </p:pic>
          <p:grpSp>
            <p:nvGrpSpPr>
              <p:cNvPr id="1085" name="Group 1084">
                <a:extLst>
                  <a:ext uri="{FF2B5EF4-FFF2-40B4-BE49-F238E27FC236}">
                    <a16:creationId xmlns:a16="http://schemas.microsoft.com/office/drawing/2014/main" id="{23A99FA7-A85E-1D1A-517E-62D2296769A6}"/>
                  </a:ext>
                </a:extLst>
              </p:cNvPr>
              <p:cNvGrpSpPr/>
              <p:nvPr/>
            </p:nvGrpSpPr>
            <p:grpSpPr>
              <a:xfrm>
                <a:off x="4492957" y="721248"/>
                <a:ext cx="1741965" cy="408199"/>
                <a:chOff x="104053" y="721248"/>
                <a:chExt cx="2188680" cy="408199"/>
              </a:xfrm>
            </p:grpSpPr>
            <p:cxnSp>
              <p:nvCxnSpPr>
                <p:cNvPr id="1086" name="Straight Connector 1085">
                  <a:extLst>
                    <a:ext uri="{FF2B5EF4-FFF2-40B4-BE49-F238E27FC236}">
                      <a16:creationId xmlns:a16="http://schemas.microsoft.com/office/drawing/2014/main" id="{9BCAB3BC-B51B-3746-1E12-E7018524F3A2}"/>
                    </a:ext>
                  </a:extLst>
                </p:cNvPr>
                <p:cNvCxnSpPr>
                  <a:cxnSpLocks/>
                </p:cNvCxnSpPr>
                <p:nvPr/>
              </p:nvCxnSpPr>
              <p:spPr>
                <a:xfrm>
                  <a:off x="157018" y="1129447"/>
                  <a:ext cx="1773382" cy="0"/>
                </a:xfrm>
                <a:prstGeom prst="line">
                  <a:avLst/>
                </a:prstGeom>
                <a:ln w="44450">
                  <a:solidFill>
                    <a:schemeClr val="bg1"/>
                  </a:solidFill>
                </a:ln>
              </p:spPr>
              <p:style>
                <a:lnRef idx="3">
                  <a:schemeClr val="dk1"/>
                </a:lnRef>
                <a:fillRef idx="0">
                  <a:schemeClr val="dk1"/>
                </a:fillRef>
                <a:effectRef idx="2">
                  <a:schemeClr val="dk1"/>
                </a:effectRef>
                <a:fontRef idx="minor">
                  <a:schemeClr val="tx1"/>
                </a:fontRef>
              </p:style>
            </p:cxnSp>
            <p:sp>
              <p:nvSpPr>
                <p:cNvPr id="1087" name="TextBox 1086">
                  <a:extLst>
                    <a:ext uri="{FF2B5EF4-FFF2-40B4-BE49-F238E27FC236}">
                      <a16:creationId xmlns:a16="http://schemas.microsoft.com/office/drawing/2014/main" id="{F2A41620-55DB-2A2F-C637-66BFB79BEBA6}"/>
                    </a:ext>
                  </a:extLst>
                </p:cNvPr>
                <p:cNvSpPr txBox="1"/>
                <p:nvPr/>
              </p:nvSpPr>
              <p:spPr>
                <a:xfrm>
                  <a:off x="104053" y="721248"/>
                  <a:ext cx="2188680" cy="400110"/>
                </a:xfrm>
                <a:prstGeom prst="rect">
                  <a:avLst/>
                </a:prstGeom>
                <a:noFill/>
              </p:spPr>
              <p:txBody>
                <a:bodyPr wrap="square" rtlCol="0">
                  <a:spAutoFit/>
                </a:bodyPr>
                <a:lstStyle/>
                <a:p>
                  <a:r>
                    <a:rPr lang="en-US" sz="2000" b="1" dirty="0">
                      <a:solidFill>
                        <a:schemeClr val="bg1"/>
                      </a:solidFill>
                    </a:rPr>
                    <a:t>EXECUTABLE</a:t>
                  </a:r>
                </a:p>
              </p:txBody>
            </p:sp>
          </p:grpSp>
          <p:cxnSp>
            <p:nvCxnSpPr>
              <p:cNvPr id="1126" name="Straight Connector 1125">
                <a:extLst>
                  <a:ext uri="{FF2B5EF4-FFF2-40B4-BE49-F238E27FC236}">
                    <a16:creationId xmlns:a16="http://schemas.microsoft.com/office/drawing/2014/main" id="{7D07A9EE-B7BC-B52F-2AF9-163E3D86D9BC}"/>
                  </a:ext>
                </a:extLst>
              </p:cNvPr>
              <p:cNvCxnSpPr/>
              <p:nvPr/>
            </p:nvCxnSpPr>
            <p:spPr>
              <a:xfrm>
                <a:off x="4182282" y="4073236"/>
                <a:ext cx="1607127" cy="0"/>
              </a:xfrm>
              <a:prstGeom prst="line">
                <a:avLst/>
              </a:prstGeom>
              <a:ln>
                <a:solidFill>
                  <a:schemeClr val="bg1"/>
                </a:solidFill>
              </a:ln>
            </p:spPr>
            <p:style>
              <a:lnRef idx="3">
                <a:schemeClr val="dk1"/>
              </a:lnRef>
              <a:fillRef idx="0">
                <a:schemeClr val="dk1"/>
              </a:fillRef>
              <a:effectRef idx="2">
                <a:schemeClr val="dk1"/>
              </a:effectRef>
              <a:fontRef idx="minor">
                <a:schemeClr val="tx1"/>
              </a:fontRef>
            </p:style>
          </p:cxnSp>
          <p:sp>
            <p:nvSpPr>
              <p:cNvPr id="1134" name="TextBox 1133">
                <a:extLst>
                  <a:ext uri="{FF2B5EF4-FFF2-40B4-BE49-F238E27FC236}">
                    <a16:creationId xmlns:a16="http://schemas.microsoft.com/office/drawing/2014/main" id="{56BBC77C-4724-ED73-1A10-ACECC43AAAC1}"/>
                  </a:ext>
                </a:extLst>
              </p:cNvPr>
              <p:cNvSpPr txBox="1"/>
              <p:nvPr/>
            </p:nvSpPr>
            <p:spPr>
              <a:xfrm>
                <a:off x="3996979" y="4285241"/>
                <a:ext cx="2143012" cy="369332"/>
              </a:xfrm>
              <a:prstGeom prst="rect">
                <a:avLst/>
              </a:prstGeom>
              <a:noFill/>
            </p:spPr>
            <p:txBody>
              <a:bodyPr wrap="square" rtlCol="0">
                <a:spAutoFit/>
              </a:bodyPr>
              <a:lstStyle/>
              <a:p>
                <a:r>
                  <a:rPr lang="en-US" b="1" dirty="0">
                    <a:solidFill>
                      <a:schemeClr val="bg1"/>
                    </a:solidFill>
                  </a:rPr>
                  <a:t>IMG_38575943.exe</a:t>
                </a:r>
              </a:p>
            </p:txBody>
          </p:sp>
        </p:grpSp>
        <p:pic>
          <p:nvPicPr>
            <p:cNvPr id="1116" name="Graphic 1115" descr="Arrow: Slight curve with solid fill">
              <a:extLst>
                <a:ext uri="{FF2B5EF4-FFF2-40B4-BE49-F238E27FC236}">
                  <a16:creationId xmlns:a16="http://schemas.microsoft.com/office/drawing/2014/main" id="{0FB5E506-51F6-3B75-D74E-B2672516581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599828" y="2674113"/>
              <a:ext cx="845365" cy="730836"/>
            </a:xfrm>
            <a:prstGeom prst="rect">
              <a:avLst/>
            </a:prstGeom>
          </p:spPr>
        </p:pic>
      </p:grpSp>
      <p:grpSp>
        <p:nvGrpSpPr>
          <p:cNvPr id="1140" name="Group 1139">
            <a:extLst>
              <a:ext uri="{FF2B5EF4-FFF2-40B4-BE49-F238E27FC236}">
                <a16:creationId xmlns:a16="http://schemas.microsoft.com/office/drawing/2014/main" id="{6450603A-07F7-2900-9B75-18112791741D}"/>
              </a:ext>
            </a:extLst>
          </p:cNvPr>
          <p:cNvGrpSpPr/>
          <p:nvPr/>
        </p:nvGrpSpPr>
        <p:grpSpPr>
          <a:xfrm>
            <a:off x="9921" y="0"/>
            <a:ext cx="2654745" cy="5151120"/>
            <a:chOff x="1921070" y="0"/>
            <a:chExt cx="2654745" cy="5151120"/>
          </a:xfrm>
        </p:grpSpPr>
        <p:sp>
          <p:nvSpPr>
            <p:cNvPr id="1036" name="Freeform: Shape 1035">
              <a:extLst>
                <a:ext uri="{FF2B5EF4-FFF2-40B4-BE49-F238E27FC236}">
                  <a16:creationId xmlns:a16="http://schemas.microsoft.com/office/drawing/2014/main" id="{A9C7C52A-89AF-65FC-78E9-1BD983959C72}"/>
                </a:ext>
              </a:extLst>
            </p:cNvPr>
            <p:cNvSpPr/>
            <p:nvPr/>
          </p:nvSpPr>
          <p:spPr>
            <a:xfrm>
              <a:off x="1941720" y="0"/>
              <a:ext cx="2421081" cy="5151120"/>
            </a:xfrm>
            <a:custGeom>
              <a:avLst/>
              <a:gdLst>
                <a:gd name="connsiteX0" fmla="*/ 0 w 2416008"/>
                <a:gd name="connsiteY0" fmla="*/ 0 h 5151120"/>
                <a:gd name="connsiteX1" fmla="*/ 2037684 w 2416008"/>
                <a:gd name="connsiteY1" fmla="*/ 0 h 5151120"/>
                <a:gd name="connsiteX2" fmla="*/ 2037684 w 2416008"/>
                <a:gd name="connsiteY2" fmla="*/ 618837 h 5151120"/>
                <a:gd name="connsiteX3" fmla="*/ 2416008 w 2416008"/>
                <a:gd name="connsiteY3" fmla="*/ 1076036 h 5151120"/>
                <a:gd name="connsiteX4" fmla="*/ 2037684 w 2416008"/>
                <a:gd name="connsiteY4" fmla="*/ 1533234 h 5151120"/>
                <a:gd name="connsiteX5" fmla="*/ 2037684 w 2416008"/>
                <a:gd name="connsiteY5" fmla="*/ 5151120 h 5151120"/>
                <a:gd name="connsiteX6" fmla="*/ 0 w 2416008"/>
                <a:gd name="connsiteY6" fmla="*/ 5151120 h 5151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6008" h="5151120">
                  <a:moveTo>
                    <a:pt x="0" y="0"/>
                  </a:moveTo>
                  <a:lnTo>
                    <a:pt x="2037684" y="0"/>
                  </a:lnTo>
                  <a:lnTo>
                    <a:pt x="2037684" y="618837"/>
                  </a:lnTo>
                  <a:lnTo>
                    <a:pt x="2416008" y="1076036"/>
                  </a:lnTo>
                  <a:lnTo>
                    <a:pt x="2037684" y="1533234"/>
                  </a:lnTo>
                  <a:lnTo>
                    <a:pt x="2037684" y="5151120"/>
                  </a:lnTo>
                  <a:lnTo>
                    <a:pt x="0" y="5151120"/>
                  </a:lnTo>
                  <a:close/>
                </a:path>
              </a:pathLst>
            </a:custGeom>
            <a:solidFill>
              <a:srgbClr val="2D95DB"/>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45" name="Group 44">
              <a:extLst>
                <a:ext uri="{FF2B5EF4-FFF2-40B4-BE49-F238E27FC236}">
                  <a16:creationId xmlns:a16="http://schemas.microsoft.com/office/drawing/2014/main" id="{B6A416B0-EFF1-ED60-C31C-63BDB34E710A}"/>
                </a:ext>
              </a:extLst>
            </p:cNvPr>
            <p:cNvGrpSpPr/>
            <p:nvPr/>
          </p:nvGrpSpPr>
          <p:grpSpPr>
            <a:xfrm>
              <a:off x="2376002" y="2128125"/>
              <a:ext cx="1497343" cy="1594870"/>
              <a:chOff x="2523833" y="198580"/>
              <a:chExt cx="914400" cy="914400"/>
            </a:xfrm>
          </p:grpSpPr>
          <p:pic>
            <p:nvPicPr>
              <p:cNvPr id="42" name="Graphic 41" descr="Folder outline">
                <a:extLst>
                  <a:ext uri="{FF2B5EF4-FFF2-40B4-BE49-F238E27FC236}">
                    <a16:creationId xmlns:a16="http://schemas.microsoft.com/office/drawing/2014/main" id="{D90CB6C2-5BD9-1409-44B3-F5DB49F1122B}"/>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523833" y="198580"/>
                <a:ext cx="914400" cy="914400"/>
              </a:xfrm>
              <a:prstGeom prst="rect">
                <a:avLst/>
              </a:prstGeom>
            </p:spPr>
          </p:pic>
          <p:pic>
            <p:nvPicPr>
              <p:cNvPr id="44" name="Graphic 43" descr="Paperclip with solid fill">
                <a:extLst>
                  <a:ext uri="{FF2B5EF4-FFF2-40B4-BE49-F238E27FC236}">
                    <a16:creationId xmlns:a16="http://schemas.microsoft.com/office/drawing/2014/main" id="{3603E702-4DF2-F666-6DB3-ACA38EB1E091}"/>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2661215" y="397161"/>
                <a:ext cx="517240" cy="517240"/>
              </a:xfrm>
              <a:prstGeom prst="rect">
                <a:avLst/>
              </a:prstGeom>
            </p:spPr>
          </p:pic>
        </p:grpSp>
        <p:grpSp>
          <p:nvGrpSpPr>
            <p:cNvPr id="1077" name="Group 1076">
              <a:extLst>
                <a:ext uri="{FF2B5EF4-FFF2-40B4-BE49-F238E27FC236}">
                  <a16:creationId xmlns:a16="http://schemas.microsoft.com/office/drawing/2014/main" id="{D60C931A-68A3-FE5C-F7CE-F6FA4C3B9DE0}"/>
                </a:ext>
              </a:extLst>
            </p:cNvPr>
            <p:cNvGrpSpPr/>
            <p:nvPr/>
          </p:nvGrpSpPr>
          <p:grpSpPr>
            <a:xfrm>
              <a:off x="2452487" y="699667"/>
              <a:ext cx="1901548" cy="408536"/>
              <a:chOff x="137793" y="720911"/>
              <a:chExt cx="2188680" cy="408536"/>
            </a:xfrm>
          </p:grpSpPr>
          <p:cxnSp>
            <p:nvCxnSpPr>
              <p:cNvPr id="1078" name="Straight Connector 1077">
                <a:extLst>
                  <a:ext uri="{FF2B5EF4-FFF2-40B4-BE49-F238E27FC236}">
                    <a16:creationId xmlns:a16="http://schemas.microsoft.com/office/drawing/2014/main" id="{B1F9906E-52B7-0C7A-FA59-0736BF5CEEA6}"/>
                  </a:ext>
                </a:extLst>
              </p:cNvPr>
              <p:cNvCxnSpPr>
                <a:cxnSpLocks/>
              </p:cNvCxnSpPr>
              <p:nvPr/>
            </p:nvCxnSpPr>
            <p:spPr>
              <a:xfrm>
                <a:off x="157018" y="1129447"/>
                <a:ext cx="1773382" cy="0"/>
              </a:xfrm>
              <a:prstGeom prst="line">
                <a:avLst/>
              </a:prstGeom>
              <a:ln w="44450">
                <a:solidFill>
                  <a:schemeClr val="bg1"/>
                </a:solidFill>
              </a:ln>
            </p:spPr>
            <p:style>
              <a:lnRef idx="3">
                <a:schemeClr val="dk1"/>
              </a:lnRef>
              <a:fillRef idx="0">
                <a:schemeClr val="dk1"/>
              </a:fillRef>
              <a:effectRef idx="2">
                <a:schemeClr val="dk1"/>
              </a:effectRef>
              <a:fontRef idx="minor">
                <a:schemeClr val="tx1"/>
              </a:fontRef>
            </p:style>
          </p:cxnSp>
          <p:sp>
            <p:nvSpPr>
              <p:cNvPr id="1079" name="TextBox 1078">
                <a:extLst>
                  <a:ext uri="{FF2B5EF4-FFF2-40B4-BE49-F238E27FC236}">
                    <a16:creationId xmlns:a16="http://schemas.microsoft.com/office/drawing/2014/main" id="{8B8D7E73-DA1E-0E63-1218-6B9EB7B76028}"/>
                  </a:ext>
                </a:extLst>
              </p:cNvPr>
              <p:cNvSpPr txBox="1"/>
              <p:nvPr/>
            </p:nvSpPr>
            <p:spPr>
              <a:xfrm>
                <a:off x="137793" y="720911"/>
                <a:ext cx="2188680" cy="400110"/>
              </a:xfrm>
              <a:prstGeom prst="rect">
                <a:avLst/>
              </a:prstGeom>
              <a:noFill/>
            </p:spPr>
            <p:txBody>
              <a:bodyPr wrap="square" rtlCol="0">
                <a:spAutoFit/>
              </a:bodyPr>
              <a:lstStyle/>
              <a:p>
                <a:r>
                  <a:rPr lang="en-US" sz="2000" b="1" dirty="0">
                    <a:solidFill>
                      <a:schemeClr val="bg1"/>
                    </a:solidFill>
                  </a:rPr>
                  <a:t>ATTACHMENT</a:t>
                </a:r>
              </a:p>
            </p:txBody>
          </p:sp>
        </p:grpSp>
        <p:pic>
          <p:nvPicPr>
            <p:cNvPr id="1115" name="Graphic 1114" descr="Arrow: Slight curve with solid fill">
              <a:extLst>
                <a:ext uri="{FF2B5EF4-FFF2-40B4-BE49-F238E27FC236}">
                  <a16:creationId xmlns:a16="http://schemas.microsoft.com/office/drawing/2014/main" id="{23312B7F-0E32-1AAE-EDF7-28332AB4310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730450" y="2674113"/>
              <a:ext cx="845365" cy="730836"/>
            </a:xfrm>
            <a:prstGeom prst="rect">
              <a:avLst/>
            </a:prstGeom>
          </p:spPr>
        </p:pic>
        <p:cxnSp>
          <p:nvCxnSpPr>
            <p:cNvPr id="1124" name="Straight Connector 1123">
              <a:extLst>
                <a:ext uri="{FF2B5EF4-FFF2-40B4-BE49-F238E27FC236}">
                  <a16:creationId xmlns:a16="http://schemas.microsoft.com/office/drawing/2014/main" id="{8AF73ABB-DEBD-5A10-ABC2-CA8B515A707F}"/>
                </a:ext>
              </a:extLst>
            </p:cNvPr>
            <p:cNvCxnSpPr/>
            <p:nvPr/>
          </p:nvCxnSpPr>
          <p:spPr>
            <a:xfrm>
              <a:off x="2123323" y="4073236"/>
              <a:ext cx="1607127" cy="0"/>
            </a:xfrm>
            <a:prstGeom prst="line">
              <a:avLst/>
            </a:prstGeom>
            <a:ln>
              <a:solidFill>
                <a:schemeClr val="bg1"/>
              </a:solidFill>
            </a:ln>
          </p:spPr>
          <p:style>
            <a:lnRef idx="3">
              <a:schemeClr val="dk1"/>
            </a:lnRef>
            <a:fillRef idx="0">
              <a:schemeClr val="dk1"/>
            </a:fillRef>
            <a:effectRef idx="2">
              <a:schemeClr val="dk1"/>
            </a:effectRef>
            <a:fontRef idx="minor">
              <a:schemeClr val="tx1"/>
            </a:fontRef>
          </p:style>
        </p:cxnSp>
        <p:sp>
          <p:nvSpPr>
            <p:cNvPr id="1133" name="TextBox 1132">
              <a:extLst>
                <a:ext uri="{FF2B5EF4-FFF2-40B4-BE49-F238E27FC236}">
                  <a16:creationId xmlns:a16="http://schemas.microsoft.com/office/drawing/2014/main" id="{1E5DC454-0C22-FF4B-2936-0DB1CE0069BE}"/>
                </a:ext>
              </a:extLst>
            </p:cNvPr>
            <p:cNvSpPr txBox="1"/>
            <p:nvPr/>
          </p:nvSpPr>
          <p:spPr>
            <a:xfrm>
              <a:off x="1921070" y="4285241"/>
              <a:ext cx="2143012" cy="369332"/>
            </a:xfrm>
            <a:prstGeom prst="rect">
              <a:avLst/>
            </a:prstGeom>
            <a:noFill/>
          </p:spPr>
          <p:txBody>
            <a:bodyPr wrap="square" rtlCol="0">
              <a:spAutoFit/>
            </a:bodyPr>
            <a:lstStyle/>
            <a:p>
              <a:r>
                <a:rPr lang="en-US" b="1" dirty="0">
                  <a:solidFill>
                    <a:schemeClr val="bg1"/>
                  </a:solidFill>
                </a:rPr>
                <a:t>IMG_38575943.rar</a:t>
              </a:r>
            </a:p>
          </p:txBody>
        </p:sp>
      </p:grpSp>
      <p:grpSp>
        <p:nvGrpSpPr>
          <p:cNvPr id="1139" name="Group 1138">
            <a:extLst>
              <a:ext uri="{FF2B5EF4-FFF2-40B4-BE49-F238E27FC236}">
                <a16:creationId xmlns:a16="http://schemas.microsoft.com/office/drawing/2014/main" id="{A79C1FA2-CB23-64B9-6732-1DB835AD8FFB}"/>
              </a:ext>
            </a:extLst>
          </p:cNvPr>
          <p:cNvGrpSpPr/>
          <p:nvPr/>
        </p:nvGrpSpPr>
        <p:grpSpPr>
          <a:xfrm>
            <a:off x="-8019" y="0"/>
            <a:ext cx="2451952" cy="5187304"/>
            <a:chOff x="-8019" y="0"/>
            <a:chExt cx="2451952" cy="5187304"/>
          </a:xfrm>
        </p:grpSpPr>
        <p:sp>
          <p:nvSpPr>
            <p:cNvPr id="1035" name="Freeform: Shape 1034">
              <a:extLst>
                <a:ext uri="{FF2B5EF4-FFF2-40B4-BE49-F238E27FC236}">
                  <a16:creationId xmlns:a16="http://schemas.microsoft.com/office/drawing/2014/main" id="{8EF7FEDE-ACA6-8F5A-3854-6B22B7F43BE8}"/>
                </a:ext>
              </a:extLst>
            </p:cNvPr>
            <p:cNvSpPr/>
            <p:nvPr/>
          </p:nvSpPr>
          <p:spPr>
            <a:xfrm>
              <a:off x="-8019" y="0"/>
              <a:ext cx="2328066" cy="5187304"/>
            </a:xfrm>
            <a:custGeom>
              <a:avLst/>
              <a:gdLst>
                <a:gd name="connsiteX0" fmla="*/ 0 w 2416008"/>
                <a:gd name="connsiteY0" fmla="*/ 0 h 5151120"/>
                <a:gd name="connsiteX1" fmla="*/ 2037684 w 2416008"/>
                <a:gd name="connsiteY1" fmla="*/ 0 h 5151120"/>
                <a:gd name="connsiteX2" fmla="*/ 2037684 w 2416008"/>
                <a:gd name="connsiteY2" fmla="*/ 618837 h 5151120"/>
                <a:gd name="connsiteX3" fmla="*/ 2416008 w 2416008"/>
                <a:gd name="connsiteY3" fmla="*/ 1076036 h 5151120"/>
                <a:gd name="connsiteX4" fmla="*/ 2037684 w 2416008"/>
                <a:gd name="connsiteY4" fmla="*/ 1533234 h 5151120"/>
                <a:gd name="connsiteX5" fmla="*/ 2037684 w 2416008"/>
                <a:gd name="connsiteY5" fmla="*/ 5151120 h 5151120"/>
                <a:gd name="connsiteX6" fmla="*/ 0 w 2416008"/>
                <a:gd name="connsiteY6" fmla="*/ 5151120 h 5151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6008" h="5151120">
                  <a:moveTo>
                    <a:pt x="0" y="0"/>
                  </a:moveTo>
                  <a:lnTo>
                    <a:pt x="2037684" y="0"/>
                  </a:lnTo>
                  <a:lnTo>
                    <a:pt x="2037684" y="618837"/>
                  </a:lnTo>
                  <a:lnTo>
                    <a:pt x="2416008" y="1076036"/>
                  </a:lnTo>
                  <a:lnTo>
                    <a:pt x="2037684" y="1533234"/>
                  </a:lnTo>
                  <a:lnTo>
                    <a:pt x="2037684" y="5151120"/>
                  </a:lnTo>
                  <a:lnTo>
                    <a:pt x="0" y="5151120"/>
                  </a:lnTo>
                  <a:close/>
                </a:path>
              </a:pathLst>
            </a:cu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40" name="Graphic 39" descr="Open envelope with solid fill">
              <a:extLst>
                <a:ext uri="{FF2B5EF4-FFF2-40B4-BE49-F238E27FC236}">
                  <a16:creationId xmlns:a16="http://schemas.microsoft.com/office/drawing/2014/main" id="{680C5A5E-F7C1-D918-96E8-3D2B4EF6DAD6}"/>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517436" y="2290094"/>
              <a:ext cx="1138906" cy="1138906"/>
            </a:xfrm>
            <a:prstGeom prst="rect">
              <a:avLst/>
            </a:prstGeom>
          </p:spPr>
        </p:pic>
        <p:grpSp>
          <p:nvGrpSpPr>
            <p:cNvPr id="1076" name="Group 1075">
              <a:extLst>
                <a:ext uri="{FF2B5EF4-FFF2-40B4-BE49-F238E27FC236}">
                  <a16:creationId xmlns:a16="http://schemas.microsoft.com/office/drawing/2014/main" id="{A7786784-F0C4-744B-AE18-9FB23E8D1B13}"/>
                </a:ext>
              </a:extLst>
            </p:cNvPr>
            <p:cNvGrpSpPr/>
            <p:nvPr/>
          </p:nvGrpSpPr>
          <p:grpSpPr>
            <a:xfrm>
              <a:off x="104053" y="721248"/>
              <a:ext cx="2188680" cy="408199"/>
              <a:chOff x="104053" y="721248"/>
              <a:chExt cx="2188680" cy="408199"/>
            </a:xfrm>
          </p:grpSpPr>
          <p:cxnSp>
            <p:nvCxnSpPr>
              <p:cNvPr id="10" name="Straight Connector 9">
                <a:extLst>
                  <a:ext uri="{FF2B5EF4-FFF2-40B4-BE49-F238E27FC236}">
                    <a16:creationId xmlns:a16="http://schemas.microsoft.com/office/drawing/2014/main" id="{D84F38BE-079B-F6C9-D5A2-8518DE22DB48}"/>
                  </a:ext>
                </a:extLst>
              </p:cNvPr>
              <p:cNvCxnSpPr>
                <a:cxnSpLocks/>
              </p:cNvCxnSpPr>
              <p:nvPr/>
            </p:nvCxnSpPr>
            <p:spPr>
              <a:xfrm>
                <a:off x="157018" y="1129447"/>
                <a:ext cx="1773382" cy="0"/>
              </a:xfrm>
              <a:prstGeom prst="line">
                <a:avLst/>
              </a:prstGeom>
              <a:ln w="44450">
                <a:solidFill>
                  <a:schemeClr val="bg1"/>
                </a:solidFill>
              </a:ln>
            </p:spPr>
            <p:style>
              <a:lnRef idx="3">
                <a:schemeClr val="dk1"/>
              </a:lnRef>
              <a:fillRef idx="0">
                <a:schemeClr val="dk1"/>
              </a:fillRef>
              <a:effectRef idx="2">
                <a:schemeClr val="dk1"/>
              </a:effectRef>
              <a:fontRef idx="minor">
                <a:schemeClr val="tx1"/>
              </a:fontRef>
            </p:style>
          </p:cxnSp>
          <p:sp>
            <p:nvSpPr>
              <p:cNvPr id="1052" name="TextBox 1051">
                <a:extLst>
                  <a:ext uri="{FF2B5EF4-FFF2-40B4-BE49-F238E27FC236}">
                    <a16:creationId xmlns:a16="http://schemas.microsoft.com/office/drawing/2014/main" id="{CD2A424C-1900-20D6-2B93-15877D32E62D}"/>
                  </a:ext>
                </a:extLst>
              </p:cNvPr>
              <p:cNvSpPr txBox="1"/>
              <p:nvPr/>
            </p:nvSpPr>
            <p:spPr>
              <a:xfrm>
                <a:off x="104053" y="721248"/>
                <a:ext cx="2188680" cy="400110"/>
              </a:xfrm>
              <a:prstGeom prst="rect">
                <a:avLst/>
              </a:prstGeom>
              <a:noFill/>
            </p:spPr>
            <p:txBody>
              <a:bodyPr wrap="square" rtlCol="0">
                <a:spAutoFit/>
              </a:bodyPr>
              <a:lstStyle/>
              <a:p>
                <a:r>
                  <a:rPr lang="en-US" sz="2000" b="1" dirty="0">
                    <a:solidFill>
                      <a:schemeClr val="bg1"/>
                    </a:solidFill>
                  </a:rPr>
                  <a:t>PHISHING EMAIL</a:t>
                </a:r>
              </a:p>
            </p:txBody>
          </p:sp>
        </p:grpSp>
        <p:pic>
          <p:nvPicPr>
            <p:cNvPr id="1114" name="Graphic 1113" descr="Arrow: Slight curve with solid fill">
              <a:extLst>
                <a:ext uri="{FF2B5EF4-FFF2-40B4-BE49-F238E27FC236}">
                  <a16:creationId xmlns:a16="http://schemas.microsoft.com/office/drawing/2014/main" id="{28270B80-B183-5FA3-B845-A565718FD06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598568" y="2674113"/>
              <a:ext cx="845365" cy="730836"/>
            </a:xfrm>
            <a:prstGeom prst="rect">
              <a:avLst/>
            </a:prstGeom>
          </p:spPr>
        </p:pic>
        <p:cxnSp>
          <p:nvCxnSpPr>
            <p:cNvPr id="1123" name="Straight Connector 1122">
              <a:extLst>
                <a:ext uri="{FF2B5EF4-FFF2-40B4-BE49-F238E27FC236}">
                  <a16:creationId xmlns:a16="http://schemas.microsoft.com/office/drawing/2014/main" id="{B6C00D9C-0B84-AA38-009E-ADD916CB6966}"/>
                </a:ext>
              </a:extLst>
            </p:cNvPr>
            <p:cNvCxnSpPr/>
            <p:nvPr/>
          </p:nvCxnSpPr>
          <p:spPr>
            <a:xfrm>
              <a:off x="152371" y="4073236"/>
              <a:ext cx="1607127" cy="0"/>
            </a:xfrm>
            <a:prstGeom prst="line">
              <a:avLst/>
            </a:prstGeom>
            <a:ln>
              <a:solidFill>
                <a:schemeClr val="bg1"/>
              </a:solidFill>
            </a:ln>
          </p:spPr>
          <p:style>
            <a:lnRef idx="3">
              <a:schemeClr val="dk1"/>
            </a:lnRef>
            <a:fillRef idx="0">
              <a:schemeClr val="dk1"/>
            </a:fillRef>
            <a:effectRef idx="2">
              <a:schemeClr val="dk1"/>
            </a:effectRef>
            <a:fontRef idx="minor">
              <a:schemeClr val="tx1"/>
            </a:fontRef>
          </p:style>
        </p:cxnSp>
        <p:sp>
          <p:nvSpPr>
            <p:cNvPr id="1131" name="TextBox 1130">
              <a:extLst>
                <a:ext uri="{FF2B5EF4-FFF2-40B4-BE49-F238E27FC236}">
                  <a16:creationId xmlns:a16="http://schemas.microsoft.com/office/drawing/2014/main" id="{A001342D-B745-6C12-B95B-DA7FBE642CE2}"/>
                </a:ext>
              </a:extLst>
            </p:cNvPr>
            <p:cNvSpPr txBox="1"/>
            <p:nvPr/>
          </p:nvSpPr>
          <p:spPr>
            <a:xfrm>
              <a:off x="574496" y="4285241"/>
              <a:ext cx="770775" cy="369332"/>
            </a:xfrm>
            <a:prstGeom prst="rect">
              <a:avLst/>
            </a:prstGeom>
            <a:noFill/>
          </p:spPr>
          <p:txBody>
            <a:bodyPr wrap="square" rtlCol="0">
              <a:spAutoFit/>
            </a:bodyPr>
            <a:lstStyle/>
            <a:p>
              <a:r>
                <a:rPr lang="en-US" b="1" dirty="0">
                  <a:solidFill>
                    <a:schemeClr val="bg1"/>
                  </a:solidFill>
                </a:rPr>
                <a:t>Email</a:t>
              </a:r>
            </a:p>
          </p:txBody>
        </p:sp>
      </p:grpSp>
      <p:sp>
        <p:nvSpPr>
          <p:cNvPr id="1065" name="Rectangle 1064">
            <a:extLst>
              <a:ext uri="{FF2B5EF4-FFF2-40B4-BE49-F238E27FC236}">
                <a16:creationId xmlns:a16="http://schemas.microsoft.com/office/drawing/2014/main" id="{297C2F7F-2F39-0F03-D5E0-8E8BBC41F714}"/>
              </a:ext>
            </a:extLst>
          </p:cNvPr>
          <p:cNvSpPr/>
          <p:nvPr/>
        </p:nvSpPr>
        <p:spPr>
          <a:xfrm>
            <a:off x="0" y="5151116"/>
            <a:ext cx="12192000" cy="179270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6" name="TextBox 1065">
            <a:extLst>
              <a:ext uri="{FF2B5EF4-FFF2-40B4-BE49-F238E27FC236}">
                <a16:creationId xmlns:a16="http://schemas.microsoft.com/office/drawing/2014/main" id="{07E12105-E156-E387-4BEF-91C5E0402C46}"/>
              </a:ext>
            </a:extLst>
          </p:cNvPr>
          <p:cNvSpPr txBox="1"/>
          <p:nvPr/>
        </p:nvSpPr>
        <p:spPr>
          <a:xfrm>
            <a:off x="3979951" y="5179430"/>
            <a:ext cx="8128918" cy="1631216"/>
          </a:xfrm>
          <a:prstGeom prst="rect">
            <a:avLst/>
          </a:prstGeom>
          <a:noFill/>
        </p:spPr>
        <p:txBody>
          <a:bodyPr wrap="square">
            <a:spAutoFit/>
          </a:bodyPr>
          <a:lstStyle/>
          <a:p>
            <a:r>
              <a:rPr lang="en-US" sz="2000" b="1" dirty="0">
                <a:solidFill>
                  <a:schemeClr val="bg1"/>
                </a:solidFill>
              </a:rPr>
              <a:t>This sample </a:t>
            </a:r>
            <a:r>
              <a:rPr lang="en-US" sz="2000" b="1" dirty="0" err="1">
                <a:solidFill>
                  <a:schemeClr val="bg1"/>
                </a:solidFill>
              </a:rPr>
              <a:t>xLoader</a:t>
            </a:r>
            <a:r>
              <a:rPr lang="en-US" sz="2000" b="1" dirty="0">
                <a:solidFill>
                  <a:schemeClr val="bg1"/>
                </a:solidFill>
              </a:rPr>
              <a:t> is a variant of the Formbook Trojan, known as an information stealer malware. It operates as a malware-as-a-service (</a:t>
            </a:r>
            <a:r>
              <a:rPr lang="en-US" sz="2000" b="1" dirty="0" err="1">
                <a:solidFill>
                  <a:schemeClr val="bg1"/>
                </a:solidFill>
              </a:rPr>
              <a:t>MaaS</a:t>
            </a:r>
            <a:r>
              <a:rPr lang="en-US" sz="2000" b="1" dirty="0">
                <a:solidFill>
                  <a:schemeClr val="bg1"/>
                </a:solidFill>
              </a:rPr>
              <a:t>), allowing cybercriminals to use it for their malicious activities. The following description provides an outline of the infection chains and functionalities of this malware.</a:t>
            </a:r>
          </a:p>
        </p:txBody>
      </p:sp>
      <p:sp>
        <p:nvSpPr>
          <p:cNvPr id="1067" name="TextBox 1066">
            <a:extLst>
              <a:ext uri="{FF2B5EF4-FFF2-40B4-BE49-F238E27FC236}">
                <a16:creationId xmlns:a16="http://schemas.microsoft.com/office/drawing/2014/main" id="{52AE6831-FD78-8A82-216B-ADAF75364207}"/>
              </a:ext>
            </a:extLst>
          </p:cNvPr>
          <p:cNvSpPr txBox="1"/>
          <p:nvPr/>
        </p:nvSpPr>
        <p:spPr>
          <a:xfrm>
            <a:off x="9921" y="5170304"/>
            <a:ext cx="3886833" cy="1754326"/>
          </a:xfrm>
          <a:prstGeom prst="rect">
            <a:avLst/>
          </a:prstGeom>
          <a:noFill/>
        </p:spPr>
        <p:txBody>
          <a:bodyPr wrap="square" rtlCol="0">
            <a:spAutoFit/>
          </a:bodyPr>
          <a:lstStyle/>
          <a:p>
            <a:r>
              <a:rPr lang="en-US" sz="3600" b="1" dirty="0">
                <a:solidFill>
                  <a:schemeClr val="bg1"/>
                </a:solidFill>
              </a:rPr>
              <a:t>Analyzing Suspicious Files in Phishing Emails</a:t>
            </a:r>
            <a:endParaRPr lang="en-US" sz="3600" b="1" dirty="0">
              <a:solidFill>
                <a:schemeClr val="bg1"/>
              </a:solidFill>
              <a:latin typeface="Monsterrat"/>
            </a:endParaRPr>
          </a:p>
        </p:txBody>
      </p:sp>
      <p:cxnSp>
        <p:nvCxnSpPr>
          <p:cNvPr id="1068" name="Straight Connector 1067">
            <a:extLst>
              <a:ext uri="{FF2B5EF4-FFF2-40B4-BE49-F238E27FC236}">
                <a16:creationId xmlns:a16="http://schemas.microsoft.com/office/drawing/2014/main" id="{E320C393-20E9-B2A2-AF77-B63349A6324C}"/>
              </a:ext>
            </a:extLst>
          </p:cNvPr>
          <p:cNvCxnSpPr>
            <a:cxnSpLocks/>
          </p:cNvCxnSpPr>
          <p:nvPr/>
        </p:nvCxnSpPr>
        <p:spPr>
          <a:xfrm flipV="1">
            <a:off x="3873346" y="5334953"/>
            <a:ext cx="0" cy="1475693"/>
          </a:xfrm>
          <a:prstGeom prst="line">
            <a:avLst/>
          </a:prstGeom>
          <a:ln w="44450">
            <a:solidFill>
              <a:schemeClr val="bg1"/>
            </a:solidFill>
          </a:ln>
        </p:spPr>
        <p:style>
          <a:lnRef idx="3">
            <a:schemeClr val="dk1"/>
          </a:lnRef>
          <a:fillRef idx="0">
            <a:schemeClr val="dk1"/>
          </a:fillRef>
          <a:effectRef idx="2">
            <a:schemeClr val="dk1"/>
          </a:effectRef>
          <a:fontRef idx="minor">
            <a:schemeClr val="tx1"/>
          </a:fontRef>
        </p:style>
      </p:cxnSp>
      <p:grpSp>
        <p:nvGrpSpPr>
          <p:cNvPr id="1153" name="Group 1152">
            <a:extLst>
              <a:ext uri="{FF2B5EF4-FFF2-40B4-BE49-F238E27FC236}">
                <a16:creationId xmlns:a16="http://schemas.microsoft.com/office/drawing/2014/main" id="{39E8B745-D6FD-1341-9B19-C451F0F9B437}"/>
              </a:ext>
            </a:extLst>
          </p:cNvPr>
          <p:cNvGrpSpPr/>
          <p:nvPr/>
        </p:nvGrpSpPr>
        <p:grpSpPr>
          <a:xfrm>
            <a:off x="3525228" y="862006"/>
            <a:ext cx="8093620" cy="3416320"/>
            <a:chOff x="3525228" y="862006"/>
            <a:chExt cx="8093620" cy="3416320"/>
          </a:xfrm>
        </p:grpSpPr>
        <p:sp>
          <p:nvSpPr>
            <p:cNvPr id="1149" name="TextBox 1148">
              <a:extLst>
                <a:ext uri="{FF2B5EF4-FFF2-40B4-BE49-F238E27FC236}">
                  <a16:creationId xmlns:a16="http://schemas.microsoft.com/office/drawing/2014/main" id="{C6704B18-B2C5-F843-F231-81FC4E579D12}"/>
                </a:ext>
              </a:extLst>
            </p:cNvPr>
            <p:cNvSpPr txBox="1"/>
            <p:nvPr/>
          </p:nvSpPr>
          <p:spPr>
            <a:xfrm>
              <a:off x="3525228" y="862006"/>
              <a:ext cx="8093620" cy="3416320"/>
            </a:xfrm>
            <a:prstGeom prst="rect">
              <a:avLst/>
            </a:prstGeom>
            <a:noFill/>
          </p:spPr>
          <p:txBody>
            <a:bodyPr wrap="square" rtlCol="0">
              <a:spAutoFit/>
            </a:bodyPr>
            <a:lstStyle/>
            <a:p>
              <a:pPr algn="ctr"/>
              <a:r>
                <a:rPr lang="en-US" sz="7200" dirty="0">
                  <a:solidFill>
                    <a:schemeClr val="bg1"/>
                  </a:solidFill>
                  <a:latin typeface="Aharoni" panose="020F0502020204030204" pitchFamily="2" charset="-79"/>
                  <a:cs typeface="Aharoni" panose="020F0502020204030204" pitchFamily="2" charset="-79"/>
                </a:rPr>
                <a:t>XLOADER FORMBOOK</a:t>
              </a:r>
            </a:p>
            <a:p>
              <a:endParaRPr lang="en-US" sz="7200" dirty="0">
                <a:solidFill>
                  <a:schemeClr val="bg1"/>
                </a:solidFill>
                <a:latin typeface="Aharoni" panose="020F0502020204030204" pitchFamily="2" charset="-79"/>
                <a:cs typeface="Aharoni" panose="020F0502020204030204" pitchFamily="2" charset="-79"/>
              </a:endParaRPr>
            </a:p>
          </p:txBody>
        </p:sp>
        <p:sp>
          <p:nvSpPr>
            <p:cNvPr id="1150" name="TextBox 1149">
              <a:extLst>
                <a:ext uri="{FF2B5EF4-FFF2-40B4-BE49-F238E27FC236}">
                  <a16:creationId xmlns:a16="http://schemas.microsoft.com/office/drawing/2014/main" id="{2DCBC2E2-5828-4289-2CCD-BE127E044C47}"/>
                </a:ext>
              </a:extLst>
            </p:cNvPr>
            <p:cNvSpPr txBox="1"/>
            <p:nvPr/>
          </p:nvSpPr>
          <p:spPr>
            <a:xfrm>
              <a:off x="5273965" y="2633349"/>
              <a:ext cx="5034076" cy="830997"/>
            </a:xfrm>
            <a:prstGeom prst="rect">
              <a:avLst/>
            </a:prstGeom>
            <a:noFill/>
          </p:spPr>
          <p:txBody>
            <a:bodyPr wrap="square" rtlCol="0">
              <a:spAutoFit/>
            </a:bodyPr>
            <a:lstStyle/>
            <a:p>
              <a:r>
                <a:rPr lang="en-US" sz="4800" dirty="0">
                  <a:solidFill>
                    <a:srgbClr val="C00000"/>
                  </a:solidFill>
                  <a:latin typeface="Bauhaus 93" panose="04030905020B02020C02" pitchFamily="82" charset="0"/>
                  <a:ea typeface="ADLaM Display" panose="020F0502020204030204" pitchFamily="2" charset="0"/>
                  <a:cs typeface="Dreaming Outloud Pro" panose="020F0502020204030204" pitchFamily="66" charset="0"/>
                </a:rPr>
                <a:t>Infection   Chain</a:t>
              </a:r>
            </a:p>
          </p:txBody>
        </p:sp>
        <p:pic>
          <p:nvPicPr>
            <p:cNvPr id="1152" name="Graphic 1151" descr="Link with solid fill">
              <a:extLst>
                <a:ext uri="{FF2B5EF4-FFF2-40B4-BE49-F238E27FC236}">
                  <a16:creationId xmlns:a16="http://schemas.microsoft.com/office/drawing/2014/main" id="{4E4698C0-4D88-6C86-5381-D895BF0EB201}"/>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7799398" y="2859547"/>
              <a:ext cx="490024" cy="490024"/>
            </a:xfrm>
            <a:prstGeom prst="rect">
              <a:avLst/>
            </a:prstGeom>
          </p:spPr>
        </p:pic>
      </p:grpSp>
    </p:spTree>
    <p:extLst>
      <p:ext uri="{BB962C8B-B14F-4D97-AF65-F5344CB8AC3E}">
        <p14:creationId xmlns:p14="http://schemas.microsoft.com/office/powerpoint/2010/main" val="19690655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75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40000"/>
                <a:lumOff val="60000"/>
              </a:schemeClr>
            </a:gs>
            <a:gs pos="100000">
              <a:schemeClr val="accent1">
                <a:lumMod val="60000"/>
              </a:schemeClr>
            </a:gs>
          </a:gsLst>
          <a:path path="circle">
            <a:fillToRect l="50000" t="130000" r="50000" b="-30000"/>
          </a:path>
        </a:gradFill>
        <a:effectLst/>
      </p:bgPr>
    </p:bg>
    <p:spTree>
      <p:nvGrpSpPr>
        <p:cNvPr id="1" name=""/>
        <p:cNvGrpSpPr/>
        <p:nvPr/>
      </p:nvGrpSpPr>
      <p:grpSpPr>
        <a:xfrm>
          <a:off x="0" y="0"/>
          <a:ext cx="0" cy="0"/>
          <a:chOff x="0" y="0"/>
          <a:chExt cx="0" cy="0"/>
        </a:xfrm>
      </p:grpSpPr>
      <p:grpSp>
        <p:nvGrpSpPr>
          <p:cNvPr id="1144" name="Group 1143">
            <a:extLst>
              <a:ext uri="{FF2B5EF4-FFF2-40B4-BE49-F238E27FC236}">
                <a16:creationId xmlns:a16="http://schemas.microsoft.com/office/drawing/2014/main" id="{0B15251E-5CB3-0A2E-8F0A-BA4BA58C2A6D}"/>
              </a:ext>
            </a:extLst>
          </p:cNvPr>
          <p:cNvGrpSpPr/>
          <p:nvPr/>
        </p:nvGrpSpPr>
        <p:grpSpPr>
          <a:xfrm>
            <a:off x="10032895" y="1"/>
            <a:ext cx="2276867" cy="5161338"/>
            <a:chOff x="10025738" y="-1"/>
            <a:chExt cx="2276867" cy="5151117"/>
          </a:xfrm>
        </p:grpSpPr>
        <p:sp>
          <p:nvSpPr>
            <p:cNvPr id="1042" name="Rectangle 1041">
              <a:extLst>
                <a:ext uri="{FF2B5EF4-FFF2-40B4-BE49-F238E27FC236}">
                  <a16:creationId xmlns:a16="http://schemas.microsoft.com/office/drawing/2014/main" id="{2111DCF4-BA57-1861-A6B8-A192B774A3A0}"/>
                </a:ext>
              </a:extLst>
            </p:cNvPr>
            <p:cNvSpPr/>
            <p:nvPr/>
          </p:nvSpPr>
          <p:spPr>
            <a:xfrm>
              <a:off x="10025738" y="-1"/>
              <a:ext cx="2166262" cy="5151117"/>
            </a:xfrm>
            <a:prstGeom prst="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a:extLst>
                <a:ext uri="{FF2B5EF4-FFF2-40B4-BE49-F238E27FC236}">
                  <a16:creationId xmlns:a16="http://schemas.microsoft.com/office/drawing/2014/main" id="{F2DCD749-E3A4-6555-2178-686BF445893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875557" y="118433"/>
              <a:ext cx="684964" cy="684964"/>
            </a:xfrm>
            <a:prstGeom prst="rect">
              <a:avLst/>
            </a:prstGeom>
            <a:noFill/>
            <a:extLst>
              <a:ext uri="{909E8E84-426E-40DD-AFC4-6F175D3DCCD1}">
                <a14:hiddenFill xmlns:a14="http://schemas.microsoft.com/office/drawing/2010/main">
                  <a:solidFill>
                    <a:srgbClr val="FFFFFF"/>
                  </a:solidFill>
                </a14:hiddenFill>
              </a:ext>
            </a:extLst>
          </p:spPr>
        </p:pic>
        <p:pic>
          <p:nvPicPr>
            <p:cNvPr id="1051" name="Graphic 1050" descr="Ladybug with solid fill">
              <a:extLst>
                <a:ext uri="{FF2B5EF4-FFF2-40B4-BE49-F238E27FC236}">
                  <a16:creationId xmlns:a16="http://schemas.microsoft.com/office/drawing/2014/main" id="{6C0A2436-E959-C01B-7F70-177E336DD9A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580956" y="2414631"/>
              <a:ext cx="1126706" cy="1126706"/>
            </a:xfrm>
            <a:prstGeom prst="rect">
              <a:avLst/>
            </a:prstGeom>
          </p:spPr>
        </p:pic>
        <p:grpSp>
          <p:nvGrpSpPr>
            <p:cNvPr id="1106" name="Group 1105">
              <a:extLst>
                <a:ext uri="{FF2B5EF4-FFF2-40B4-BE49-F238E27FC236}">
                  <a16:creationId xmlns:a16="http://schemas.microsoft.com/office/drawing/2014/main" id="{98D3A8E8-6095-125F-1917-2F2A49694A8F}"/>
                </a:ext>
              </a:extLst>
            </p:cNvPr>
            <p:cNvGrpSpPr/>
            <p:nvPr/>
          </p:nvGrpSpPr>
          <p:grpSpPr>
            <a:xfrm>
              <a:off x="10359195" y="803397"/>
              <a:ext cx="1943410" cy="408199"/>
              <a:chOff x="104053" y="721248"/>
              <a:chExt cx="2188680" cy="408199"/>
            </a:xfrm>
          </p:grpSpPr>
          <p:cxnSp>
            <p:nvCxnSpPr>
              <p:cNvPr id="1107" name="Straight Connector 1106">
                <a:extLst>
                  <a:ext uri="{FF2B5EF4-FFF2-40B4-BE49-F238E27FC236}">
                    <a16:creationId xmlns:a16="http://schemas.microsoft.com/office/drawing/2014/main" id="{B6A27B78-88AC-F562-E333-7851BD9D1328}"/>
                  </a:ext>
                </a:extLst>
              </p:cNvPr>
              <p:cNvCxnSpPr>
                <a:cxnSpLocks/>
              </p:cNvCxnSpPr>
              <p:nvPr/>
            </p:nvCxnSpPr>
            <p:spPr>
              <a:xfrm>
                <a:off x="157018" y="1129447"/>
                <a:ext cx="1773382" cy="0"/>
              </a:xfrm>
              <a:prstGeom prst="line">
                <a:avLst/>
              </a:prstGeom>
              <a:ln w="44450">
                <a:solidFill>
                  <a:schemeClr val="bg1"/>
                </a:solidFill>
              </a:ln>
            </p:spPr>
            <p:style>
              <a:lnRef idx="3">
                <a:schemeClr val="dk1"/>
              </a:lnRef>
              <a:fillRef idx="0">
                <a:schemeClr val="dk1"/>
              </a:fillRef>
              <a:effectRef idx="2">
                <a:schemeClr val="dk1"/>
              </a:effectRef>
              <a:fontRef idx="minor">
                <a:schemeClr val="tx1"/>
              </a:fontRef>
            </p:style>
          </p:cxnSp>
          <p:sp>
            <p:nvSpPr>
              <p:cNvPr id="1108" name="TextBox 1107">
                <a:extLst>
                  <a:ext uri="{FF2B5EF4-FFF2-40B4-BE49-F238E27FC236}">
                    <a16:creationId xmlns:a16="http://schemas.microsoft.com/office/drawing/2014/main" id="{E8A7FBE0-59AD-56D7-5FA8-5B82820359DC}"/>
                  </a:ext>
                </a:extLst>
              </p:cNvPr>
              <p:cNvSpPr txBox="1"/>
              <p:nvPr/>
            </p:nvSpPr>
            <p:spPr>
              <a:xfrm>
                <a:off x="104053" y="721248"/>
                <a:ext cx="2188680" cy="400110"/>
              </a:xfrm>
              <a:prstGeom prst="rect">
                <a:avLst/>
              </a:prstGeom>
              <a:noFill/>
            </p:spPr>
            <p:txBody>
              <a:bodyPr wrap="square" rtlCol="0">
                <a:spAutoFit/>
              </a:bodyPr>
              <a:lstStyle/>
              <a:p>
                <a:r>
                  <a:rPr lang="en-US" sz="2000" b="1" dirty="0">
                    <a:solidFill>
                      <a:schemeClr val="bg1"/>
                    </a:solidFill>
                  </a:rPr>
                  <a:t>FINAL PAYLOAD</a:t>
                </a:r>
              </a:p>
            </p:txBody>
          </p:sp>
        </p:grpSp>
        <p:cxnSp>
          <p:nvCxnSpPr>
            <p:cNvPr id="1129" name="Straight Connector 1128">
              <a:extLst>
                <a:ext uri="{FF2B5EF4-FFF2-40B4-BE49-F238E27FC236}">
                  <a16:creationId xmlns:a16="http://schemas.microsoft.com/office/drawing/2014/main" id="{077B74CC-3161-B226-0CAF-1A2F8BAFAB46}"/>
                </a:ext>
              </a:extLst>
            </p:cNvPr>
            <p:cNvCxnSpPr/>
            <p:nvPr/>
          </p:nvCxnSpPr>
          <p:spPr>
            <a:xfrm>
              <a:off x="10373750" y="4073236"/>
              <a:ext cx="1607127" cy="0"/>
            </a:xfrm>
            <a:prstGeom prst="line">
              <a:avLst/>
            </a:prstGeom>
            <a:ln>
              <a:solidFill>
                <a:schemeClr val="bg1"/>
              </a:solidFill>
            </a:ln>
          </p:spPr>
          <p:style>
            <a:lnRef idx="3">
              <a:schemeClr val="dk1"/>
            </a:lnRef>
            <a:fillRef idx="0">
              <a:schemeClr val="dk1"/>
            </a:fillRef>
            <a:effectRef idx="2">
              <a:schemeClr val="dk1"/>
            </a:effectRef>
            <a:fontRef idx="minor">
              <a:schemeClr val="tx1"/>
            </a:fontRef>
          </p:style>
        </p:cxnSp>
        <p:sp>
          <p:nvSpPr>
            <p:cNvPr id="1137" name="TextBox 1136">
              <a:extLst>
                <a:ext uri="{FF2B5EF4-FFF2-40B4-BE49-F238E27FC236}">
                  <a16:creationId xmlns:a16="http://schemas.microsoft.com/office/drawing/2014/main" id="{4B26F8D7-5FF2-3EC7-5226-E84515A44DEF}"/>
                </a:ext>
              </a:extLst>
            </p:cNvPr>
            <p:cNvSpPr txBox="1"/>
            <p:nvPr/>
          </p:nvSpPr>
          <p:spPr>
            <a:xfrm>
              <a:off x="10325393" y="4269852"/>
              <a:ext cx="1866607" cy="400110"/>
            </a:xfrm>
            <a:prstGeom prst="rect">
              <a:avLst/>
            </a:prstGeom>
            <a:noFill/>
          </p:spPr>
          <p:txBody>
            <a:bodyPr wrap="square" rtlCol="0">
              <a:spAutoFit/>
            </a:bodyPr>
            <a:lstStyle/>
            <a:p>
              <a:r>
                <a:rPr lang="en-US" sz="2000" b="1" dirty="0">
                  <a:solidFill>
                    <a:schemeClr val="bg1"/>
                  </a:solidFill>
                </a:rPr>
                <a:t>Final Payload</a:t>
              </a:r>
            </a:p>
          </p:txBody>
        </p:sp>
      </p:grpSp>
      <p:grpSp>
        <p:nvGrpSpPr>
          <p:cNvPr id="1148" name="Group 1147">
            <a:extLst>
              <a:ext uri="{FF2B5EF4-FFF2-40B4-BE49-F238E27FC236}">
                <a16:creationId xmlns:a16="http://schemas.microsoft.com/office/drawing/2014/main" id="{1BF4CEC6-BCAF-80E1-B9A2-2F0497934FAB}"/>
              </a:ext>
            </a:extLst>
          </p:cNvPr>
          <p:cNvGrpSpPr/>
          <p:nvPr/>
        </p:nvGrpSpPr>
        <p:grpSpPr>
          <a:xfrm>
            <a:off x="7978177" y="-4"/>
            <a:ext cx="2609936" cy="5286807"/>
            <a:chOff x="7983495" y="0"/>
            <a:chExt cx="2609936" cy="5151120"/>
          </a:xfrm>
        </p:grpSpPr>
        <p:grpSp>
          <p:nvGrpSpPr>
            <p:cNvPr id="1143" name="Group 1142">
              <a:extLst>
                <a:ext uri="{FF2B5EF4-FFF2-40B4-BE49-F238E27FC236}">
                  <a16:creationId xmlns:a16="http://schemas.microsoft.com/office/drawing/2014/main" id="{F9CC431B-0F6E-C68A-A6AF-443E0CBC8615}"/>
                </a:ext>
              </a:extLst>
            </p:cNvPr>
            <p:cNvGrpSpPr/>
            <p:nvPr/>
          </p:nvGrpSpPr>
          <p:grpSpPr>
            <a:xfrm>
              <a:off x="7983495" y="0"/>
              <a:ext cx="2449007" cy="5151120"/>
              <a:chOff x="7983495" y="0"/>
              <a:chExt cx="2449007" cy="5151120"/>
            </a:xfrm>
          </p:grpSpPr>
          <p:sp>
            <p:nvSpPr>
              <p:cNvPr id="1039" name="Freeform: Shape 1038">
                <a:extLst>
                  <a:ext uri="{FF2B5EF4-FFF2-40B4-BE49-F238E27FC236}">
                    <a16:creationId xmlns:a16="http://schemas.microsoft.com/office/drawing/2014/main" id="{CF589137-2F78-8039-FE4A-C84CF24D7E05}"/>
                  </a:ext>
                </a:extLst>
              </p:cNvPr>
              <p:cNvSpPr/>
              <p:nvPr/>
            </p:nvSpPr>
            <p:spPr>
              <a:xfrm>
                <a:off x="7983495" y="0"/>
                <a:ext cx="2449007" cy="5151120"/>
              </a:xfrm>
              <a:custGeom>
                <a:avLst/>
                <a:gdLst>
                  <a:gd name="connsiteX0" fmla="*/ 0 w 2416008"/>
                  <a:gd name="connsiteY0" fmla="*/ 0 h 5151120"/>
                  <a:gd name="connsiteX1" fmla="*/ 2037684 w 2416008"/>
                  <a:gd name="connsiteY1" fmla="*/ 0 h 5151120"/>
                  <a:gd name="connsiteX2" fmla="*/ 2037684 w 2416008"/>
                  <a:gd name="connsiteY2" fmla="*/ 618837 h 5151120"/>
                  <a:gd name="connsiteX3" fmla="*/ 2416008 w 2416008"/>
                  <a:gd name="connsiteY3" fmla="*/ 1076036 h 5151120"/>
                  <a:gd name="connsiteX4" fmla="*/ 2037684 w 2416008"/>
                  <a:gd name="connsiteY4" fmla="*/ 1533234 h 5151120"/>
                  <a:gd name="connsiteX5" fmla="*/ 2037684 w 2416008"/>
                  <a:gd name="connsiteY5" fmla="*/ 5151120 h 5151120"/>
                  <a:gd name="connsiteX6" fmla="*/ 0 w 2416008"/>
                  <a:gd name="connsiteY6" fmla="*/ 5151120 h 5151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6008" h="5151120">
                    <a:moveTo>
                      <a:pt x="0" y="0"/>
                    </a:moveTo>
                    <a:lnTo>
                      <a:pt x="2037684" y="0"/>
                    </a:lnTo>
                    <a:lnTo>
                      <a:pt x="2037684" y="618837"/>
                    </a:lnTo>
                    <a:lnTo>
                      <a:pt x="2416008" y="1076036"/>
                    </a:lnTo>
                    <a:lnTo>
                      <a:pt x="2037684" y="1533234"/>
                    </a:lnTo>
                    <a:lnTo>
                      <a:pt x="2037684" y="5151120"/>
                    </a:lnTo>
                    <a:lnTo>
                      <a:pt x="0" y="5151120"/>
                    </a:lnTo>
                    <a:close/>
                  </a:path>
                </a:pathLst>
              </a:cu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6" name="Picture 5" descr="A black file with a white and silver gears&#10;&#10;Description automatically generated">
                <a:extLst>
                  <a:ext uri="{FF2B5EF4-FFF2-40B4-BE49-F238E27FC236}">
                    <a16:creationId xmlns:a16="http://schemas.microsoft.com/office/drawing/2014/main" id="{B4BA2890-4A37-B12B-2DF5-C0CCEB1BC06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543273" y="2403099"/>
                <a:ext cx="1168236" cy="995079"/>
              </a:xfrm>
              <a:prstGeom prst="rect">
                <a:avLst/>
              </a:prstGeom>
            </p:spPr>
          </p:pic>
          <p:grpSp>
            <p:nvGrpSpPr>
              <p:cNvPr id="1095" name="Group 1094">
                <a:extLst>
                  <a:ext uri="{FF2B5EF4-FFF2-40B4-BE49-F238E27FC236}">
                    <a16:creationId xmlns:a16="http://schemas.microsoft.com/office/drawing/2014/main" id="{5CCAD6C4-C127-25B8-4864-4495B50DF1DB}"/>
                  </a:ext>
                </a:extLst>
              </p:cNvPr>
              <p:cNvGrpSpPr/>
              <p:nvPr/>
            </p:nvGrpSpPr>
            <p:grpSpPr>
              <a:xfrm>
                <a:off x="8958592" y="702740"/>
                <a:ext cx="577258" cy="413871"/>
                <a:chOff x="-69818" y="710829"/>
                <a:chExt cx="2188680" cy="413871"/>
              </a:xfrm>
            </p:grpSpPr>
            <p:cxnSp>
              <p:nvCxnSpPr>
                <p:cNvPr id="1096" name="Straight Connector 1095">
                  <a:extLst>
                    <a:ext uri="{FF2B5EF4-FFF2-40B4-BE49-F238E27FC236}">
                      <a16:creationId xmlns:a16="http://schemas.microsoft.com/office/drawing/2014/main" id="{B53778BA-4EE3-DED5-16D5-58AA97CFE727}"/>
                    </a:ext>
                  </a:extLst>
                </p:cNvPr>
                <p:cNvCxnSpPr>
                  <a:cxnSpLocks/>
                </p:cNvCxnSpPr>
                <p:nvPr/>
              </p:nvCxnSpPr>
              <p:spPr>
                <a:xfrm>
                  <a:off x="104049" y="1124700"/>
                  <a:ext cx="1773381" cy="0"/>
                </a:xfrm>
                <a:prstGeom prst="line">
                  <a:avLst/>
                </a:prstGeom>
                <a:ln w="44450">
                  <a:solidFill>
                    <a:schemeClr val="bg1"/>
                  </a:solidFill>
                </a:ln>
              </p:spPr>
              <p:style>
                <a:lnRef idx="3">
                  <a:schemeClr val="dk1"/>
                </a:lnRef>
                <a:fillRef idx="0">
                  <a:schemeClr val="dk1"/>
                </a:fillRef>
                <a:effectRef idx="2">
                  <a:schemeClr val="dk1"/>
                </a:effectRef>
                <a:fontRef idx="minor">
                  <a:schemeClr val="tx1"/>
                </a:fontRef>
              </p:style>
            </p:cxnSp>
            <p:sp>
              <p:nvSpPr>
                <p:cNvPr id="1097" name="TextBox 1096">
                  <a:extLst>
                    <a:ext uri="{FF2B5EF4-FFF2-40B4-BE49-F238E27FC236}">
                      <a16:creationId xmlns:a16="http://schemas.microsoft.com/office/drawing/2014/main" id="{346DE192-6405-8029-0887-893137ECFFBF}"/>
                    </a:ext>
                  </a:extLst>
                </p:cNvPr>
                <p:cNvSpPr txBox="1"/>
                <p:nvPr/>
              </p:nvSpPr>
              <p:spPr>
                <a:xfrm>
                  <a:off x="-69818" y="710829"/>
                  <a:ext cx="2188680" cy="400110"/>
                </a:xfrm>
                <a:prstGeom prst="rect">
                  <a:avLst/>
                </a:prstGeom>
                <a:noFill/>
              </p:spPr>
              <p:txBody>
                <a:bodyPr wrap="square" rtlCol="0">
                  <a:spAutoFit/>
                </a:bodyPr>
                <a:lstStyle/>
                <a:p>
                  <a:r>
                    <a:rPr lang="en-US" sz="2000" b="1" dirty="0">
                      <a:solidFill>
                        <a:schemeClr val="bg1"/>
                      </a:solidFill>
                    </a:rPr>
                    <a:t>DLL</a:t>
                  </a:r>
                </a:p>
              </p:txBody>
            </p:sp>
          </p:grpSp>
          <p:cxnSp>
            <p:nvCxnSpPr>
              <p:cNvPr id="1128" name="Straight Connector 1127">
                <a:extLst>
                  <a:ext uri="{FF2B5EF4-FFF2-40B4-BE49-F238E27FC236}">
                    <a16:creationId xmlns:a16="http://schemas.microsoft.com/office/drawing/2014/main" id="{35D83FCD-640E-C69D-E993-C0B5DD465D9B}"/>
                  </a:ext>
                </a:extLst>
              </p:cNvPr>
              <p:cNvCxnSpPr/>
              <p:nvPr/>
            </p:nvCxnSpPr>
            <p:spPr>
              <a:xfrm>
                <a:off x="8200886" y="4027100"/>
                <a:ext cx="1607127" cy="0"/>
              </a:xfrm>
              <a:prstGeom prst="line">
                <a:avLst/>
              </a:prstGeom>
              <a:ln>
                <a:solidFill>
                  <a:schemeClr val="bg1"/>
                </a:solidFill>
              </a:ln>
            </p:spPr>
            <p:style>
              <a:lnRef idx="3">
                <a:schemeClr val="dk1"/>
              </a:lnRef>
              <a:fillRef idx="0">
                <a:schemeClr val="dk1"/>
              </a:fillRef>
              <a:effectRef idx="2">
                <a:schemeClr val="dk1"/>
              </a:effectRef>
              <a:fontRef idx="minor">
                <a:schemeClr val="tx1"/>
              </a:fontRef>
            </p:style>
          </p:cxnSp>
          <p:sp>
            <p:nvSpPr>
              <p:cNvPr id="1136" name="TextBox 1135">
                <a:extLst>
                  <a:ext uri="{FF2B5EF4-FFF2-40B4-BE49-F238E27FC236}">
                    <a16:creationId xmlns:a16="http://schemas.microsoft.com/office/drawing/2014/main" id="{D63C04FD-A261-8FFA-6A9E-B0C4DF6FE62F}"/>
                  </a:ext>
                </a:extLst>
              </p:cNvPr>
              <p:cNvSpPr txBox="1"/>
              <p:nvPr/>
            </p:nvSpPr>
            <p:spPr>
              <a:xfrm>
                <a:off x="8608699" y="4285241"/>
                <a:ext cx="837184" cy="400110"/>
              </a:xfrm>
              <a:prstGeom prst="rect">
                <a:avLst/>
              </a:prstGeom>
              <a:noFill/>
            </p:spPr>
            <p:txBody>
              <a:bodyPr wrap="square" rtlCol="0">
                <a:spAutoFit/>
              </a:bodyPr>
              <a:lstStyle/>
              <a:p>
                <a:r>
                  <a:rPr lang="en-US" sz="2000" b="1" dirty="0">
                    <a:solidFill>
                      <a:schemeClr val="bg1"/>
                    </a:solidFill>
                  </a:rPr>
                  <a:t>UI.dll</a:t>
                </a:r>
              </a:p>
            </p:txBody>
          </p:sp>
        </p:grpSp>
        <p:pic>
          <p:nvPicPr>
            <p:cNvPr id="1120" name="Graphic 1119" descr="Arrow: Slight curve with solid fill">
              <a:extLst>
                <a:ext uri="{FF2B5EF4-FFF2-40B4-BE49-F238E27FC236}">
                  <a16:creationId xmlns:a16="http://schemas.microsoft.com/office/drawing/2014/main" id="{4A79F7FD-45C7-5520-A453-8E2B77D8020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748066" y="2674113"/>
              <a:ext cx="845365" cy="730836"/>
            </a:xfrm>
            <a:prstGeom prst="rect">
              <a:avLst/>
            </a:prstGeom>
          </p:spPr>
        </p:pic>
      </p:grpSp>
      <p:grpSp>
        <p:nvGrpSpPr>
          <p:cNvPr id="1142" name="Group 1141">
            <a:extLst>
              <a:ext uri="{FF2B5EF4-FFF2-40B4-BE49-F238E27FC236}">
                <a16:creationId xmlns:a16="http://schemas.microsoft.com/office/drawing/2014/main" id="{F5AC95B1-3664-F017-565B-EA5C385FE046}"/>
              </a:ext>
            </a:extLst>
          </p:cNvPr>
          <p:cNvGrpSpPr/>
          <p:nvPr/>
        </p:nvGrpSpPr>
        <p:grpSpPr>
          <a:xfrm>
            <a:off x="5906592" y="0"/>
            <a:ext cx="2504291" cy="5151120"/>
            <a:chOff x="5930466" y="0"/>
            <a:chExt cx="2504291" cy="5151120"/>
          </a:xfrm>
        </p:grpSpPr>
        <p:sp>
          <p:nvSpPr>
            <p:cNvPr id="1038" name="Freeform: Shape 1037">
              <a:extLst>
                <a:ext uri="{FF2B5EF4-FFF2-40B4-BE49-F238E27FC236}">
                  <a16:creationId xmlns:a16="http://schemas.microsoft.com/office/drawing/2014/main" id="{D16E9217-DD9A-528C-7D3C-45931B8F9F46}"/>
                </a:ext>
              </a:extLst>
            </p:cNvPr>
            <p:cNvSpPr/>
            <p:nvPr/>
          </p:nvSpPr>
          <p:spPr>
            <a:xfrm>
              <a:off x="5985494" y="0"/>
              <a:ext cx="2395348" cy="5151120"/>
            </a:xfrm>
            <a:custGeom>
              <a:avLst/>
              <a:gdLst>
                <a:gd name="connsiteX0" fmla="*/ 0 w 2416008"/>
                <a:gd name="connsiteY0" fmla="*/ 0 h 5151120"/>
                <a:gd name="connsiteX1" fmla="*/ 2037684 w 2416008"/>
                <a:gd name="connsiteY1" fmla="*/ 0 h 5151120"/>
                <a:gd name="connsiteX2" fmla="*/ 2037684 w 2416008"/>
                <a:gd name="connsiteY2" fmla="*/ 618837 h 5151120"/>
                <a:gd name="connsiteX3" fmla="*/ 2416008 w 2416008"/>
                <a:gd name="connsiteY3" fmla="*/ 1076036 h 5151120"/>
                <a:gd name="connsiteX4" fmla="*/ 2037684 w 2416008"/>
                <a:gd name="connsiteY4" fmla="*/ 1533234 h 5151120"/>
                <a:gd name="connsiteX5" fmla="*/ 2037684 w 2416008"/>
                <a:gd name="connsiteY5" fmla="*/ 5151120 h 5151120"/>
                <a:gd name="connsiteX6" fmla="*/ 0 w 2416008"/>
                <a:gd name="connsiteY6" fmla="*/ 5151120 h 5151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6008" h="5151120">
                  <a:moveTo>
                    <a:pt x="0" y="0"/>
                  </a:moveTo>
                  <a:lnTo>
                    <a:pt x="2037684" y="0"/>
                  </a:lnTo>
                  <a:lnTo>
                    <a:pt x="2037684" y="618837"/>
                  </a:lnTo>
                  <a:lnTo>
                    <a:pt x="2416008" y="1076036"/>
                  </a:lnTo>
                  <a:lnTo>
                    <a:pt x="2037684" y="1533234"/>
                  </a:lnTo>
                  <a:lnTo>
                    <a:pt x="2037684" y="5151120"/>
                  </a:lnTo>
                  <a:lnTo>
                    <a:pt x="0" y="5151120"/>
                  </a:lnTo>
                  <a:close/>
                </a:path>
              </a:pathLst>
            </a:cu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descr="A black file with a white and silver gears&#10;&#10;Description automatically generated">
              <a:extLst>
                <a:ext uri="{FF2B5EF4-FFF2-40B4-BE49-F238E27FC236}">
                  <a16:creationId xmlns:a16="http://schemas.microsoft.com/office/drawing/2014/main" id="{FB1F5B30-E6D0-FA5D-FBC1-16D3F6CF9E3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484245" y="2347714"/>
              <a:ext cx="1226284" cy="1028925"/>
            </a:xfrm>
            <a:prstGeom prst="rect">
              <a:avLst/>
            </a:prstGeom>
          </p:spPr>
        </p:pic>
        <p:grpSp>
          <p:nvGrpSpPr>
            <p:cNvPr id="1092" name="Group 1091">
              <a:extLst>
                <a:ext uri="{FF2B5EF4-FFF2-40B4-BE49-F238E27FC236}">
                  <a16:creationId xmlns:a16="http://schemas.microsoft.com/office/drawing/2014/main" id="{2564C551-834D-CF21-3E41-F08B08181042}"/>
                </a:ext>
              </a:extLst>
            </p:cNvPr>
            <p:cNvGrpSpPr/>
            <p:nvPr/>
          </p:nvGrpSpPr>
          <p:grpSpPr>
            <a:xfrm>
              <a:off x="6997705" y="721248"/>
              <a:ext cx="700529" cy="408199"/>
              <a:chOff x="104053" y="721248"/>
              <a:chExt cx="2188680" cy="408199"/>
            </a:xfrm>
          </p:grpSpPr>
          <p:cxnSp>
            <p:nvCxnSpPr>
              <p:cNvPr id="1093" name="Straight Connector 1092">
                <a:extLst>
                  <a:ext uri="{FF2B5EF4-FFF2-40B4-BE49-F238E27FC236}">
                    <a16:creationId xmlns:a16="http://schemas.microsoft.com/office/drawing/2014/main" id="{4CE212FC-017B-DA67-F815-38ED9BE418C9}"/>
                  </a:ext>
                </a:extLst>
              </p:cNvPr>
              <p:cNvCxnSpPr>
                <a:cxnSpLocks/>
              </p:cNvCxnSpPr>
              <p:nvPr/>
            </p:nvCxnSpPr>
            <p:spPr>
              <a:xfrm>
                <a:off x="157018" y="1129447"/>
                <a:ext cx="1773382" cy="0"/>
              </a:xfrm>
              <a:prstGeom prst="line">
                <a:avLst/>
              </a:prstGeom>
              <a:ln w="44450">
                <a:solidFill>
                  <a:schemeClr val="bg1"/>
                </a:solidFill>
              </a:ln>
            </p:spPr>
            <p:style>
              <a:lnRef idx="3">
                <a:schemeClr val="dk1"/>
              </a:lnRef>
              <a:fillRef idx="0">
                <a:schemeClr val="dk1"/>
              </a:fillRef>
              <a:effectRef idx="2">
                <a:schemeClr val="dk1"/>
              </a:effectRef>
              <a:fontRef idx="minor">
                <a:schemeClr val="tx1"/>
              </a:fontRef>
            </p:style>
          </p:cxnSp>
          <p:sp>
            <p:nvSpPr>
              <p:cNvPr id="1094" name="TextBox 1093">
                <a:extLst>
                  <a:ext uri="{FF2B5EF4-FFF2-40B4-BE49-F238E27FC236}">
                    <a16:creationId xmlns:a16="http://schemas.microsoft.com/office/drawing/2014/main" id="{80B38A6B-0DD0-39C0-B3F2-56452F3A538C}"/>
                  </a:ext>
                </a:extLst>
              </p:cNvPr>
              <p:cNvSpPr txBox="1"/>
              <p:nvPr/>
            </p:nvSpPr>
            <p:spPr>
              <a:xfrm>
                <a:off x="104053" y="721248"/>
                <a:ext cx="2188680" cy="400110"/>
              </a:xfrm>
              <a:prstGeom prst="rect">
                <a:avLst/>
              </a:prstGeom>
              <a:noFill/>
            </p:spPr>
            <p:txBody>
              <a:bodyPr wrap="square" rtlCol="0">
                <a:spAutoFit/>
              </a:bodyPr>
              <a:lstStyle/>
              <a:p>
                <a:r>
                  <a:rPr lang="en-US" sz="2000" b="1" dirty="0">
                    <a:solidFill>
                      <a:schemeClr val="bg1"/>
                    </a:solidFill>
                  </a:rPr>
                  <a:t>DLL</a:t>
                </a:r>
              </a:p>
            </p:txBody>
          </p:sp>
        </p:grpSp>
        <p:pic>
          <p:nvPicPr>
            <p:cNvPr id="1119" name="Graphic 1118" descr="Arrow: Slight curve with solid fill">
              <a:extLst>
                <a:ext uri="{FF2B5EF4-FFF2-40B4-BE49-F238E27FC236}">
                  <a16:creationId xmlns:a16="http://schemas.microsoft.com/office/drawing/2014/main" id="{9DB393D0-BB7B-F6A9-C1D4-FC63053C657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589392" y="2674113"/>
              <a:ext cx="845365" cy="730836"/>
            </a:xfrm>
            <a:prstGeom prst="rect">
              <a:avLst/>
            </a:prstGeom>
          </p:spPr>
        </p:pic>
        <p:cxnSp>
          <p:nvCxnSpPr>
            <p:cNvPr id="1127" name="Straight Connector 1126">
              <a:extLst>
                <a:ext uri="{FF2B5EF4-FFF2-40B4-BE49-F238E27FC236}">
                  <a16:creationId xmlns:a16="http://schemas.microsoft.com/office/drawing/2014/main" id="{F82372A3-CE50-C104-34B2-3320BE70C95A}"/>
                </a:ext>
              </a:extLst>
            </p:cNvPr>
            <p:cNvCxnSpPr/>
            <p:nvPr/>
          </p:nvCxnSpPr>
          <p:spPr>
            <a:xfrm>
              <a:off x="6234922" y="4073236"/>
              <a:ext cx="1607127" cy="0"/>
            </a:xfrm>
            <a:prstGeom prst="line">
              <a:avLst/>
            </a:prstGeom>
            <a:ln>
              <a:solidFill>
                <a:schemeClr val="bg1"/>
              </a:solidFill>
            </a:ln>
          </p:spPr>
          <p:style>
            <a:lnRef idx="3">
              <a:schemeClr val="dk1"/>
            </a:lnRef>
            <a:fillRef idx="0">
              <a:schemeClr val="dk1"/>
            </a:fillRef>
            <a:effectRef idx="2">
              <a:schemeClr val="dk1"/>
            </a:effectRef>
            <a:fontRef idx="minor">
              <a:schemeClr val="tx1"/>
            </a:fontRef>
          </p:style>
        </p:cxnSp>
        <p:sp>
          <p:nvSpPr>
            <p:cNvPr id="1135" name="TextBox 1134">
              <a:extLst>
                <a:ext uri="{FF2B5EF4-FFF2-40B4-BE49-F238E27FC236}">
                  <a16:creationId xmlns:a16="http://schemas.microsoft.com/office/drawing/2014/main" id="{DD4FB7E9-F009-21E4-F443-62C86631C421}"/>
                </a:ext>
              </a:extLst>
            </p:cNvPr>
            <p:cNvSpPr txBox="1"/>
            <p:nvPr/>
          </p:nvSpPr>
          <p:spPr>
            <a:xfrm>
              <a:off x="5930466" y="4258233"/>
              <a:ext cx="2216038" cy="707886"/>
            </a:xfrm>
            <a:prstGeom prst="rect">
              <a:avLst/>
            </a:prstGeom>
            <a:noFill/>
          </p:spPr>
          <p:txBody>
            <a:bodyPr wrap="square" rtlCol="0">
              <a:spAutoFit/>
            </a:bodyPr>
            <a:lstStyle/>
            <a:p>
              <a:pPr algn="ctr"/>
              <a:r>
                <a:rPr lang="en-US" sz="2000" b="1" dirty="0">
                  <a:solidFill>
                    <a:schemeClr val="bg1"/>
                  </a:solidFill>
                </a:rPr>
                <a:t>SafeSerialiazation</a:t>
              </a:r>
            </a:p>
            <a:p>
              <a:pPr algn="ctr"/>
              <a:r>
                <a:rPr lang="en-US" sz="2000" b="1" dirty="0">
                  <a:solidFill>
                    <a:schemeClr val="bg1"/>
                  </a:solidFill>
                </a:rPr>
                <a:t>Manager.dll</a:t>
              </a:r>
            </a:p>
          </p:txBody>
        </p:sp>
      </p:grpSp>
      <p:grpSp>
        <p:nvGrpSpPr>
          <p:cNvPr id="1146" name="Group 1145">
            <a:extLst>
              <a:ext uri="{FF2B5EF4-FFF2-40B4-BE49-F238E27FC236}">
                <a16:creationId xmlns:a16="http://schemas.microsoft.com/office/drawing/2014/main" id="{3201C150-67DD-9AAE-679E-346660674DB8}"/>
              </a:ext>
            </a:extLst>
          </p:cNvPr>
          <p:cNvGrpSpPr/>
          <p:nvPr/>
        </p:nvGrpSpPr>
        <p:grpSpPr>
          <a:xfrm>
            <a:off x="3990832" y="0"/>
            <a:ext cx="2487104" cy="5151120"/>
            <a:chOff x="3958089" y="-4"/>
            <a:chExt cx="2487104" cy="5151120"/>
          </a:xfrm>
        </p:grpSpPr>
        <p:grpSp>
          <p:nvGrpSpPr>
            <p:cNvPr id="1141" name="Group 1140">
              <a:extLst>
                <a:ext uri="{FF2B5EF4-FFF2-40B4-BE49-F238E27FC236}">
                  <a16:creationId xmlns:a16="http://schemas.microsoft.com/office/drawing/2014/main" id="{4D0574C7-BD51-5BFA-BCCB-E1F5E8036A26}"/>
                </a:ext>
              </a:extLst>
            </p:cNvPr>
            <p:cNvGrpSpPr/>
            <p:nvPr/>
          </p:nvGrpSpPr>
          <p:grpSpPr>
            <a:xfrm>
              <a:off x="3958089" y="-4"/>
              <a:ext cx="2449007" cy="5151120"/>
              <a:chOff x="3958089" y="-4"/>
              <a:chExt cx="2449007" cy="5151120"/>
            </a:xfrm>
          </p:grpSpPr>
          <p:sp>
            <p:nvSpPr>
              <p:cNvPr id="1037" name="Freeform: Shape 1036">
                <a:extLst>
                  <a:ext uri="{FF2B5EF4-FFF2-40B4-BE49-F238E27FC236}">
                    <a16:creationId xmlns:a16="http://schemas.microsoft.com/office/drawing/2014/main" id="{3F7AA481-0490-CB0E-92BE-15E4B7144769}"/>
                  </a:ext>
                </a:extLst>
              </p:cNvPr>
              <p:cNvSpPr/>
              <p:nvPr/>
            </p:nvSpPr>
            <p:spPr>
              <a:xfrm>
                <a:off x="3958089" y="-4"/>
                <a:ext cx="2449007" cy="5151120"/>
              </a:xfrm>
              <a:custGeom>
                <a:avLst/>
                <a:gdLst>
                  <a:gd name="connsiteX0" fmla="*/ 0 w 2416008"/>
                  <a:gd name="connsiteY0" fmla="*/ 0 h 5151120"/>
                  <a:gd name="connsiteX1" fmla="*/ 2037684 w 2416008"/>
                  <a:gd name="connsiteY1" fmla="*/ 0 h 5151120"/>
                  <a:gd name="connsiteX2" fmla="*/ 2037684 w 2416008"/>
                  <a:gd name="connsiteY2" fmla="*/ 618837 h 5151120"/>
                  <a:gd name="connsiteX3" fmla="*/ 2416008 w 2416008"/>
                  <a:gd name="connsiteY3" fmla="*/ 1076036 h 5151120"/>
                  <a:gd name="connsiteX4" fmla="*/ 2037684 w 2416008"/>
                  <a:gd name="connsiteY4" fmla="*/ 1533234 h 5151120"/>
                  <a:gd name="connsiteX5" fmla="*/ 2037684 w 2416008"/>
                  <a:gd name="connsiteY5" fmla="*/ 5151120 h 5151120"/>
                  <a:gd name="connsiteX6" fmla="*/ 0 w 2416008"/>
                  <a:gd name="connsiteY6" fmla="*/ 5151120 h 5151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6008" h="5151120">
                    <a:moveTo>
                      <a:pt x="0" y="0"/>
                    </a:moveTo>
                    <a:lnTo>
                      <a:pt x="2037684" y="0"/>
                    </a:lnTo>
                    <a:lnTo>
                      <a:pt x="2037684" y="618837"/>
                    </a:lnTo>
                    <a:lnTo>
                      <a:pt x="2416008" y="1076036"/>
                    </a:lnTo>
                    <a:lnTo>
                      <a:pt x="2037684" y="1533234"/>
                    </a:lnTo>
                    <a:lnTo>
                      <a:pt x="2037684" y="5151120"/>
                    </a:lnTo>
                    <a:lnTo>
                      <a:pt x="0" y="5151120"/>
                    </a:lnTo>
                    <a:close/>
                  </a:path>
                </a:pathLst>
              </a:custGeom>
              <a:solidFill>
                <a:srgbClr val="1B5CED"/>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7" name="Graphic 46" descr="Web design with solid fill">
                <a:extLst>
                  <a:ext uri="{FF2B5EF4-FFF2-40B4-BE49-F238E27FC236}">
                    <a16:creationId xmlns:a16="http://schemas.microsoft.com/office/drawing/2014/main" id="{C3ED5E6C-9DBD-60C7-CE4E-AE6290BCCFF0}"/>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455805" y="2187167"/>
                <a:ext cx="1241240" cy="1472362"/>
              </a:xfrm>
              <a:prstGeom prst="rect">
                <a:avLst/>
              </a:prstGeom>
            </p:spPr>
          </p:pic>
          <p:grpSp>
            <p:nvGrpSpPr>
              <p:cNvPr id="1085" name="Group 1084">
                <a:extLst>
                  <a:ext uri="{FF2B5EF4-FFF2-40B4-BE49-F238E27FC236}">
                    <a16:creationId xmlns:a16="http://schemas.microsoft.com/office/drawing/2014/main" id="{23A99FA7-A85E-1D1A-517E-62D2296769A6}"/>
                  </a:ext>
                </a:extLst>
              </p:cNvPr>
              <p:cNvGrpSpPr/>
              <p:nvPr/>
            </p:nvGrpSpPr>
            <p:grpSpPr>
              <a:xfrm>
                <a:off x="4492957" y="721248"/>
                <a:ext cx="1741965" cy="408199"/>
                <a:chOff x="104053" y="721248"/>
                <a:chExt cx="2188680" cy="408199"/>
              </a:xfrm>
            </p:grpSpPr>
            <p:cxnSp>
              <p:nvCxnSpPr>
                <p:cNvPr id="1086" name="Straight Connector 1085">
                  <a:extLst>
                    <a:ext uri="{FF2B5EF4-FFF2-40B4-BE49-F238E27FC236}">
                      <a16:creationId xmlns:a16="http://schemas.microsoft.com/office/drawing/2014/main" id="{9BCAB3BC-B51B-3746-1E12-E7018524F3A2}"/>
                    </a:ext>
                  </a:extLst>
                </p:cNvPr>
                <p:cNvCxnSpPr>
                  <a:cxnSpLocks/>
                </p:cNvCxnSpPr>
                <p:nvPr/>
              </p:nvCxnSpPr>
              <p:spPr>
                <a:xfrm>
                  <a:off x="157018" y="1129447"/>
                  <a:ext cx="1773382" cy="0"/>
                </a:xfrm>
                <a:prstGeom prst="line">
                  <a:avLst/>
                </a:prstGeom>
                <a:ln w="44450">
                  <a:solidFill>
                    <a:schemeClr val="bg1"/>
                  </a:solidFill>
                </a:ln>
              </p:spPr>
              <p:style>
                <a:lnRef idx="3">
                  <a:schemeClr val="dk1"/>
                </a:lnRef>
                <a:fillRef idx="0">
                  <a:schemeClr val="dk1"/>
                </a:fillRef>
                <a:effectRef idx="2">
                  <a:schemeClr val="dk1"/>
                </a:effectRef>
                <a:fontRef idx="minor">
                  <a:schemeClr val="tx1"/>
                </a:fontRef>
              </p:style>
            </p:cxnSp>
            <p:sp>
              <p:nvSpPr>
                <p:cNvPr id="1087" name="TextBox 1086">
                  <a:extLst>
                    <a:ext uri="{FF2B5EF4-FFF2-40B4-BE49-F238E27FC236}">
                      <a16:creationId xmlns:a16="http://schemas.microsoft.com/office/drawing/2014/main" id="{F2A41620-55DB-2A2F-C637-66BFB79BEBA6}"/>
                    </a:ext>
                  </a:extLst>
                </p:cNvPr>
                <p:cNvSpPr txBox="1"/>
                <p:nvPr/>
              </p:nvSpPr>
              <p:spPr>
                <a:xfrm>
                  <a:off x="104053" y="721248"/>
                  <a:ext cx="2188680" cy="400110"/>
                </a:xfrm>
                <a:prstGeom prst="rect">
                  <a:avLst/>
                </a:prstGeom>
                <a:noFill/>
              </p:spPr>
              <p:txBody>
                <a:bodyPr wrap="square" rtlCol="0">
                  <a:spAutoFit/>
                </a:bodyPr>
                <a:lstStyle/>
                <a:p>
                  <a:r>
                    <a:rPr lang="en-US" sz="2000" b="1" dirty="0">
                      <a:solidFill>
                        <a:schemeClr val="bg1"/>
                      </a:solidFill>
                    </a:rPr>
                    <a:t>EXECUTABLE</a:t>
                  </a:r>
                </a:p>
              </p:txBody>
            </p:sp>
          </p:grpSp>
          <p:cxnSp>
            <p:nvCxnSpPr>
              <p:cNvPr id="1126" name="Straight Connector 1125">
                <a:extLst>
                  <a:ext uri="{FF2B5EF4-FFF2-40B4-BE49-F238E27FC236}">
                    <a16:creationId xmlns:a16="http://schemas.microsoft.com/office/drawing/2014/main" id="{7D07A9EE-B7BC-B52F-2AF9-163E3D86D9BC}"/>
                  </a:ext>
                </a:extLst>
              </p:cNvPr>
              <p:cNvCxnSpPr/>
              <p:nvPr/>
            </p:nvCxnSpPr>
            <p:spPr>
              <a:xfrm>
                <a:off x="4182282" y="4073236"/>
                <a:ext cx="1607127" cy="0"/>
              </a:xfrm>
              <a:prstGeom prst="line">
                <a:avLst/>
              </a:prstGeom>
              <a:ln>
                <a:solidFill>
                  <a:schemeClr val="bg1"/>
                </a:solidFill>
              </a:ln>
            </p:spPr>
            <p:style>
              <a:lnRef idx="3">
                <a:schemeClr val="dk1"/>
              </a:lnRef>
              <a:fillRef idx="0">
                <a:schemeClr val="dk1"/>
              </a:fillRef>
              <a:effectRef idx="2">
                <a:schemeClr val="dk1"/>
              </a:effectRef>
              <a:fontRef idx="minor">
                <a:schemeClr val="tx1"/>
              </a:fontRef>
            </p:style>
          </p:cxnSp>
          <p:sp>
            <p:nvSpPr>
              <p:cNvPr id="1134" name="TextBox 1133">
                <a:extLst>
                  <a:ext uri="{FF2B5EF4-FFF2-40B4-BE49-F238E27FC236}">
                    <a16:creationId xmlns:a16="http://schemas.microsoft.com/office/drawing/2014/main" id="{56BBC77C-4724-ED73-1A10-ACECC43AAAC1}"/>
                  </a:ext>
                </a:extLst>
              </p:cNvPr>
              <p:cNvSpPr txBox="1"/>
              <p:nvPr/>
            </p:nvSpPr>
            <p:spPr>
              <a:xfrm>
                <a:off x="3996979" y="4285241"/>
                <a:ext cx="2143012" cy="369332"/>
              </a:xfrm>
              <a:prstGeom prst="rect">
                <a:avLst/>
              </a:prstGeom>
              <a:noFill/>
            </p:spPr>
            <p:txBody>
              <a:bodyPr wrap="square" rtlCol="0">
                <a:spAutoFit/>
              </a:bodyPr>
              <a:lstStyle/>
              <a:p>
                <a:r>
                  <a:rPr lang="en-US" b="1" dirty="0">
                    <a:solidFill>
                      <a:schemeClr val="bg1"/>
                    </a:solidFill>
                  </a:rPr>
                  <a:t>IMG_38575943.exe</a:t>
                </a:r>
              </a:p>
            </p:txBody>
          </p:sp>
        </p:grpSp>
        <p:pic>
          <p:nvPicPr>
            <p:cNvPr id="1116" name="Graphic 1115" descr="Arrow: Slight curve with solid fill">
              <a:extLst>
                <a:ext uri="{FF2B5EF4-FFF2-40B4-BE49-F238E27FC236}">
                  <a16:creationId xmlns:a16="http://schemas.microsoft.com/office/drawing/2014/main" id="{0FB5E506-51F6-3B75-D74E-B2672516581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599828" y="2674113"/>
              <a:ext cx="845365" cy="730836"/>
            </a:xfrm>
            <a:prstGeom prst="rect">
              <a:avLst/>
            </a:prstGeom>
          </p:spPr>
        </p:pic>
      </p:grpSp>
      <p:sp>
        <p:nvSpPr>
          <p:cNvPr id="1065" name="Rectangle 1064">
            <a:extLst>
              <a:ext uri="{FF2B5EF4-FFF2-40B4-BE49-F238E27FC236}">
                <a16:creationId xmlns:a16="http://schemas.microsoft.com/office/drawing/2014/main" id="{297C2F7F-2F39-0F03-D5E0-8E8BBC41F714}"/>
              </a:ext>
            </a:extLst>
          </p:cNvPr>
          <p:cNvSpPr/>
          <p:nvPr/>
        </p:nvSpPr>
        <p:spPr>
          <a:xfrm>
            <a:off x="0" y="5151116"/>
            <a:ext cx="12192000" cy="179270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6" name="TextBox 1065">
            <a:extLst>
              <a:ext uri="{FF2B5EF4-FFF2-40B4-BE49-F238E27FC236}">
                <a16:creationId xmlns:a16="http://schemas.microsoft.com/office/drawing/2014/main" id="{07E12105-E156-E387-4BEF-91C5E0402C46}"/>
              </a:ext>
            </a:extLst>
          </p:cNvPr>
          <p:cNvSpPr txBox="1"/>
          <p:nvPr/>
        </p:nvSpPr>
        <p:spPr>
          <a:xfrm>
            <a:off x="3979951" y="5179430"/>
            <a:ext cx="8128918" cy="1631216"/>
          </a:xfrm>
          <a:prstGeom prst="rect">
            <a:avLst/>
          </a:prstGeom>
          <a:noFill/>
        </p:spPr>
        <p:txBody>
          <a:bodyPr wrap="square">
            <a:spAutoFit/>
          </a:bodyPr>
          <a:lstStyle/>
          <a:p>
            <a:r>
              <a:rPr lang="en-US" sz="2000" b="1" dirty="0">
                <a:solidFill>
                  <a:schemeClr val="bg1"/>
                </a:solidFill>
              </a:rPr>
              <a:t>This sample </a:t>
            </a:r>
            <a:r>
              <a:rPr lang="en-US" sz="2000" b="1" dirty="0" err="1">
                <a:solidFill>
                  <a:schemeClr val="bg1"/>
                </a:solidFill>
              </a:rPr>
              <a:t>xLoader</a:t>
            </a:r>
            <a:r>
              <a:rPr lang="en-US" sz="2000" b="1" dirty="0">
                <a:solidFill>
                  <a:schemeClr val="bg1"/>
                </a:solidFill>
              </a:rPr>
              <a:t> is a variant of the Formbook Trojan, known as an information stealer malware. It operates as a malware-as-a-service (</a:t>
            </a:r>
            <a:r>
              <a:rPr lang="en-US" sz="2000" b="1" dirty="0" err="1">
                <a:solidFill>
                  <a:schemeClr val="bg1"/>
                </a:solidFill>
              </a:rPr>
              <a:t>MaaS</a:t>
            </a:r>
            <a:r>
              <a:rPr lang="en-US" sz="2000" b="1" dirty="0">
                <a:solidFill>
                  <a:schemeClr val="bg1"/>
                </a:solidFill>
              </a:rPr>
              <a:t>), allowing cybercriminals to use it for their malicious activities. The following description provides an outline of the infection chains and functionalities of this malware.</a:t>
            </a:r>
          </a:p>
        </p:txBody>
      </p:sp>
      <p:sp>
        <p:nvSpPr>
          <p:cNvPr id="1067" name="TextBox 1066">
            <a:extLst>
              <a:ext uri="{FF2B5EF4-FFF2-40B4-BE49-F238E27FC236}">
                <a16:creationId xmlns:a16="http://schemas.microsoft.com/office/drawing/2014/main" id="{52AE6831-FD78-8A82-216B-ADAF75364207}"/>
              </a:ext>
            </a:extLst>
          </p:cNvPr>
          <p:cNvSpPr txBox="1"/>
          <p:nvPr/>
        </p:nvSpPr>
        <p:spPr>
          <a:xfrm>
            <a:off x="9921" y="5170304"/>
            <a:ext cx="3886833" cy="1754326"/>
          </a:xfrm>
          <a:prstGeom prst="rect">
            <a:avLst/>
          </a:prstGeom>
          <a:noFill/>
        </p:spPr>
        <p:txBody>
          <a:bodyPr wrap="square" rtlCol="0">
            <a:spAutoFit/>
          </a:bodyPr>
          <a:lstStyle/>
          <a:p>
            <a:r>
              <a:rPr lang="en-US" sz="3600" b="1" dirty="0">
                <a:solidFill>
                  <a:schemeClr val="bg1"/>
                </a:solidFill>
              </a:rPr>
              <a:t>Analyzing Suspicious Files in Phishing Emails</a:t>
            </a:r>
            <a:endParaRPr lang="en-US" sz="3600" b="1" dirty="0">
              <a:solidFill>
                <a:schemeClr val="bg1"/>
              </a:solidFill>
              <a:latin typeface="Monsterrat"/>
            </a:endParaRPr>
          </a:p>
        </p:txBody>
      </p:sp>
      <p:cxnSp>
        <p:nvCxnSpPr>
          <p:cNvPr id="1068" name="Straight Connector 1067">
            <a:extLst>
              <a:ext uri="{FF2B5EF4-FFF2-40B4-BE49-F238E27FC236}">
                <a16:creationId xmlns:a16="http://schemas.microsoft.com/office/drawing/2014/main" id="{E320C393-20E9-B2A2-AF77-B63349A6324C}"/>
              </a:ext>
            </a:extLst>
          </p:cNvPr>
          <p:cNvCxnSpPr>
            <a:cxnSpLocks/>
          </p:cNvCxnSpPr>
          <p:nvPr/>
        </p:nvCxnSpPr>
        <p:spPr>
          <a:xfrm flipV="1">
            <a:off x="3873346" y="5334953"/>
            <a:ext cx="0" cy="1475693"/>
          </a:xfrm>
          <a:prstGeom prst="line">
            <a:avLst/>
          </a:prstGeom>
          <a:ln w="44450">
            <a:solidFill>
              <a:schemeClr val="bg1"/>
            </a:solidFill>
          </a:ln>
        </p:spPr>
        <p:style>
          <a:lnRef idx="3">
            <a:schemeClr val="dk1"/>
          </a:lnRef>
          <a:fillRef idx="0">
            <a:schemeClr val="dk1"/>
          </a:fillRef>
          <a:effectRef idx="2">
            <a:schemeClr val="dk1"/>
          </a:effectRef>
          <a:fontRef idx="minor">
            <a:schemeClr val="tx1"/>
          </a:fontRef>
        </p:style>
      </p:cxnSp>
      <p:grpSp>
        <p:nvGrpSpPr>
          <p:cNvPr id="1153" name="Group 1152">
            <a:extLst>
              <a:ext uri="{FF2B5EF4-FFF2-40B4-BE49-F238E27FC236}">
                <a16:creationId xmlns:a16="http://schemas.microsoft.com/office/drawing/2014/main" id="{39E8B745-D6FD-1341-9B19-C451F0F9B437}"/>
              </a:ext>
            </a:extLst>
          </p:cNvPr>
          <p:cNvGrpSpPr/>
          <p:nvPr/>
        </p:nvGrpSpPr>
        <p:grpSpPr>
          <a:xfrm>
            <a:off x="11413188" y="862006"/>
            <a:ext cx="8093620" cy="3416320"/>
            <a:chOff x="3525228" y="862006"/>
            <a:chExt cx="8093620" cy="3416320"/>
          </a:xfrm>
        </p:grpSpPr>
        <p:sp>
          <p:nvSpPr>
            <p:cNvPr id="1149" name="TextBox 1148">
              <a:extLst>
                <a:ext uri="{FF2B5EF4-FFF2-40B4-BE49-F238E27FC236}">
                  <a16:creationId xmlns:a16="http://schemas.microsoft.com/office/drawing/2014/main" id="{C6704B18-B2C5-F843-F231-81FC4E579D12}"/>
                </a:ext>
              </a:extLst>
            </p:cNvPr>
            <p:cNvSpPr txBox="1"/>
            <p:nvPr/>
          </p:nvSpPr>
          <p:spPr>
            <a:xfrm>
              <a:off x="3525228" y="862006"/>
              <a:ext cx="8093620" cy="3416320"/>
            </a:xfrm>
            <a:prstGeom prst="rect">
              <a:avLst/>
            </a:prstGeom>
            <a:noFill/>
          </p:spPr>
          <p:txBody>
            <a:bodyPr wrap="square" rtlCol="0">
              <a:spAutoFit/>
            </a:bodyPr>
            <a:lstStyle/>
            <a:p>
              <a:pPr algn="ctr"/>
              <a:r>
                <a:rPr lang="en-US" sz="7200" dirty="0">
                  <a:solidFill>
                    <a:schemeClr val="bg1"/>
                  </a:solidFill>
                  <a:latin typeface="Aharoni" panose="020F0502020204030204" pitchFamily="2" charset="-79"/>
                  <a:cs typeface="Aharoni" panose="020F0502020204030204" pitchFamily="2" charset="-79"/>
                </a:rPr>
                <a:t>XLOADER FORMBOOK</a:t>
              </a:r>
            </a:p>
            <a:p>
              <a:endParaRPr lang="en-US" sz="7200" dirty="0">
                <a:solidFill>
                  <a:schemeClr val="bg1"/>
                </a:solidFill>
                <a:latin typeface="Aharoni" panose="020F0502020204030204" pitchFamily="2" charset="-79"/>
                <a:cs typeface="Aharoni" panose="020F0502020204030204" pitchFamily="2" charset="-79"/>
              </a:endParaRPr>
            </a:p>
          </p:txBody>
        </p:sp>
        <p:sp>
          <p:nvSpPr>
            <p:cNvPr id="1150" name="TextBox 1149">
              <a:extLst>
                <a:ext uri="{FF2B5EF4-FFF2-40B4-BE49-F238E27FC236}">
                  <a16:creationId xmlns:a16="http://schemas.microsoft.com/office/drawing/2014/main" id="{2DCBC2E2-5828-4289-2CCD-BE127E044C47}"/>
                </a:ext>
              </a:extLst>
            </p:cNvPr>
            <p:cNvSpPr txBox="1"/>
            <p:nvPr/>
          </p:nvSpPr>
          <p:spPr>
            <a:xfrm>
              <a:off x="5273965" y="2633349"/>
              <a:ext cx="5034076" cy="830997"/>
            </a:xfrm>
            <a:prstGeom prst="rect">
              <a:avLst/>
            </a:prstGeom>
            <a:noFill/>
          </p:spPr>
          <p:txBody>
            <a:bodyPr wrap="square" rtlCol="0">
              <a:spAutoFit/>
            </a:bodyPr>
            <a:lstStyle/>
            <a:p>
              <a:r>
                <a:rPr lang="en-US" sz="4800" dirty="0">
                  <a:solidFill>
                    <a:srgbClr val="C00000"/>
                  </a:solidFill>
                  <a:latin typeface="Bauhaus 93" panose="04030905020B02020C02" pitchFamily="82" charset="0"/>
                  <a:ea typeface="ADLaM Display" panose="020F0502020204030204" pitchFamily="2" charset="0"/>
                  <a:cs typeface="Dreaming Outloud Pro" panose="020F0502020204030204" pitchFamily="66" charset="0"/>
                </a:rPr>
                <a:t>Infection   Chain</a:t>
              </a:r>
            </a:p>
          </p:txBody>
        </p:sp>
        <p:pic>
          <p:nvPicPr>
            <p:cNvPr id="1152" name="Graphic 1151" descr="Link with solid fill">
              <a:extLst>
                <a:ext uri="{FF2B5EF4-FFF2-40B4-BE49-F238E27FC236}">
                  <a16:creationId xmlns:a16="http://schemas.microsoft.com/office/drawing/2014/main" id="{4E4698C0-4D88-6C86-5381-D895BF0EB201}"/>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799398" y="2859547"/>
              <a:ext cx="490024" cy="490024"/>
            </a:xfrm>
            <a:prstGeom prst="rect">
              <a:avLst/>
            </a:prstGeom>
          </p:spPr>
        </p:pic>
      </p:grpSp>
      <p:grpSp>
        <p:nvGrpSpPr>
          <p:cNvPr id="1140" name="Group 1139">
            <a:extLst>
              <a:ext uri="{FF2B5EF4-FFF2-40B4-BE49-F238E27FC236}">
                <a16:creationId xmlns:a16="http://schemas.microsoft.com/office/drawing/2014/main" id="{6450603A-07F7-2900-9B75-18112791741D}"/>
              </a:ext>
            </a:extLst>
          </p:cNvPr>
          <p:cNvGrpSpPr/>
          <p:nvPr/>
        </p:nvGrpSpPr>
        <p:grpSpPr>
          <a:xfrm>
            <a:off x="1928276" y="2043"/>
            <a:ext cx="2654745" cy="5151120"/>
            <a:chOff x="1921070" y="0"/>
            <a:chExt cx="2654745" cy="5151120"/>
          </a:xfrm>
        </p:grpSpPr>
        <p:sp>
          <p:nvSpPr>
            <p:cNvPr id="1036" name="Freeform: Shape 1035">
              <a:extLst>
                <a:ext uri="{FF2B5EF4-FFF2-40B4-BE49-F238E27FC236}">
                  <a16:creationId xmlns:a16="http://schemas.microsoft.com/office/drawing/2014/main" id="{A9C7C52A-89AF-65FC-78E9-1BD983959C72}"/>
                </a:ext>
              </a:extLst>
            </p:cNvPr>
            <p:cNvSpPr/>
            <p:nvPr/>
          </p:nvSpPr>
          <p:spPr>
            <a:xfrm>
              <a:off x="1941720" y="0"/>
              <a:ext cx="2421081" cy="5151120"/>
            </a:xfrm>
            <a:custGeom>
              <a:avLst/>
              <a:gdLst>
                <a:gd name="connsiteX0" fmla="*/ 0 w 2416008"/>
                <a:gd name="connsiteY0" fmla="*/ 0 h 5151120"/>
                <a:gd name="connsiteX1" fmla="*/ 2037684 w 2416008"/>
                <a:gd name="connsiteY1" fmla="*/ 0 h 5151120"/>
                <a:gd name="connsiteX2" fmla="*/ 2037684 w 2416008"/>
                <a:gd name="connsiteY2" fmla="*/ 618837 h 5151120"/>
                <a:gd name="connsiteX3" fmla="*/ 2416008 w 2416008"/>
                <a:gd name="connsiteY3" fmla="*/ 1076036 h 5151120"/>
                <a:gd name="connsiteX4" fmla="*/ 2037684 w 2416008"/>
                <a:gd name="connsiteY4" fmla="*/ 1533234 h 5151120"/>
                <a:gd name="connsiteX5" fmla="*/ 2037684 w 2416008"/>
                <a:gd name="connsiteY5" fmla="*/ 5151120 h 5151120"/>
                <a:gd name="connsiteX6" fmla="*/ 0 w 2416008"/>
                <a:gd name="connsiteY6" fmla="*/ 5151120 h 5151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6008" h="5151120">
                  <a:moveTo>
                    <a:pt x="0" y="0"/>
                  </a:moveTo>
                  <a:lnTo>
                    <a:pt x="2037684" y="0"/>
                  </a:lnTo>
                  <a:lnTo>
                    <a:pt x="2037684" y="618837"/>
                  </a:lnTo>
                  <a:lnTo>
                    <a:pt x="2416008" y="1076036"/>
                  </a:lnTo>
                  <a:lnTo>
                    <a:pt x="2037684" y="1533234"/>
                  </a:lnTo>
                  <a:lnTo>
                    <a:pt x="2037684" y="5151120"/>
                  </a:lnTo>
                  <a:lnTo>
                    <a:pt x="0" y="5151120"/>
                  </a:lnTo>
                  <a:close/>
                </a:path>
              </a:pathLst>
            </a:custGeom>
            <a:solidFill>
              <a:srgbClr val="2D95DB"/>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45" name="Group 44">
              <a:extLst>
                <a:ext uri="{FF2B5EF4-FFF2-40B4-BE49-F238E27FC236}">
                  <a16:creationId xmlns:a16="http://schemas.microsoft.com/office/drawing/2014/main" id="{B6A416B0-EFF1-ED60-C31C-63BDB34E710A}"/>
                </a:ext>
              </a:extLst>
            </p:cNvPr>
            <p:cNvGrpSpPr/>
            <p:nvPr/>
          </p:nvGrpSpPr>
          <p:grpSpPr>
            <a:xfrm>
              <a:off x="2376002" y="2128125"/>
              <a:ext cx="1497343" cy="1594870"/>
              <a:chOff x="2523833" y="198580"/>
              <a:chExt cx="914400" cy="914400"/>
            </a:xfrm>
          </p:grpSpPr>
          <p:pic>
            <p:nvPicPr>
              <p:cNvPr id="42" name="Graphic 41" descr="Folder outline">
                <a:extLst>
                  <a:ext uri="{FF2B5EF4-FFF2-40B4-BE49-F238E27FC236}">
                    <a16:creationId xmlns:a16="http://schemas.microsoft.com/office/drawing/2014/main" id="{D90CB6C2-5BD9-1409-44B3-F5DB49F1122B}"/>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2523833" y="198580"/>
                <a:ext cx="914400" cy="914400"/>
              </a:xfrm>
              <a:prstGeom prst="rect">
                <a:avLst/>
              </a:prstGeom>
            </p:spPr>
          </p:pic>
          <p:pic>
            <p:nvPicPr>
              <p:cNvPr id="44" name="Graphic 43" descr="Paperclip with solid fill">
                <a:extLst>
                  <a:ext uri="{FF2B5EF4-FFF2-40B4-BE49-F238E27FC236}">
                    <a16:creationId xmlns:a16="http://schemas.microsoft.com/office/drawing/2014/main" id="{3603E702-4DF2-F666-6DB3-ACA38EB1E091}"/>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2661215" y="397161"/>
                <a:ext cx="517240" cy="517240"/>
              </a:xfrm>
              <a:prstGeom prst="rect">
                <a:avLst/>
              </a:prstGeom>
            </p:spPr>
          </p:pic>
        </p:grpSp>
        <p:grpSp>
          <p:nvGrpSpPr>
            <p:cNvPr id="1077" name="Group 1076">
              <a:extLst>
                <a:ext uri="{FF2B5EF4-FFF2-40B4-BE49-F238E27FC236}">
                  <a16:creationId xmlns:a16="http://schemas.microsoft.com/office/drawing/2014/main" id="{D60C931A-68A3-FE5C-F7CE-F6FA4C3B9DE0}"/>
                </a:ext>
              </a:extLst>
            </p:cNvPr>
            <p:cNvGrpSpPr/>
            <p:nvPr/>
          </p:nvGrpSpPr>
          <p:grpSpPr>
            <a:xfrm>
              <a:off x="2452487" y="699667"/>
              <a:ext cx="1901548" cy="408536"/>
              <a:chOff x="137793" y="720911"/>
              <a:chExt cx="2188680" cy="408536"/>
            </a:xfrm>
          </p:grpSpPr>
          <p:cxnSp>
            <p:nvCxnSpPr>
              <p:cNvPr id="1078" name="Straight Connector 1077">
                <a:extLst>
                  <a:ext uri="{FF2B5EF4-FFF2-40B4-BE49-F238E27FC236}">
                    <a16:creationId xmlns:a16="http://schemas.microsoft.com/office/drawing/2014/main" id="{B1F9906E-52B7-0C7A-FA59-0736BF5CEEA6}"/>
                  </a:ext>
                </a:extLst>
              </p:cNvPr>
              <p:cNvCxnSpPr>
                <a:cxnSpLocks/>
              </p:cNvCxnSpPr>
              <p:nvPr/>
            </p:nvCxnSpPr>
            <p:spPr>
              <a:xfrm>
                <a:off x="157018" y="1129447"/>
                <a:ext cx="1773382" cy="0"/>
              </a:xfrm>
              <a:prstGeom prst="line">
                <a:avLst/>
              </a:prstGeom>
              <a:ln w="44450">
                <a:solidFill>
                  <a:schemeClr val="bg1"/>
                </a:solidFill>
              </a:ln>
            </p:spPr>
            <p:style>
              <a:lnRef idx="3">
                <a:schemeClr val="dk1"/>
              </a:lnRef>
              <a:fillRef idx="0">
                <a:schemeClr val="dk1"/>
              </a:fillRef>
              <a:effectRef idx="2">
                <a:schemeClr val="dk1"/>
              </a:effectRef>
              <a:fontRef idx="minor">
                <a:schemeClr val="tx1"/>
              </a:fontRef>
            </p:style>
          </p:cxnSp>
          <p:sp>
            <p:nvSpPr>
              <p:cNvPr id="1079" name="TextBox 1078">
                <a:extLst>
                  <a:ext uri="{FF2B5EF4-FFF2-40B4-BE49-F238E27FC236}">
                    <a16:creationId xmlns:a16="http://schemas.microsoft.com/office/drawing/2014/main" id="{8B8D7E73-DA1E-0E63-1218-6B9EB7B76028}"/>
                  </a:ext>
                </a:extLst>
              </p:cNvPr>
              <p:cNvSpPr txBox="1"/>
              <p:nvPr/>
            </p:nvSpPr>
            <p:spPr>
              <a:xfrm>
                <a:off x="137793" y="720911"/>
                <a:ext cx="2188680" cy="400110"/>
              </a:xfrm>
              <a:prstGeom prst="rect">
                <a:avLst/>
              </a:prstGeom>
              <a:noFill/>
            </p:spPr>
            <p:txBody>
              <a:bodyPr wrap="square" rtlCol="0">
                <a:spAutoFit/>
              </a:bodyPr>
              <a:lstStyle/>
              <a:p>
                <a:r>
                  <a:rPr lang="en-US" sz="2000" b="1" dirty="0">
                    <a:solidFill>
                      <a:schemeClr val="bg1"/>
                    </a:solidFill>
                  </a:rPr>
                  <a:t>ATTACHMENT</a:t>
                </a:r>
              </a:p>
            </p:txBody>
          </p:sp>
        </p:grpSp>
        <p:pic>
          <p:nvPicPr>
            <p:cNvPr id="1115" name="Graphic 1114" descr="Arrow: Slight curve with solid fill">
              <a:extLst>
                <a:ext uri="{FF2B5EF4-FFF2-40B4-BE49-F238E27FC236}">
                  <a16:creationId xmlns:a16="http://schemas.microsoft.com/office/drawing/2014/main" id="{23312B7F-0E32-1AAE-EDF7-28332AB4310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730450" y="2674113"/>
              <a:ext cx="845365" cy="730836"/>
            </a:xfrm>
            <a:prstGeom prst="rect">
              <a:avLst/>
            </a:prstGeom>
          </p:spPr>
        </p:pic>
        <p:cxnSp>
          <p:nvCxnSpPr>
            <p:cNvPr id="1124" name="Straight Connector 1123">
              <a:extLst>
                <a:ext uri="{FF2B5EF4-FFF2-40B4-BE49-F238E27FC236}">
                  <a16:creationId xmlns:a16="http://schemas.microsoft.com/office/drawing/2014/main" id="{8AF73ABB-DEBD-5A10-ABC2-CA8B515A707F}"/>
                </a:ext>
              </a:extLst>
            </p:cNvPr>
            <p:cNvCxnSpPr/>
            <p:nvPr/>
          </p:nvCxnSpPr>
          <p:spPr>
            <a:xfrm>
              <a:off x="2123323" y="4073236"/>
              <a:ext cx="1607127" cy="0"/>
            </a:xfrm>
            <a:prstGeom prst="line">
              <a:avLst/>
            </a:prstGeom>
            <a:ln>
              <a:solidFill>
                <a:schemeClr val="bg1"/>
              </a:solidFill>
            </a:ln>
          </p:spPr>
          <p:style>
            <a:lnRef idx="3">
              <a:schemeClr val="dk1"/>
            </a:lnRef>
            <a:fillRef idx="0">
              <a:schemeClr val="dk1"/>
            </a:fillRef>
            <a:effectRef idx="2">
              <a:schemeClr val="dk1"/>
            </a:effectRef>
            <a:fontRef idx="minor">
              <a:schemeClr val="tx1"/>
            </a:fontRef>
          </p:style>
        </p:cxnSp>
        <p:sp>
          <p:nvSpPr>
            <p:cNvPr id="1133" name="TextBox 1132">
              <a:extLst>
                <a:ext uri="{FF2B5EF4-FFF2-40B4-BE49-F238E27FC236}">
                  <a16:creationId xmlns:a16="http://schemas.microsoft.com/office/drawing/2014/main" id="{1E5DC454-0C22-FF4B-2936-0DB1CE0069BE}"/>
                </a:ext>
              </a:extLst>
            </p:cNvPr>
            <p:cNvSpPr txBox="1"/>
            <p:nvPr/>
          </p:nvSpPr>
          <p:spPr>
            <a:xfrm>
              <a:off x="1921070" y="4285241"/>
              <a:ext cx="2143012" cy="369332"/>
            </a:xfrm>
            <a:prstGeom prst="rect">
              <a:avLst/>
            </a:prstGeom>
            <a:noFill/>
          </p:spPr>
          <p:txBody>
            <a:bodyPr wrap="square" rtlCol="0">
              <a:spAutoFit/>
            </a:bodyPr>
            <a:lstStyle/>
            <a:p>
              <a:r>
                <a:rPr lang="en-US" b="1" dirty="0">
                  <a:solidFill>
                    <a:schemeClr val="bg1"/>
                  </a:solidFill>
                </a:rPr>
                <a:t>IMG_38575943.rar</a:t>
              </a:r>
            </a:p>
          </p:txBody>
        </p:sp>
      </p:grpSp>
      <p:grpSp>
        <p:nvGrpSpPr>
          <p:cNvPr id="1139" name="Group 1138">
            <a:extLst>
              <a:ext uri="{FF2B5EF4-FFF2-40B4-BE49-F238E27FC236}">
                <a16:creationId xmlns:a16="http://schemas.microsoft.com/office/drawing/2014/main" id="{A79C1FA2-CB23-64B9-6732-1DB835AD8FFB}"/>
              </a:ext>
            </a:extLst>
          </p:cNvPr>
          <p:cNvGrpSpPr/>
          <p:nvPr/>
        </p:nvGrpSpPr>
        <p:grpSpPr>
          <a:xfrm>
            <a:off x="-8019" y="0"/>
            <a:ext cx="2451952" cy="5187304"/>
            <a:chOff x="-8019" y="0"/>
            <a:chExt cx="2451952" cy="5187304"/>
          </a:xfrm>
        </p:grpSpPr>
        <p:sp>
          <p:nvSpPr>
            <p:cNvPr id="1035" name="Freeform: Shape 1034">
              <a:extLst>
                <a:ext uri="{FF2B5EF4-FFF2-40B4-BE49-F238E27FC236}">
                  <a16:creationId xmlns:a16="http://schemas.microsoft.com/office/drawing/2014/main" id="{8EF7FEDE-ACA6-8F5A-3854-6B22B7F43BE8}"/>
                </a:ext>
              </a:extLst>
            </p:cNvPr>
            <p:cNvSpPr/>
            <p:nvPr/>
          </p:nvSpPr>
          <p:spPr>
            <a:xfrm>
              <a:off x="-8019" y="0"/>
              <a:ext cx="2328066" cy="5187304"/>
            </a:xfrm>
            <a:custGeom>
              <a:avLst/>
              <a:gdLst>
                <a:gd name="connsiteX0" fmla="*/ 0 w 2416008"/>
                <a:gd name="connsiteY0" fmla="*/ 0 h 5151120"/>
                <a:gd name="connsiteX1" fmla="*/ 2037684 w 2416008"/>
                <a:gd name="connsiteY1" fmla="*/ 0 h 5151120"/>
                <a:gd name="connsiteX2" fmla="*/ 2037684 w 2416008"/>
                <a:gd name="connsiteY2" fmla="*/ 618837 h 5151120"/>
                <a:gd name="connsiteX3" fmla="*/ 2416008 w 2416008"/>
                <a:gd name="connsiteY3" fmla="*/ 1076036 h 5151120"/>
                <a:gd name="connsiteX4" fmla="*/ 2037684 w 2416008"/>
                <a:gd name="connsiteY4" fmla="*/ 1533234 h 5151120"/>
                <a:gd name="connsiteX5" fmla="*/ 2037684 w 2416008"/>
                <a:gd name="connsiteY5" fmla="*/ 5151120 h 5151120"/>
                <a:gd name="connsiteX6" fmla="*/ 0 w 2416008"/>
                <a:gd name="connsiteY6" fmla="*/ 5151120 h 5151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6008" h="5151120">
                  <a:moveTo>
                    <a:pt x="0" y="0"/>
                  </a:moveTo>
                  <a:lnTo>
                    <a:pt x="2037684" y="0"/>
                  </a:lnTo>
                  <a:lnTo>
                    <a:pt x="2037684" y="618837"/>
                  </a:lnTo>
                  <a:lnTo>
                    <a:pt x="2416008" y="1076036"/>
                  </a:lnTo>
                  <a:lnTo>
                    <a:pt x="2037684" y="1533234"/>
                  </a:lnTo>
                  <a:lnTo>
                    <a:pt x="2037684" y="5151120"/>
                  </a:lnTo>
                  <a:lnTo>
                    <a:pt x="0" y="5151120"/>
                  </a:lnTo>
                  <a:close/>
                </a:path>
              </a:pathLst>
            </a:cu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40" name="Graphic 39" descr="Open envelope with solid fill">
              <a:extLst>
                <a:ext uri="{FF2B5EF4-FFF2-40B4-BE49-F238E27FC236}">
                  <a16:creationId xmlns:a16="http://schemas.microsoft.com/office/drawing/2014/main" id="{680C5A5E-F7C1-D918-96E8-3D2B4EF6DAD6}"/>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517436" y="2290094"/>
              <a:ext cx="1138906" cy="1138906"/>
            </a:xfrm>
            <a:prstGeom prst="rect">
              <a:avLst/>
            </a:prstGeom>
          </p:spPr>
        </p:pic>
        <p:grpSp>
          <p:nvGrpSpPr>
            <p:cNvPr id="1076" name="Group 1075">
              <a:extLst>
                <a:ext uri="{FF2B5EF4-FFF2-40B4-BE49-F238E27FC236}">
                  <a16:creationId xmlns:a16="http://schemas.microsoft.com/office/drawing/2014/main" id="{A7786784-F0C4-744B-AE18-9FB23E8D1B13}"/>
                </a:ext>
              </a:extLst>
            </p:cNvPr>
            <p:cNvGrpSpPr/>
            <p:nvPr/>
          </p:nvGrpSpPr>
          <p:grpSpPr>
            <a:xfrm>
              <a:off x="104053" y="721248"/>
              <a:ext cx="2188680" cy="408199"/>
              <a:chOff x="104053" y="721248"/>
              <a:chExt cx="2188680" cy="408199"/>
            </a:xfrm>
          </p:grpSpPr>
          <p:cxnSp>
            <p:nvCxnSpPr>
              <p:cNvPr id="10" name="Straight Connector 9">
                <a:extLst>
                  <a:ext uri="{FF2B5EF4-FFF2-40B4-BE49-F238E27FC236}">
                    <a16:creationId xmlns:a16="http://schemas.microsoft.com/office/drawing/2014/main" id="{D84F38BE-079B-F6C9-D5A2-8518DE22DB48}"/>
                  </a:ext>
                </a:extLst>
              </p:cNvPr>
              <p:cNvCxnSpPr>
                <a:cxnSpLocks/>
              </p:cNvCxnSpPr>
              <p:nvPr/>
            </p:nvCxnSpPr>
            <p:spPr>
              <a:xfrm>
                <a:off x="157018" y="1129447"/>
                <a:ext cx="1773382" cy="0"/>
              </a:xfrm>
              <a:prstGeom prst="line">
                <a:avLst/>
              </a:prstGeom>
              <a:ln w="44450">
                <a:solidFill>
                  <a:schemeClr val="bg1"/>
                </a:solidFill>
              </a:ln>
            </p:spPr>
            <p:style>
              <a:lnRef idx="3">
                <a:schemeClr val="dk1"/>
              </a:lnRef>
              <a:fillRef idx="0">
                <a:schemeClr val="dk1"/>
              </a:fillRef>
              <a:effectRef idx="2">
                <a:schemeClr val="dk1"/>
              </a:effectRef>
              <a:fontRef idx="minor">
                <a:schemeClr val="tx1"/>
              </a:fontRef>
            </p:style>
          </p:cxnSp>
          <p:sp>
            <p:nvSpPr>
              <p:cNvPr id="1052" name="TextBox 1051">
                <a:extLst>
                  <a:ext uri="{FF2B5EF4-FFF2-40B4-BE49-F238E27FC236}">
                    <a16:creationId xmlns:a16="http://schemas.microsoft.com/office/drawing/2014/main" id="{CD2A424C-1900-20D6-2B93-15877D32E62D}"/>
                  </a:ext>
                </a:extLst>
              </p:cNvPr>
              <p:cNvSpPr txBox="1"/>
              <p:nvPr/>
            </p:nvSpPr>
            <p:spPr>
              <a:xfrm>
                <a:off x="104053" y="721248"/>
                <a:ext cx="2188680" cy="400110"/>
              </a:xfrm>
              <a:prstGeom prst="rect">
                <a:avLst/>
              </a:prstGeom>
              <a:noFill/>
            </p:spPr>
            <p:txBody>
              <a:bodyPr wrap="square" rtlCol="0">
                <a:spAutoFit/>
              </a:bodyPr>
              <a:lstStyle/>
              <a:p>
                <a:r>
                  <a:rPr lang="en-US" sz="2000" b="1" dirty="0">
                    <a:solidFill>
                      <a:schemeClr val="bg1"/>
                    </a:solidFill>
                  </a:rPr>
                  <a:t>PHISHING EMAIL</a:t>
                </a:r>
              </a:p>
            </p:txBody>
          </p:sp>
        </p:grpSp>
        <p:pic>
          <p:nvPicPr>
            <p:cNvPr id="1114" name="Graphic 1113" descr="Arrow: Slight curve with solid fill">
              <a:extLst>
                <a:ext uri="{FF2B5EF4-FFF2-40B4-BE49-F238E27FC236}">
                  <a16:creationId xmlns:a16="http://schemas.microsoft.com/office/drawing/2014/main" id="{28270B80-B183-5FA3-B845-A565718FD06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598568" y="2674113"/>
              <a:ext cx="845365" cy="730836"/>
            </a:xfrm>
            <a:prstGeom prst="rect">
              <a:avLst/>
            </a:prstGeom>
          </p:spPr>
        </p:pic>
        <p:cxnSp>
          <p:nvCxnSpPr>
            <p:cNvPr id="1123" name="Straight Connector 1122">
              <a:extLst>
                <a:ext uri="{FF2B5EF4-FFF2-40B4-BE49-F238E27FC236}">
                  <a16:creationId xmlns:a16="http://schemas.microsoft.com/office/drawing/2014/main" id="{B6C00D9C-0B84-AA38-009E-ADD916CB6966}"/>
                </a:ext>
              </a:extLst>
            </p:cNvPr>
            <p:cNvCxnSpPr/>
            <p:nvPr/>
          </p:nvCxnSpPr>
          <p:spPr>
            <a:xfrm>
              <a:off x="152371" y="4073236"/>
              <a:ext cx="1607127" cy="0"/>
            </a:xfrm>
            <a:prstGeom prst="line">
              <a:avLst/>
            </a:prstGeom>
            <a:ln>
              <a:solidFill>
                <a:schemeClr val="bg1"/>
              </a:solidFill>
            </a:ln>
          </p:spPr>
          <p:style>
            <a:lnRef idx="3">
              <a:schemeClr val="dk1"/>
            </a:lnRef>
            <a:fillRef idx="0">
              <a:schemeClr val="dk1"/>
            </a:fillRef>
            <a:effectRef idx="2">
              <a:schemeClr val="dk1"/>
            </a:effectRef>
            <a:fontRef idx="minor">
              <a:schemeClr val="tx1"/>
            </a:fontRef>
          </p:style>
        </p:cxnSp>
        <p:sp>
          <p:nvSpPr>
            <p:cNvPr id="1131" name="TextBox 1130">
              <a:extLst>
                <a:ext uri="{FF2B5EF4-FFF2-40B4-BE49-F238E27FC236}">
                  <a16:creationId xmlns:a16="http://schemas.microsoft.com/office/drawing/2014/main" id="{A001342D-B745-6C12-B95B-DA7FBE642CE2}"/>
                </a:ext>
              </a:extLst>
            </p:cNvPr>
            <p:cNvSpPr txBox="1"/>
            <p:nvPr/>
          </p:nvSpPr>
          <p:spPr>
            <a:xfrm>
              <a:off x="574496" y="4285241"/>
              <a:ext cx="770775" cy="369332"/>
            </a:xfrm>
            <a:prstGeom prst="rect">
              <a:avLst/>
            </a:prstGeom>
            <a:noFill/>
          </p:spPr>
          <p:txBody>
            <a:bodyPr wrap="square" rtlCol="0">
              <a:spAutoFit/>
            </a:bodyPr>
            <a:lstStyle/>
            <a:p>
              <a:r>
                <a:rPr lang="en-US" b="1" dirty="0">
                  <a:solidFill>
                    <a:schemeClr val="bg1"/>
                  </a:solidFill>
                </a:rPr>
                <a:t>Email</a:t>
              </a:r>
            </a:p>
          </p:txBody>
        </p:sp>
      </p:grpSp>
    </p:spTree>
    <p:extLst>
      <p:ext uri="{BB962C8B-B14F-4D97-AF65-F5344CB8AC3E}">
        <p14:creationId xmlns:p14="http://schemas.microsoft.com/office/powerpoint/2010/main" val="19205652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FB1133-91EF-754E-EC5F-4BAB71E15441}"/>
              </a:ext>
            </a:extLst>
          </p:cNvPr>
          <p:cNvSpPr>
            <a:spLocks noGrp="1"/>
          </p:cNvSpPr>
          <p:nvPr>
            <p:ph type="title"/>
          </p:nvPr>
        </p:nvSpPr>
        <p:spPr>
          <a:xfrm>
            <a:off x="445118" y="123952"/>
            <a:ext cx="11097062" cy="1293028"/>
          </a:xfrm>
        </p:spPr>
        <p:txBody>
          <a:bodyPr>
            <a:normAutofit fontScale="90000"/>
          </a:bodyPr>
          <a:lstStyle/>
          <a:p>
            <a:r>
              <a:rPr lang="en-US" dirty="0"/>
              <a:t>Malware Delivery - Email Spoofing and Phishing email</a:t>
            </a:r>
          </a:p>
        </p:txBody>
      </p:sp>
      <p:pic>
        <p:nvPicPr>
          <p:cNvPr id="5" name="Content Placeholder 4" descr="A screenshot of a computer&#10;&#10;Description automatically generated">
            <a:extLst>
              <a:ext uri="{FF2B5EF4-FFF2-40B4-BE49-F238E27FC236}">
                <a16:creationId xmlns:a16="http://schemas.microsoft.com/office/drawing/2014/main" id="{044E8F7C-451B-8ACD-C449-680ED1666F18}"/>
              </a:ext>
            </a:extLst>
          </p:cNvPr>
          <p:cNvPicPr>
            <a:picLocks noGrp="1" noChangeAspect="1"/>
          </p:cNvPicPr>
          <p:nvPr>
            <p:ph idx="1"/>
          </p:nvPr>
        </p:nvPicPr>
        <p:blipFill>
          <a:blip r:embed="rId2"/>
          <a:stretch>
            <a:fillRect/>
          </a:stretch>
        </p:blipFill>
        <p:spPr>
          <a:xfrm>
            <a:off x="5993649" y="3279783"/>
            <a:ext cx="5770164" cy="3209817"/>
          </a:xfrm>
        </p:spPr>
      </p:pic>
      <p:sp>
        <p:nvSpPr>
          <p:cNvPr id="9" name="TextBox 8">
            <a:extLst>
              <a:ext uri="{FF2B5EF4-FFF2-40B4-BE49-F238E27FC236}">
                <a16:creationId xmlns:a16="http://schemas.microsoft.com/office/drawing/2014/main" id="{4F752096-E43E-772F-85E5-6A4350C29F64}"/>
              </a:ext>
            </a:extLst>
          </p:cNvPr>
          <p:cNvSpPr txBox="1"/>
          <p:nvPr/>
        </p:nvSpPr>
        <p:spPr>
          <a:xfrm>
            <a:off x="5756503" y="1674674"/>
            <a:ext cx="6440649" cy="1754326"/>
          </a:xfrm>
          <a:prstGeom prst="rect">
            <a:avLst/>
          </a:prstGeom>
          <a:noFill/>
        </p:spPr>
        <p:txBody>
          <a:bodyPr wrap="square">
            <a:spAutoFit/>
          </a:bodyPr>
          <a:lstStyle/>
          <a:p>
            <a:pPr marL="285750" indent="-285750">
              <a:buFont typeface="Arial" panose="020B0604020202020204" pitchFamily="34" charset="0"/>
              <a:buChar char="•"/>
            </a:pPr>
            <a:r>
              <a:rPr lang="en-US" dirty="0"/>
              <a:t>The domain "ferreteriadetallista.com" received a “</a:t>
            </a:r>
            <a:r>
              <a:rPr lang="en-US" dirty="0" err="1"/>
              <a:t>softfail</a:t>
            </a:r>
            <a:r>
              <a:rPr lang="en-US" dirty="0"/>
              <a:t>” response in the Received-SPF protocol</a:t>
            </a:r>
          </a:p>
          <a:p>
            <a:pPr marL="285750" indent="-285750">
              <a:buFont typeface="Arial" panose="020B0604020202020204" pitchFamily="34" charset="0"/>
              <a:buChar char="•"/>
            </a:pPr>
            <a:r>
              <a:rPr lang="en-US" dirty="0"/>
              <a:t>A </a:t>
            </a:r>
            <a:r>
              <a:rPr lang="en-US" dirty="0" err="1"/>
              <a:t>softfail</a:t>
            </a:r>
            <a:r>
              <a:rPr lang="en-US" dirty="0"/>
              <a:t> signifies that the SPF record does not explicitly authorize the IP address associated with the domain "ferreteriadetallista.co” (162.41.190.55) as a validated sender.</a:t>
            </a:r>
          </a:p>
        </p:txBody>
      </p:sp>
      <p:graphicFrame>
        <p:nvGraphicFramePr>
          <p:cNvPr id="11" name="TextBox 6">
            <a:extLst>
              <a:ext uri="{FF2B5EF4-FFF2-40B4-BE49-F238E27FC236}">
                <a16:creationId xmlns:a16="http://schemas.microsoft.com/office/drawing/2014/main" id="{6CC87D17-D5BF-2BB1-8016-11B98609EAC0}"/>
              </a:ext>
            </a:extLst>
          </p:cNvPr>
          <p:cNvGraphicFramePr/>
          <p:nvPr>
            <p:extLst>
              <p:ext uri="{D42A27DB-BD31-4B8C-83A1-F6EECF244321}">
                <p14:modId xmlns:p14="http://schemas.microsoft.com/office/powerpoint/2010/main" val="350902944"/>
              </p:ext>
            </p:extLst>
          </p:nvPr>
        </p:nvGraphicFramePr>
        <p:xfrm>
          <a:off x="744215" y="1688286"/>
          <a:ext cx="4934824" cy="480131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326917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1371597" y="348865"/>
            <a:ext cx="10044023" cy="877729"/>
          </a:xfrm>
        </p:spPr>
        <p:txBody>
          <a:bodyPr anchor="ctr">
            <a:normAutofit/>
          </a:bodyPr>
          <a:lstStyle/>
          <a:p>
            <a:r>
              <a:rPr lang="en-US" sz="4000" dirty="0">
                <a:solidFill>
                  <a:srgbClr val="FFFFFF"/>
                </a:solidFill>
              </a:rPr>
              <a:t>Introduction</a:t>
            </a:r>
            <a:endParaRPr lang="en-GB" sz="4000" dirty="0">
              <a:solidFill>
                <a:srgbClr val="FFFFFF"/>
              </a:solidFill>
            </a:endParaRPr>
          </a:p>
        </p:txBody>
      </p:sp>
      <p:graphicFrame>
        <p:nvGraphicFramePr>
          <p:cNvPr id="5" name="Content Placeholder 2">
            <a:extLst>
              <a:ext uri="{FF2B5EF4-FFF2-40B4-BE49-F238E27FC236}">
                <a16:creationId xmlns:a16="http://schemas.microsoft.com/office/drawing/2014/main" id="{BD6879BF-87C8-768F-768A-051AE4073852}"/>
              </a:ext>
            </a:extLst>
          </p:cNvPr>
          <p:cNvGraphicFramePr>
            <a:graphicFrameLocks noGrp="1"/>
          </p:cNvGraphicFramePr>
          <p:nvPr>
            <p:ph idx="1"/>
            <p:extLst>
              <p:ext uri="{D42A27DB-BD31-4B8C-83A1-F6EECF244321}">
                <p14:modId xmlns:p14="http://schemas.microsoft.com/office/powerpoint/2010/main" val="3106090867"/>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0009367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CFB1133-91EF-754E-EC5F-4BAB71E15441}"/>
              </a:ext>
            </a:extLst>
          </p:cNvPr>
          <p:cNvSpPr>
            <a:spLocks noGrp="1"/>
          </p:cNvSpPr>
          <p:nvPr>
            <p:ph type="title"/>
          </p:nvPr>
        </p:nvSpPr>
        <p:spPr>
          <a:xfrm>
            <a:off x="586478" y="1683756"/>
            <a:ext cx="3115265" cy="2396359"/>
          </a:xfrm>
        </p:spPr>
        <p:txBody>
          <a:bodyPr anchor="b">
            <a:normAutofit/>
          </a:bodyPr>
          <a:lstStyle/>
          <a:p>
            <a:pPr algn="r"/>
            <a:r>
              <a:rPr lang="en-US" sz="4000">
                <a:solidFill>
                  <a:srgbClr val="FFFFFF"/>
                </a:solidFill>
              </a:rPr>
              <a:t>Malware Analysis </a:t>
            </a:r>
          </a:p>
        </p:txBody>
      </p:sp>
      <p:graphicFrame>
        <p:nvGraphicFramePr>
          <p:cNvPr id="6" name="Content Placeholder 3">
            <a:extLst>
              <a:ext uri="{FF2B5EF4-FFF2-40B4-BE49-F238E27FC236}">
                <a16:creationId xmlns:a16="http://schemas.microsoft.com/office/drawing/2014/main" id="{00B1D081-B70B-CBD4-24F9-FF768D75AF89}"/>
              </a:ext>
            </a:extLst>
          </p:cNvPr>
          <p:cNvGraphicFramePr>
            <a:graphicFrameLocks noGrp="1"/>
          </p:cNvGraphicFramePr>
          <p:nvPr>
            <p:ph idx="1"/>
            <p:extLst>
              <p:ext uri="{D42A27DB-BD31-4B8C-83A1-F6EECF244321}">
                <p14:modId xmlns:p14="http://schemas.microsoft.com/office/powerpoint/2010/main" val="443573366"/>
              </p:ext>
            </p:extLst>
          </p:nvPr>
        </p:nvGraphicFramePr>
        <p:xfrm>
          <a:off x="4735341" y="349223"/>
          <a:ext cx="6870181" cy="576232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908920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7" name="Rectangle 66">
            <a:extLst>
              <a:ext uri="{FF2B5EF4-FFF2-40B4-BE49-F238E27FC236}">
                <a16:creationId xmlns:a16="http://schemas.microsoft.com/office/drawing/2014/main" id="{305265DC-CF6B-4AE8-B3F3-2A7A16374D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CFB1133-91EF-754E-EC5F-4BAB71E15441}"/>
              </a:ext>
            </a:extLst>
          </p:cNvPr>
          <p:cNvSpPr>
            <a:spLocks noGrp="1"/>
          </p:cNvSpPr>
          <p:nvPr>
            <p:ph type="title"/>
          </p:nvPr>
        </p:nvSpPr>
        <p:spPr>
          <a:xfrm>
            <a:off x="409575" y="4100804"/>
            <a:ext cx="5114925" cy="1907884"/>
          </a:xfrm>
        </p:spPr>
        <p:txBody>
          <a:bodyPr anchor="t">
            <a:normAutofit/>
          </a:bodyPr>
          <a:lstStyle/>
          <a:p>
            <a:r>
              <a:rPr lang="en-US" sz="4000" dirty="0">
                <a:solidFill>
                  <a:schemeClr val="bg1"/>
                </a:solidFill>
              </a:rPr>
              <a:t>Malware Analysis – Basic Static Analysis </a:t>
            </a:r>
          </a:p>
        </p:txBody>
      </p:sp>
      <p:pic>
        <p:nvPicPr>
          <p:cNvPr id="5" name="Picture 4"/>
          <p:cNvPicPr>
            <a:picLocks noChangeAspect="1"/>
          </p:cNvPicPr>
          <p:nvPr/>
        </p:nvPicPr>
        <p:blipFill>
          <a:blip r:embed="rId2"/>
          <a:srcRect r="26894" b="-1"/>
          <a:stretch/>
        </p:blipFill>
        <p:spPr>
          <a:xfrm>
            <a:off x="20" y="2"/>
            <a:ext cx="12191980" cy="3418853"/>
          </a:xfrm>
          <a:custGeom>
            <a:avLst/>
            <a:gdLst/>
            <a:ahLst/>
            <a:cxnLst/>
            <a:rect l="l" t="t" r="r" b="b"/>
            <a:pathLst>
              <a:path w="12192000" h="3418853">
                <a:moveTo>
                  <a:pt x="0" y="0"/>
                </a:moveTo>
                <a:lnTo>
                  <a:pt x="12192000" y="0"/>
                </a:lnTo>
                <a:lnTo>
                  <a:pt x="12192000" y="227978"/>
                </a:lnTo>
                <a:lnTo>
                  <a:pt x="12192000" y="2065168"/>
                </a:lnTo>
                <a:lnTo>
                  <a:pt x="12192000" y="3342653"/>
                </a:lnTo>
                <a:lnTo>
                  <a:pt x="9439275" y="3418853"/>
                </a:lnTo>
                <a:lnTo>
                  <a:pt x="5572127" y="3171203"/>
                </a:lnTo>
                <a:lnTo>
                  <a:pt x="0" y="3342653"/>
                </a:lnTo>
                <a:lnTo>
                  <a:pt x="0" y="2065168"/>
                </a:lnTo>
                <a:lnTo>
                  <a:pt x="0" y="227978"/>
                </a:lnTo>
                <a:close/>
              </a:path>
            </a:pathLst>
          </a:custGeom>
        </p:spPr>
      </p:pic>
      <p:grpSp>
        <p:nvGrpSpPr>
          <p:cNvPr id="69" name="Group 68">
            <a:extLst>
              <a:ext uri="{FF2B5EF4-FFF2-40B4-BE49-F238E27FC236}">
                <a16:creationId xmlns:a16="http://schemas.microsoft.com/office/drawing/2014/main" id="{37EA779C-87BF-454F-919D-A3DA98FD8A7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959818"/>
            <a:ext cx="12192000" cy="757168"/>
            <a:chOff x="0" y="2959818"/>
            <a:chExt cx="12192000" cy="757168"/>
          </a:xfrm>
        </p:grpSpPr>
        <p:sp>
          <p:nvSpPr>
            <p:cNvPr id="70" name="Freeform: Shape 69">
              <a:extLst>
                <a:ext uri="{FF2B5EF4-FFF2-40B4-BE49-F238E27FC236}">
                  <a16:creationId xmlns:a16="http://schemas.microsoft.com/office/drawing/2014/main" id="{D8C2E702-9A3E-420B-81FC-693685CAF6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959818"/>
              <a:ext cx="12192000" cy="757168"/>
            </a:xfrm>
            <a:custGeom>
              <a:avLst/>
              <a:gdLst>
                <a:gd name="connsiteX0" fmla="*/ 0 w 12192000"/>
                <a:gd name="connsiteY0" fmla="*/ 0 h 757168"/>
                <a:gd name="connsiteX1" fmla="*/ 41653 w 12192000"/>
                <a:gd name="connsiteY1" fmla="*/ 6945 h 757168"/>
                <a:gd name="connsiteX2" fmla="*/ 81317 w 12192000"/>
                <a:gd name="connsiteY2" fmla="*/ 15509 h 757168"/>
                <a:gd name="connsiteX3" fmla="*/ 114150 w 12192000"/>
                <a:gd name="connsiteY3" fmla="*/ 28105 h 757168"/>
                <a:gd name="connsiteX4" fmla="*/ 214865 w 12192000"/>
                <a:gd name="connsiteY4" fmla="*/ 58374 h 757168"/>
                <a:gd name="connsiteX5" fmla="*/ 299237 w 12192000"/>
                <a:gd name="connsiteY5" fmla="*/ 63560 h 757168"/>
                <a:gd name="connsiteX6" fmla="*/ 415570 w 12192000"/>
                <a:gd name="connsiteY6" fmla="*/ 83774 h 757168"/>
                <a:gd name="connsiteX7" fmla="*/ 633210 w 12192000"/>
                <a:gd name="connsiteY7" fmla="*/ 109108 h 757168"/>
                <a:gd name="connsiteX8" fmla="*/ 677567 w 12192000"/>
                <a:gd name="connsiteY8" fmla="*/ 119446 h 757168"/>
                <a:gd name="connsiteX9" fmla="*/ 946429 w 12192000"/>
                <a:gd name="connsiteY9" fmla="*/ 171502 h 757168"/>
                <a:gd name="connsiteX10" fmla="*/ 1163367 w 12192000"/>
                <a:gd name="connsiteY10" fmla="*/ 182106 h 757168"/>
                <a:gd name="connsiteX11" fmla="*/ 1180337 w 12192000"/>
                <a:gd name="connsiteY11" fmla="*/ 181279 h 757168"/>
                <a:gd name="connsiteX12" fmla="*/ 1263939 w 12192000"/>
                <a:gd name="connsiteY12" fmla="*/ 173070 h 757168"/>
                <a:gd name="connsiteX13" fmla="*/ 1392213 w 12192000"/>
                <a:gd name="connsiteY13" fmla="*/ 183225 h 757168"/>
                <a:gd name="connsiteX14" fmla="*/ 1479752 w 12192000"/>
                <a:gd name="connsiteY14" fmla="*/ 205174 h 757168"/>
                <a:gd name="connsiteX15" fmla="*/ 1589813 w 12192000"/>
                <a:gd name="connsiteY15" fmla="*/ 211706 h 757168"/>
                <a:gd name="connsiteX16" fmla="*/ 1716264 w 12192000"/>
                <a:gd name="connsiteY16" fmla="*/ 207459 h 757168"/>
                <a:gd name="connsiteX17" fmla="*/ 1772900 w 12192000"/>
                <a:gd name="connsiteY17" fmla="*/ 208137 h 757168"/>
                <a:gd name="connsiteX18" fmla="*/ 1929319 w 12192000"/>
                <a:gd name="connsiteY18" fmla="*/ 193822 h 757168"/>
                <a:gd name="connsiteX19" fmla="*/ 2021514 w 12192000"/>
                <a:gd name="connsiteY19" fmla="*/ 204186 h 757168"/>
                <a:gd name="connsiteX20" fmla="*/ 2111753 w 12192000"/>
                <a:gd name="connsiteY20" fmla="*/ 223797 h 757168"/>
                <a:gd name="connsiteX21" fmla="*/ 2169356 w 12192000"/>
                <a:gd name="connsiteY21" fmla="*/ 241125 h 757168"/>
                <a:gd name="connsiteX22" fmla="*/ 2286638 w 12192000"/>
                <a:gd name="connsiteY22" fmla="*/ 257382 h 757168"/>
                <a:gd name="connsiteX23" fmla="*/ 2308368 w 12192000"/>
                <a:gd name="connsiteY23" fmla="*/ 256995 h 757168"/>
                <a:gd name="connsiteX24" fmla="*/ 2660621 w 12192000"/>
                <a:gd name="connsiteY24" fmla="*/ 262863 h 757168"/>
                <a:gd name="connsiteX25" fmla="*/ 2801134 w 12192000"/>
                <a:gd name="connsiteY25" fmla="*/ 250006 h 757168"/>
                <a:gd name="connsiteX26" fmla="*/ 2830994 w 12192000"/>
                <a:gd name="connsiteY26" fmla="*/ 249091 h 757168"/>
                <a:gd name="connsiteX27" fmla="*/ 3129084 w 12192000"/>
                <a:gd name="connsiteY27" fmla="*/ 242009 h 757168"/>
                <a:gd name="connsiteX28" fmla="*/ 3162162 w 12192000"/>
                <a:gd name="connsiteY28" fmla="*/ 242789 h 757168"/>
                <a:gd name="connsiteX29" fmla="*/ 3254072 w 12192000"/>
                <a:gd name="connsiteY29" fmla="*/ 251612 h 757168"/>
                <a:gd name="connsiteX30" fmla="*/ 3473491 w 12192000"/>
                <a:gd name="connsiteY30" fmla="*/ 221903 h 757168"/>
                <a:gd name="connsiteX31" fmla="*/ 3691860 w 12192000"/>
                <a:gd name="connsiteY31" fmla="*/ 219228 h 757168"/>
                <a:gd name="connsiteX32" fmla="*/ 3811494 w 12192000"/>
                <a:gd name="connsiteY32" fmla="*/ 225691 h 757168"/>
                <a:gd name="connsiteX33" fmla="*/ 3897533 w 12192000"/>
                <a:gd name="connsiteY33" fmla="*/ 220087 h 757168"/>
                <a:gd name="connsiteX34" fmla="*/ 4109430 w 12192000"/>
                <a:gd name="connsiteY34" fmla="*/ 200477 h 757168"/>
                <a:gd name="connsiteX35" fmla="*/ 4208772 w 12192000"/>
                <a:gd name="connsiteY35" fmla="*/ 200914 h 757168"/>
                <a:gd name="connsiteX36" fmla="*/ 4314641 w 12192000"/>
                <a:gd name="connsiteY36" fmla="*/ 196159 h 757168"/>
                <a:gd name="connsiteX37" fmla="*/ 4577622 w 12192000"/>
                <a:gd name="connsiteY37" fmla="*/ 163774 h 757168"/>
                <a:gd name="connsiteX38" fmla="*/ 4790345 w 12192000"/>
                <a:gd name="connsiteY38" fmla="*/ 177592 h 757168"/>
                <a:gd name="connsiteX39" fmla="*/ 4926164 w 12192000"/>
                <a:gd name="connsiteY39" fmla="*/ 184139 h 757168"/>
                <a:gd name="connsiteX40" fmla="*/ 5088812 w 12192000"/>
                <a:gd name="connsiteY40" fmla="*/ 177401 h 757168"/>
                <a:gd name="connsiteX41" fmla="*/ 5222466 w 12192000"/>
                <a:gd name="connsiteY41" fmla="*/ 162082 h 757168"/>
                <a:gd name="connsiteX42" fmla="*/ 5406528 w 12192000"/>
                <a:gd name="connsiteY42" fmla="*/ 153987 h 757168"/>
                <a:gd name="connsiteX43" fmla="*/ 5590716 w 12192000"/>
                <a:gd name="connsiteY43" fmla="*/ 129490 h 757168"/>
                <a:gd name="connsiteX44" fmla="*/ 5719429 w 12192000"/>
                <a:gd name="connsiteY44" fmla="*/ 110099 h 757168"/>
                <a:gd name="connsiteX45" fmla="*/ 5897895 w 12192000"/>
                <a:gd name="connsiteY45" fmla="*/ 96368 h 757168"/>
                <a:gd name="connsiteX46" fmla="*/ 6169957 w 12192000"/>
                <a:gd name="connsiteY46" fmla="*/ 94411 h 757168"/>
                <a:gd name="connsiteX47" fmla="*/ 6294827 w 12192000"/>
                <a:gd name="connsiteY47" fmla="*/ 99236 h 757168"/>
                <a:gd name="connsiteX48" fmla="*/ 6494261 w 12192000"/>
                <a:gd name="connsiteY48" fmla="*/ 71724 h 757168"/>
                <a:gd name="connsiteX49" fmla="*/ 6579627 w 12192000"/>
                <a:gd name="connsiteY49" fmla="*/ 57883 h 757168"/>
                <a:gd name="connsiteX50" fmla="*/ 6654800 w 12192000"/>
                <a:gd name="connsiteY50" fmla="*/ 77086 h 757168"/>
                <a:gd name="connsiteX51" fmla="*/ 6703059 w 12192000"/>
                <a:gd name="connsiteY51" fmla="*/ 97166 h 757168"/>
                <a:gd name="connsiteX52" fmla="*/ 6859445 w 12192000"/>
                <a:gd name="connsiteY52" fmla="*/ 90481 h 757168"/>
                <a:gd name="connsiteX53" fmla="*/ 7025414 w 12192000"/>
                <a:gd name="connsiteY53" fmla="*/ 83536 h 757168"/>
                <a:gd name="connsiteX54" fmla="*/ 7144137 w 12192000"/>
                <a:gd name="connsiteY54" fmla="*/ 79264 h 757168"/>
                <a:gd name="connsiteX55" fmla="*/ 7291235 w 12192000"/>
                <a:gd name="connsiteY55" fmla="*/ 95367 h 757168"/>
                <a:gd name="connsiteX56" fmla="*/ 7407395 w 12192000"/>
                <a:gd name="connsiteY56" fmla="*/ 104888 h 757168"/>
                <a:gd name="connsiteX57" fmla="*/ 7500837 w 12192000"/>
                <a:gd name="connsiteY57" fmla="*/ 119515 h 757168"/>
                <a:gd name="connsiteX58" fmla="*/ 7533567 w 12192000"/>
                <a:gd name="connsiteY58" fmla="*/ 126955 h 757168"/>
                <a:gd name="connsiteX59" fmla="*/ 7792910 w 12192000"/>
                <a:gd name="connsiteY59" fmla="*/ 185188 h 757168"/>
                <a:gd name="connsiteX60" fmla="*/ 8070699 w 12192000"/>
                <a:gd name="connsiteY60" fmla="*/ 235423 h 757168"/>
                <a:gd name="connsiteX61" fmla="*/ 8253177 w 12192000"/>
                <a:gd name="connsiteY61" fmla="*/ 222473 h 757168"/>
                <a:gd name="connsiteX62" fmla="*/ 8320683 w 12192000"/>
                <a:gd name="connsiteY62" fmla="*/ 226393 h 757168"/>
                <a:gd name="connsiteX63" fmla="*/ 8631438 w 12192000"/>
                <a:gd name="connsiteY63" fmla="*/ 237528 h 757168"/>
                <a:gd name="connsiteX64" fmla="*/ 8686410 w 12192000"/>
                <a:gd name="connsiteY64" fmla="*/ 234877 h 757168"/>
                <a:gd name="connsiteX65" fmla="*/ 8980658 w 12192000"/>
                <a:gd name="connsiteY65" fmla="*/ 273001 h 757168"/>
                <a:gd name="connsiteX66" fmla="*/ 9087625 w 12192000"/>
                <a:gd name="connsiteY66" fmla="*/ 282423 h 757168"/>
                <a:gd name="connsiteX67" fmla="*/ 9186017 w 12192000"/>
                <a:gd name="connsiteY67" fmla="*/ 293875 h 757168"/>
                <a:gd name="connsiteX68" fmla="*/ 9323931 w 12192000"/>
                <a:gd name="connsiteY68" fmla="*/ 302628 h 757168"/>
                <a:gd name="connsiteX69" fmla="*/ 9467213 w 12192000"/>
                <a:gd name="connsiteY69" fmla="*/ 307275 h 757168"/>
                <a:gd name="connsiteX70" fmla="*/ 9626826 w 12192000"/>
                <a:gd name="connsiteY70" fmla="*/ 316213 h 757168"/>
                <a:gd name="connsiteX71" fmla="*/ 9689696 w 12192000"/>
                <a:gd name="connsiteY71" fmla="*/ 324467 h 757168"/>
                <a:gd name="connsiteX72" fmla="*/ 9860526 w 12192000"/>
                <a:gd name="connsiteY72" fmla="*/ 329986 h 757168"/>
                <a:gd name="connsiteX73" fmla="*/ 9949775 w 12192000"/>
                <a:gd name="connsiteY73" fmla="*/ 340386 h 757168"/>
                <a:gd name="connsiteX74" fmla="*/ 10097252 w 12192000"/>
                <a:gd name="connsiteY74" fmla="*/ 349262 h 757168"/>
                <a:gd name="connsiteX75" fmla="*/ 10145261 w 12192000"/>
                <a:gd name="connsiteY75" fmla="*/ 353113 h 757168"/>
                <a:gd name="connsiteX76" fmla="*/ 10188159 w 12192000"/>
                <a:gd name="connsiteY76" fmla="*/ 356124 h 757168"/>
                <a:gd name="connsiteX77" fmla="*/ 10336144 w 12192000"/>
                <a:gd name="connsiteY77" fmla="*/ 348235 h 757168"/>
                <a:gd name="connsiteX78" fmla="*/ 10466847 w 12192000"/>
                <a:gd name="connsiteY78" fmla="*/ 354131 h 757168"/>
                <a:gd name="connsiteX79" fmla="*/ 10696514 w 12192000"/>
                <a:gd name="connsiteY79" fmla="*/ 353575 h 757168"/>
                <a:gd name="connsiteX80" fmla="*/ 10746932 w 12192000"/>
                <a:gd name="connsiteY80" fmla="*/ 360606 h 757168"/>
                <a:gd name="connsiteX81" fmla="*/ 10905388 w 12192000"/>
                <a:gd name="connsiteY81" fmla="*/ 370627 h 757168"/>
                <a:gd name="connsiteX82" fmla="*/ 10995602 w 12192000"/>
                <a:gd name="connsiteY82" fmla="*/ 376691 h 757168"/>
                <a:gd name="connsiteX83" fmla="*/ 11107647 w 12192000"/>
                <a:gd name="connsiteY83" fmla="*/ 373405 h 757168"/>
                <a:gd name="connsiteX84" fmla="*/ 11302440 w 12192000"/>
                <a:gd name="connsiteY84" fmla="*/ 364156 h 757168"/>
                <a:gd name="connsiteX85" fmla="*/ 11353613 w 12192000"/>
                <a:gd name="connsiteY85" fmla="*/ 363785 h 757168"/>
                <a:gd name="connsiteX86" fmla="*/ 11447323 w 12192000"/>
                <a:gd name="connsiteY86" fmla="*/ 359346 h 757168"/>
                <a:gd name="connsiteX87" fmla="*/ 11464292 w 12192000"/>
                <a:gd name="connsiteY87" fmla="*/ 358519 h 757168"/>
                <a:gd name="connsiteX88" fmla="*/ 11607560 w 12192000"/>
                <a:gd name="connsiteY88" fmla="*/ 342370 h 757168"/>
                <a:gd name="connsiteX89" fmla="*/ 11681426 w 12192000"/>
                <a:gd name="connsiteY89" fmla="*/ 344335 h 757168"/>
                <a:gd name="connsiteX90" fmla="*/ 11893565 w 12192000"/>
                <a:gd name="connsiteY90" fmla="*/ 355261 h 757168"/>
                <a:gd name="connsiteX91" fmla="*/ 11983290 w 12192000"/>
                <a:gd name="connsiteY91" fmla="*/ 363588 h 757168"/>
                <a:gd name="connsiteX92" fmla="*/ 12192000 w 12192000"/>
                <a:gd name="connsiteY92" fmla="*/ 388018 h 757168"/>
                <a:gd name="connsiteX93" fmla="*/ 12192000 w 12192000"/>
                <a:gd name="connsiteY93" fmla="*/ 577115 h 757168"/>
                <a:gd name="connsiteX94" fmla="*/ 12157329 w 12192000"/>
                <a:gd name="connsiteY94" fmla="*/ 588862 h 757168"/>
                <a:gd name="connsiteX95" fmla="*/ 12066948 w 12192000"/>
                <a:gd name="connsiteY95" fmla="*/ 586034 h 757168"/>
                <a:gd name="connsiteX96" fmla="*/ 11911344 w 12192000"/>
                <a:gd name="connsiteY96" fmla="*/ 521599 h 757168"/>
                <a:gd name="connsiteX97" fmla="*/ 11847823 w 12192000"/>
                <a:gd name="connsiteY97" fmla="*/ 511785 h 757168"/>
                <a:gd name="connsiteX98" fmla="*/ 11737547 w 12192000"/>
                <a:gd name="connsiteY98" fmla="*/ 502380 h 757168"/>
                <a:gd name="connsiteX99" fmla="*/ 11636052 w 12192000"/>
                <a:gd name="connsiteY99" fmla="*/ 514993 h 757168"/>
                <a:gd name="connsiteX100" fmla="*/ 11394706 w 12192000"/>
                <a:gd name="connsiteY100" fmla="*/ 590867 h 757168"/>
                <a:gd name="connsiteX101" fmla="*/ 11354978 w 12192000"/>
                <a:gd name="connsiteY101" fmla="*/ 597561 h 757168"/>
                <a:gd name="connsiteX102" fmla="*/ 11285306 w 12192000"/>
                <a:gd name="connsiteY102" fmla="*/ 599825 h 757168"/>
                <a:gd name="connsiteX103" fmla="*/ 11008528 w 12192000"/>
                <a:gd name="connsiteY103" fmla="*/ 656670 h 757168"/>
                <a:gd name="connsiteX104" fmla="*/ 10948735 w 12192000"/>
                <a:gd name="connsiteY104" fmla="*/ 652964 h 757168"/>
                <a:gd name="connsiteX105" fmla="*/ 10850698 w 12192000"/>
                <a:gd name="connsiteY105" fmla="*/ 641721 h 757168"/>
                <a:gd name="connsiteX106" fmla="*/ 10744026 w 12192000"/>
                <a:gd name="connsiteY106" fmla="*/ 647769 h 757168"/>
                <a:gd name="connsiteX107" fmla="*/ 10666160 w 12192000"/>
                <a:gd name="connsiteY107" fmla="*/ 651891 h 757168"/>
                <a:gd name="connsiteX108" fmla="*/ 10450521 w 12192000"/>
                <a:gd name="connsiteY108" fmla="*/ 616552 h 757168"/>
                <a:gd name="connsiteX109" fmla="*/ 10271192 w 12192000"/>
                <a:gd name="connsiteY109" fmla="*/ 583498 h 757168"/>
                <a:gd name="connsiteX110" fmla="*/ 10246067 w 12192000"/>
                <a:gd name="connsiteY110" fmla="*/ 585423 h 757168"/>
                <a:gd name="connsiteX111" fmla="*/ 10005027 w 12192000"/>
                <a:gd name="connsiteY111" fmla="*/ 592252 h 757168"/>
                <a:gd name="connsiteX112" fmla="*/ 9898681 w 12192000"/>
                <a:gd name="connsiteY112" fmla="*/ 613195 h 757168"/>
                <a:gd name="connsiteX113" fmla="*/ 9753225 w 12192000"/>
                <a:gd name="connsiteY113" fmla="*/ 629038 h 757168"/>
                <a:gd name="connsiteX114" fmla="*/ 9591376 w 12192000"/>
                <a:gd name="connsiteY114" fmla="*/ 648601 h 757168"/>
                <a:gd name="connsiteX115" fmla="*/ 9472860 w 12192000"/>
                <a:gd name="connsiteY115" fmla="*/ 655936 h 757168"/>
                <a:gd name="connsiteX116" fmla="*/ 9299788 w 12192000"/>
                <a:gd name="connsiteY116" fmla="*/ 636945 h 757168"/>
                <a:gd name="connsiteX117" fmla="*/ 9264605 w 12192000"/>
                <a:gd name="connsiteY117" fmla="*/ 627087 h 757168"/>
                <a:gd name="connsiteX118" fmla="*/ 8926435 w 12192000"/>
                <a:gd name="connsiteY118" fmla="*/ 549269 h 757168"/>
                <a:gd name="connsiteX119" fmla="*/ 8698934 w 12192000"/>
                <a:gd name="connsiteY119" fmla="*/ 536583 h 757168"/>
                <a:gd name="connsiteX120" fmla="*/ 8622862 w 12192000"/>
                <a:gd name="connsiteY120" fmla="*/ 541563 h 757168"/>
                <a:gd name="connsiteX121" fmla="*/ 8482784 w 12192000"/>
                <a:gd name="connsiteY121" fmla="*/ 574094 h 757168"/>
                <a:gd name="connsiteX122" fmla="*/ 8421565 w 12192000"/>
                <a:gd name="connsiteY122" fmla="*/ 576610 h 757168"/>
                <a:gd name="connsiteX123" fmla="*/ 8313469 w 12192000"/>
                <a:gd name="connsiteY123" fmla="*/ 574762 h 757168"/>
                <a:gd name="connsiteX124" fmla="*/ 8079520 w 12192000"/>
                <a:gd name="connsiteY124" fmla="*/ 558685 h 757168"/>
                <a:gd name="connsiteX125" fmla="*/ 7773327 w 12192000"/>
                <a:gd name="connsiteY125" fmla="*/ 558854 h 757168"/>
                <a:gd name="connsiteX126" fmla="*/ 7652477 w 12192000"/>
                <a:gd name="connsiteY126" fmla="*/ 547561 h 757168"/>
                <a:gd name="connsiteX127" fmla="*/ 7522274 w 12192000"/>
                <a:gd name="connsiteY127" fmla="*/ 532150 h 757168"/>
                <a:gd name="connsiteX128" fmla="*/ 7484080 w 12192000"/>
                <a:gd name="connsiteY128" fmla="*/ 530532 h 757168"/>
                <a:gd name="connsiteX129" fmla="*/ 7282277 w 12192000"/>
                <a:gd name="connsiteY129" fmla="*/ 540177 h 757168"/>
                <a:gd name="connsiteX130" fmla="*/ 7235690 w 12192000"/>
                <a:gd name="connsiteY130" fmla="*/ 551282 h 757168"/>
                <a:gd name="connsiteX131" fmla="*/ 7116339 w 12192000"/>
                <a:gd name="connsiteY131" fmla="*/ 539494 h 757168"/>
                <a:gd name="connsiteX132" fmla="*/ 7011067 w 12192000"/>
                <a:gd name="connsiteY132" fmla="*/ 511848 h 757168"/>
                <a:gd name="connsiteX133" fmla="*/ 6403234 w 12192000"/>
                <a:gd name="connsiteY133" fmla="*/ 432296 h 757168"/>
                <a:gd name="connsiteX134" fmla="*/ 6036273 w 12192000"/>
                <a:gd name="connsiteY134" fmla="*/ 412301 h 757168"/>
                <a:gd name="connsiteX135" fmla="*/ 5780467 w 12192000"/>
                <a:gd name="connsiteY135" fmla="*/ 377910 h 757168"/>
                <a:gd name="connsiteX136" fmla="*/ 5739051 w 12192000"/>
                <a:gd name="connsiteY136" fmla="*/ 353609 h 757168"/>
                <a:gd name="connsiteX137" fmla="*/ 5583566 w 12192000"/>
                <a:gd name="connsiteY137" fmla="*/ 321995 h 757168"/>
                <a:gd name="connsiteX138" fmla="*/ 5432030 w 12192000"/>
                <a:gd name="connsiteY138" fmla="*/ 362512 h 757168"/>
                <a:gd name="connsiteX139" fmla="*/ 5241398 w 12192000"/>
                <a:gd name="connsiteY139" fmla="*/ 425781 h 757168"/>
                <a:gd name="connsiteX140" fmla="*/ 5139710 w 12192000"/>
                <a:gd name="connsiteY140" fmla="*/ 421022 h 757168"/>
                <a:gd name="connsiteX141" fmla="*/ 4929402 w 12192000"/>
                <a:gd name="connsiteY141" fmla="*/ 424310 h 757168"/>
                <a:gd name="connsiteX142" fmla="*/ 4782793 w 12192000"/>
                <a:gd name="connsiteY142" fmla="*/ 441046 h 757168"/>
                <a:gd name="connsiteX143" fmla="*/ 4577594 w 12192000"/>
                <a:gd name="connsiteY143" fmla="*/ 459290 h 757168"/>
                <a:gd name="connsiteX144" fmla="*/ 4500826 w 12192000"/>
                <a:gd name="connsiteY144" fmla="*/ 470529 h 757168"/>
                <a:gd name="connsiteX145" fmla="*/ 4317973 w 12192000"/>
                <a:gd name="connsiteY145" fmla="*/ 483649 h 757168"/>
                <a:gd name="connsiteX146" fmla="*/ 4166722 w 12192000"/>
                <a:gd name="connsiteY146" fmla="*/ 490602 h 757168"/>
                <a:gd name="connsiteX147" fmla="*/ 4042814 w 12192000"/>
                <a:gd name="connsiteY147" fmla="*/ 530660 h 757168"/>
                <a:gd name="connsiteX148" fmla="*/ 4002653 w 12192000"/>
                <a:gd name="connsiteY148" fmla="*/ 552594 h 757168"/>
                <a:gd name="connsiteX149" fmla="*/ 3969549 w 12192000"/>
                <a:gd name="connsiteY149" fmla="*/ 566312 h 757168"/>
                <a:gd name="connsiteX150" fmla="*/ 3821685 w 12192000"/>
                <a:gd name="connsiteY150" fmla="*/ 649183 h 757168"/>
                <a:gd name="connsiteX151" fmla="*/ 3805138 w 12192000"/>
                <a:gd name="connsiteY151" fmla="*/ 655947 h 757168"/>
                <a:gd name="connsiteX152" fmla="*/ 3609177 w 12192000"/>
                <a:gd name="connsiteY152" fmla="*/ 687459 h 757168"/>
                <a:gd name="connsiteX153" fmla="*/ 3539727 w 12192000"/>
                <a:gd name="connsiteY153" fmla="*/ 706521 h 757168"/>
                <a:gd name="connsiteX154" fmla="*/ 3396572 w 12192000"/>
                <a:gd name="connsiteY154" fmla="*/ 755681 h 757168"/>
                <a:gd name="connsiteX155" fmla="*/ 3341054 w 12192000"/>
                <a:gd name="connsiteY155" fmla="*/ 754679 h 757168"/>
                <a:gd name="connsiteX156" fmla="*/ 3138775 w 12192000"/>
                <a:gd name="connsiteY156" fmla="*/ 710120 h 757168"/>
                <a:gd name="connsiteX157" fmla="*/ 3037283 w 12192000"/>
                <a:gd name="connsiteY157" fmla="*/ 666453 h 757168"/>
                <a:gd name="connsiteX158" fmla="*/ 3002117 w 12192000"/>
                <a:gd name="connsiteY158" fmla="*/ 649347 h 757168"/>
                <a:gd name="connsiteX159" fmla="*/ 2747294 w 12192000"/>
                <a:gd name="connsiteY159" fmla="*/ 652400 h 757168"/>
                <a:gd name="connsiteX160" fmla="*/ 2676273 w 12192000"/>
                <a:gd name="connsiteY160" fmla="*/ 652304 h 757168"/>
                <a:gd name="connsiteX161" fmla="*/ 2432360 w 12192000"/>
                <a:gd name="connsiteY161" fmla="*/ 657836 h 757168"/>
                <a:gd name="connsiteX162" fmla="*/ 2382311 w 12192000"/>
                <a:gd name="connsiteY162" fmla="*/ 650824 h 757168"/>
                <a:gd name="connsiteX163" fmla="*/ 2055134 w 12192000"/>
                <a:gd name="connsiteY163" fmla="*/ 630053 h 757168"/>
                <a:gd name="connsiteX164" fmla="*/ 2031829 w 12192000"/>
                <a:gd name="connsiteY164" fmla="*/ 639324 h 757168"/>
                <a:gd name="connsiteX165" fmla="*/ 1912764 w 12192000"/>
                <a:gd name="connsiteY165" fmla="*/ 664183 h 757168"/>
                <a:gd name="connsiteX166" fmla="*/ 1755637 w 12192000"/>
                <a:gd name="connsiteY166" fmla="*/ 663960 h 757168"/>
                <a:gd name="connsiteX167" fmla="*/ 1727159 w 12192000"/>
                <a:gd name="connsiteY167" fmla="*/ 659605 h 757168"/>
                <a:gd name="connsiteX168" fmla="*/ 1622470 w 12192000"/>
                <a:gd name="connsiteY168" fmla="*/ 634850 h 757168"/>
                <a:gd name="connsiteX169" fmla="*/ 1385955 w 12192000"/>
                <a:gd name="connsiteY169" fmla="*/ 604522 h 757168"/>
                <a:gd name="connsiteX170" fmla="*/ 1340055 w 12192000"/>
                <a:gd name="connsiteY170" fmla="*/ 595629 h 757168"/>
                <a:gd name="connsiteX171" fmla="*/ 1257271 w 12192000"/>
                <a:gd name="connsiteY171" fmla="*/ 581180 h 757168"/>
                <a:gd name="connsiteX172" fmla="*/ 1031914 w 12192000"/>
                <a:gd name="connsiteY172" fmla="*/ 562692 h 757168"/>
                <a:gd name="connsiteX173" fmla="*/ 922031 w 12192000"/>
                <a:gd name="connsiteY173" fmla="*/ 566853 h 757168"/>
                <a:gd name="connsiteX174" fmla="*/ 873250 w 12192000"/>
                <a:gd name="connsiteY174" fmla="*/ 563724 h 757168"/>
                <a:gd name="connsiteX175" fmla="*/ 711627 w 12192000"/>
                <a:gd name="connsiteY175" fmla="*/ 529880 h 757168"/>
                <a:gd name="connsiteX176" fmla="*/ 311112 w 12192000"/>
                <a:gd name="connsiteY176" fmla="*/ 525106 h 757168"/>
                <a:gd name="connsiteX177" fmla="*/ 184145 w 12192000"/>
                <a:gd name="connsiteY177" fmla="*/ 532188 h 757168"/>
                <a:gd name="connsiteX178" fmla="*/ 116886 w 12192000"/>
                <a:gd name="connsiteY178" fmla="*/ 530572 h 757168"/>
                <a:gd name="connsiteX179" fmla="*/ 23941 w 12192000"/>
                <a:gd name="connsiteY179" fmla="*/ 506433 h 757168"/>
                <a:gd name="connsiteX180" fmla="*/ 0 w 12192000"/>
                <a:gd name="connsiteY180" fmla="*/ 502149 h 75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12192000" h="757168">
                  <a:moveTo>
                    <a:pt x="0" y="0"/>
                  </a:moveTo>
                  <a:lnTo>
                    <a:pt x="41653" y="6945"/>
                  </a:lnTo>
                  <a:cubicBezTo>
                    <a:pt x="55151" y="9178"/>
                    <a:pt x="68996" y="11810"/>
                    <a:pt x="81317" y="15509"/>
                  </a:cubicBezTo>
                  <a:cubicBezTo>
                    <a:pt x="92911" y="18978"/>
                    <a:pt x="102562" y="24446"/>
                    <a:pt x="114150" y="28105"/>
                  </a:cubicBezTo>
                  <a:cubicBezTo>
                    <a:pt x="145644" y="37958"/>
                    <a:pt x="177914" y="47281"/>
                    <a:pt x="214865" y="58374"/>
                  </a:cubicBezTo>
                  <a:cubicBezTo>
                    <a:pt x="236680" y="42349"/>
                    <a:pt x="264438" y="53534"/>
                    <a:pt x="299237" y="63560"/>
                  </a:cubicBezTo>
                  <a:cubicBezTo>
                    <a:pt x="334763" y="73816"/>
                    <a:pt x="376093" y="78654"/>
                    <a:pt x="415570" y="83774"/>
                  </a:cubicBezTo>
                  <a:cubicBezTo>
                    <a:pt x="487949" y="93100"/>
                    <a:pt x="560804" y="100354"/>
                    <a:pt x="633210" y="109108"/>
                  </a:cubicBezTo>
                  <a:cubicBezTo>
                    <a:pt x="648566" y="111058"/>
                    <a:pt x="666073" y="114072"/>
                    <a:pt x="677567" y="119446"/>
                  </a:cubicBezTo>
                  <a:cubicBezTo>
                    <a:pt x="756262" y="155621"/>
                    <a:pt x="853422" y="169678"/>
                    <a:pt x="946429" y="171502"/>
                  </a:cubicBezTo>
                  <a:cubicBezTo>
                    <a:pt x="1019582" y="173044"/>
                    <a:pt x="1091239" y="175083"/>
                    <a:pt x="1163367" y="182106"/>
                  </a:cubicBezTo>
                  <a:cubicBezTo>
                    <a:pt x="1168863" y="182586"/>
                    <a:pt x="1176224" y="182589"/>
                    <a:pt x="1180337" y="181279"/>
                  </a:cubicBezTo>
                  <a:cubicBezTo>
                    <a:pt x="1205822" y="172503"/>
                    <a:pt x="1231920" y="173109"/>
                    <a:pt x="1263939" y="173070"/>
                  </a:cubicBezTo>
                  <a:cubicBezTo>
                    <a:pt x="1309211" y="172961"/>
                    <a:pt x="1350592" y="176848"/>
                    <a:pt x="1392213" y="183225"/>
                  </a:cubicBezTo>
                  <a:cubicBezTo>
                    <a:pt x="1422516" y="187866"/>
                    <a:pt x="1453010" y="195759"/>
                    <a:pt x="1479752" y="205174"/>
                  </a:cubicBezTo>
                  <a:cubicBezTo>
                    <a:pt x="1516962" y="218381"/>
                    <a:pt x="1553071" y="224660"/>
                    <a:pt x="1589813" y="211706"/>
                  </a:cubicBezTo>
                  <a:cubicBezTo>
                    <a:pt x="1629541" y="197953"/>
                    <a:pt x="1673292" y="205778"/>
                    <a:pt x="1716264" y="207459"/>
                  </a:cubicBezTo>
                  <a:cubicBezTo>
                    <a:pt x="1734988" y="208248"/>
                    <a:pt x="1754789" y="209668"/>
                    <a:pt x="1772900" y="208137"/>
                  </a:cubicBezTo>
                  <a:cubicBezTo>
                    <a:pt x="1825381" y="203828"/>
                    <a:pt x="1876222" y="195808"/>
                    <a:pt x="1929319" y="193822"/>
                  </a:cubicBezTo>
                  <a:cubicBezTo>
                    <a:pt x="1958819" y="192698"/>
                    <a:pt x="1991232" y="199166"/>
                    <a:pt x="2021514" y="204186"/>
                  </a:cubicBezTo>
                  <a:cubicBezTo>
                    <a:pt x="2052154" y="209417"/>
                    <a:pt x="2082323" y="216530"/>
                    <a:pt x="2111753" y="223797"/>
                  </a:cubicBezTo>
                  <a:cubicBezTo>
                    <a:pt x="2131736" y="228659"/>
                    <a:pt x="2153567" y="233429"/>
                    <a:pt x="2169356" y="241125"/>
                  </a:cubicBezTo>
                  <a:cubicBezTo>
                    <a:pt x="2205243" y="258649"/>
                    <a:pt x="2242901" y="263295"/>
                    <a:pt x="2286638" y="257382"/>
                  </a:cubicBezTo>
                  <a:cubicBezTo>
                    <a:pt x="2293313" y="256396"/>
                    <a:pt x="2301018" y="256799"/>
                    <a:pt x="2308368" y="256995"/>
                  </a:cubicBezTo>
                  <a:cubicBezTo>
                    <a:pt x="2426026" y="259155"/>
                    <a:pt x="2543593" y="262834"/>
                    <a:pt x="2660621" y="262863"/>
                  </a:cubicBezTo>
                  <a:cubicBezTo>
                    <a:pt x="2708088" y="262871"/>
                    <a:pt x="2754165" y="254412"/>
                    <a:pt x="2801134" y="250006"/>
                  </a:cubicBezTo>
                  <a:cubicBezTo>
                    <a:pt x="2810748" y="249174"/>
                    <a:pt x="2821504" y="247638"/>
                    <a:pt x="2830994" y="249091"/>
                  </a:cubicBezTo>
                  <a:cubicBezTo>
                    <a:pt x="2934354" y="264045"/>
                    <a:pt x="3032340" y="255254"/>
                    <a:pt x="3129084" y="242009"/>
                  </a:cubicBezTo>
                  <a:cubicBezTo>
                    <a:pt x="3139090" y="240625"/>
                    <a:pt x="3151170" y="241831"/>
                    <a:pt x="3162162" y="242789"/>
                  </a:cubicBezTo>
                  <a:cubicBezTo>
                    <a:pt x="3192925" y="245736"/>
                    <a:pt x="3225969" y="254145"/>
                    <a:pt x="3254072" y="251612"/>
                  </a:cubicBezTo>
                  <a:cubicBezTo>
                    <a:pt x="3328782" y="244461"/>
                    <a:pt x="3402881" y="234992"/>
                    <a:pt x="3473491" y="221903"/>
                  </a:cubicBezTo>
                  <a:cubicBezTo>
                    <a:pt x="3545212" y="208683"/>
                    <a:pt x="3611651" y="197856"/>
                    <a:pt x="3691860" y="219228"/>
                  </a:cubicBezTo>
                  <a:cubicBezTo>
                    <a:pt x="3725977" y="228268"/>
                    <a:pt x="3771754" y="225515"/>
                    <a:pt x="3811494" y="225691"/>
                  </a:cubicBezTo>
                  <a:cubicBezTo>
                    <a:pt x="3840564" y="225687"/>
                    <a:pt x="3868906" y="218586"/>
                    <a:pt x="3897533" y="220087"/>
                  </a:cubicBezTo>
                  <a:cubicBezTo>
                    <a:pt x="3973874" y="224087"/>
                    <a:pt x="4042293" y="217563"/>
                    <a:pt x="4109430" y="200477"/>
                  </a:cubicBezTo>
                  <a:cubicBezTo>
                    <a:pt x="4135544" y="193834"/>
                    <a:pt x="4175268" y="201258"/>
                    <a:pt x="4208772" y="200914"/>
                  </a:cubicBezTo>
                  <a:cubicBezTo>
                    <a:pt x="4244136" y="200288"/>
                    <a:pt x="4280583" y="199908"/>
                    <a:pt x="4314641" y="196159"/>
                  </a:cubicBezTo>
                  <a:cubicBezTo>
                    <a:pt x="4402743" y="186278"/>
                    <a:pt x="4489848" y="174436"/>
                    <a:pt x="4577622" y="163774"/>
                  </a:cubicBezTo>
                  <a:cubicBezTo>
                    <a:pt x="4649843" y="154967"/>
                    <a:pt x="4719794" y="168553"/>
                    <a:pt x="4790345" y="177592"/>
                  </a:cubicBezTo>
                  <a:cubicBezTo>
                    <a:pt x="4834576" y="183345"/>
                    <a:pt x="4875614" y="193701"/>
                    <a:pt x="4926164" y="184139"/>
                  </a:cubicBezTo>
                  <a:cubicBezTo>
                    <a:pt x="4974485" y="175032"/>
                    <a:pt x="5034899" y="180870"/>
                    <a:pt x="5088812" y="177401"/>
                  </a:cubicBezTo>
                  <a:cubicBezTo>
                    <a:pt x="5134238" y="174439"/>
                    <a:pt x="5178353" y="168165"/>
                    <a:pt x="5222466" y="162082"/>
                  </a:cubicBezTo>
                  <a:cubicBezTo>
                    <a:pt x="5282519" y="153783"/>
                    <a:pt x="5341864" y="144876"/>
                    <a:pt x="5406528" y="153987"/>
                  </a:cubicBezTo>
                  <a:cubicBezTo>
                    <a:pt x="5479960" y="164323"/>
                    <a:pt x="5531876" y="142624"/>
                    <a:pt x="5590716" y="129490"/>
                  </a:cubicBezTo>
                  <a:cubicBezTo>
                    <a:pt x="5631296" y="120553"/>
                    <a:pt x="5675395" y="114659"/>
                    <a:pt x="5719429" y="110099"/>
                  </a:cubicBezTo>
                  <a:cubicBezTo>
                    <a:pt x="5778247" y="104215"/>
                    <a:pt x="5838715" y="102042"/>
                    <a:pt x="5897895" y="96368"/>
                  </a:cubicBezTo>
                  <a:cubicBezTo>
                    <a:pt x="5987399" y="87895"/>
                    <a:pt x="6077855" y="82333"/>
                    <a:pt x="6169957" y="94411"/>
                  </a:cubicBezTo>
                  <a:cubicBezTo>
                    <a:pt x="6212360" y="99875"/>
                    <a:pt x="6252010" y="101763"/>
                    <a:pt x="6294827" y="99236"/>
                  </a:cubicBezTo>
                  <a:cubicBezTo>
                    <a:pt x="6364965" y="95091"/>
                    <a:pt x="6436581" y="97891"/>
                    <a:pt x="6494261" y="71724"/>
                  </a:cubicBezTo>
                  <a:cubicBezTo>
                    <a:pt x="6514615" y="62488"/>
                    <a:pt x="6550354" y="61691"/>
                    <a:pt x="6579627" y="57883"/>
                  </a:cubicBezTo>
                  <a:cubicBezTo>
                    <a:pt x="6613354" y="53353"/>
                    <a:pt x="6637770" y="57878"/>
                    <a:pt x="6654800" y="77086"/>
                  </a:cubicBezTo>
                  <a:cubicBezTo>
                    <a:pt x="6662444" y="85688"/>
                    <a:pt x="6685147" y="94892"/>
                    <a:pt x="6703059" y="97166"/>
                  </a:cubicBezTo>
                  <a:cubicBezTo>
                    <a:pt x="6756799" y="103989"/>
                    <a:pt x="6806654" y="100687"/>
                    <a:pt x="6859445" y="90481"/>
                  </a:cubicBezTo>
                  <a:cubicBezTo>
                    <a:pt x="6908894" y="80861"/>
                    <a:pt x="6969747" y="85387"/>
                    <a:pt x="7025414" y="83536"/>
                  </a:cubicBezTo>
                  <a:cubicBezTo>
                    <a:pt x="7064862" y="82168"/>
                    <a:pt x="7104501" y="77186"/>
                    <a:pt x="7144137" y="79264"/>
                  </a:cubicBezTo>
                  <a:cubicBezTo>
                    <a:pt x="7193316" y="81841"/>
                    <a:pt x="7241809" y="90488"/>
                    <a:pt x="7291235" y="95367"/>
                  </a:cubicBezTo>
                  <a:cubicBezTo>
                    <a:pt x="7329668" y="99288"/>
                    <a:pt x="7368978" y="100585"/>
                    <a:pt x="7407395" y="104888"/>
                  </a:cubicBezTo>
                  <a:cubicBezTo>
                    <a:pt x="7438868" y="108256"/>
                    <a:pt x="7469832" y="114265"/>
                    <a:pt x="7500837" y="119515"/>
                  </a:cubicBezTo>
                  <a:cubicBezTo>
                    <a:pt x="7512146" y="121444"/>
                    <a:pt x="7523255" y="127178"/>
                    <a:pt x="7533567" y="126955"/>
                  </a:cubicBezTo>
                  <a:cubicBezTo>
                    <a:pt x="7636025" y="124121"/>
                    <a:pt x="7707510" y="164497"/>
                    <a:pt x="7792910" y="185188"/>
                  </a:cubicBezTo>
                  <a:cubicBezTo>
                    <a:pt x="7882663" y="207063"/>
                    <a:pt x="7969001" y="237914"/>
                    <a:pt x="8070699" y="235423"/>
                  </a:cubicBezTo>
                  <a:cubicBezTo>
                    <a:pt x="8132239" y="233879"/>
                    <a:pt x="8191903" y="225939"/>
                    <a:pt x="8253177" y="222473"/>
                  </a:cubicBezTo>
                  <a:cubicBezTo>
                    <a:pt x="8274949" y="221324"/>
                    <a:pt x="8299150" y="222976"/>
                    <a:pt x="8320683" y="226393"/>
                  </a:cubicBezTo>
                  <a:cubicBezTo>
                    <a:pt x="8424731" y="242340"/>
                    <a:pt x="8527777" y="249266"/>
                    <a:pt x="8631438" y="237528"/>
                  </a:cubicBezTo>
                  <a:cubicBezTo>
                    <a:pt x="8649201" y="235596"/>
                    <a:pt x="8668058" y="233915"/>
                    <a:pt x="8686410" y="234877"/>
                  </a:cubicBezTo>
                  <a:cubicBezTo>
                    <a:pt x="8786966" y="240146"/>
                    <a:pt x="8885480" y="249315"/>
                    <a:pt x="8980658" y="273001"/>
                  </a:cubicBezTo>
                  <a:cubicBezTo>
                    <a:pt x="9012626" y="280972"/>
                    <a:pt x="9052108" y="279035"/>
                    <a:pt x="9087625" y="282423"/>
                  </a:cubicBezTo>
                  <a:cubicBezTo>
                    <a:pt x="9120583" y="285484"/>
                    <a:pt x="9154319" y="287825"/>
                    <a:pt x="9186017" y="293875"/>
                  </a:cubicBezTo>
                  <a:cubicBezTo>
                    <a:pt x="9232288" y="302785"/>
                    <a:pt x="9275554" y="305815"/>
                    <a:pt x="9323931" y="302628"/>
                  </a:cubicBezTo>
                  <a:cubicBezTo>
                    <a:pt x="9370084" y="299705"/>
                    <a:pt x="9419491" y="304964"/>
                    <a:pt x="9467213" y="307275"/>
                  </a:cubicBezTo>
                  <a:cubicBezTo>
                    <a:pt x="9520438" y="309874"/>
                    <a:pt x="9573661" y="312473"/>
                    <a:pt x="9626826" y="316213"/>
                  </a:cubicBezTo>
                  <a:cubicBezTo>
                    <a:pt x="9648094" y="317708"/>
                    <a:pt x="9671915" y="326588"/>
                    <a:pt x="9689696" y="324467"/>
                  </a:cubicBezTo>
                  <a:cubicBezTo>
                    <a:pt x="9747117" y="317175"/>
                    <a:pt x="9803355" y="332523"/>
                    <a:pt x="9860526" y="329986"/>
                  </a:cubicBezTo>
                  <a:cubicBezTo>
                    <a:pt x="9888572" y="328594"/>
                    <a:pt x="9919723" y="338048"/>
                    <a:pt x="9949775" y="340386"/>
                  </a:cubicBezTo>
                  <a:cubicBezTo>
                    <a:pt x="9998886" y="344296"/>
                    <a:pt x="10048092" y="346302"/>
                    <a:pt x="10097252" y="349262"/>
                  </a:cubicBezTo>
                  <a:cubicBezTo>
                    <a:pt x="10113390" y="350297"/>
                    <a:pt x="10129133" y="351886"/>
                    <a:pt x="10145261" y="353113"/>
                  </a:cubicBezTo>
                  <a:cubicBezTo>
                    <a:pt x="10159555" y="354243"/>
                    <a:pt x="10174512" y="356743"/>
                    <a:pt x="10188159" y="356124"/>
                  </a:cubicBezTo>
                  <a:cubicBezTo>
                    <a:pt x="10237589" y="353944"/>
                    <a:pt x="10286441" y="348682"/>
                    <a:pt x="10336144" y="348235"/>
                  </a:cubicBezTo>
                  <a:cubicBezTo>
                    <a:pt x="10379222" y="347822"/>
                    <a:pt x="10423443" y="353764"/>
                    <a:pt x="10466847" y="354131"/>
                  </a:cubicBezTo>
                  <a:cubicBezTo>
                    <a:pt x="10543353" y="354898"/>
                    <a:pt x="10619988" y="353190"/>
                    <a:pt x="10696514" y="353575"/>
                  </a:cubicBezTo>
                  <a:cubicBezTo>
                    <a:pt x="10713071" y="353680"/>
                    <a:pt x="10730069" y="359342"/>
                    <a:pt x="10746932" y="360606"/>
                  </a:cubicBezTo>
                  <a:cubicBezTo>
                    <a:pt x="10799731" y="364326"/>
                    <a:pt x="10852569" y="367289"/>
                    <a:pt x="10905388" y="370627"/>
                  </a:cubicBezTo>
                  <a:cubicBezTo>
                    <a:pt x="10935470" y="372396"/>
                    <a:pt x="10965963" y="373421"/>
                    <a:pt x="10995602" y="376691"/>
                  </a:cubicBezTo>
                  <a:cubicBezTo>
                    <a:pt x="11034750" y="381032"/>
                    <a:pt x="11070168" y="386324"/>
                    <a:pt x="11107647" y="373405"/>
                  </a:cubicBezTo>
                  <a:cubicBezTo>
                    <a:pt x="11165372" y="353347"/>
                    <a:pt x="11236837" y="366060"/>
                    <a:pt x="11302440" y="364156"/>
                  </a:cubicBezTo>
                  <a:cubicBezTo>
                    <a:pt x="11319394" y="363708"/>
                    <a:pt x="11336655" y="364422"/>
                    <a:pt x="11353613" y="363785"/>
                  </a:cubicBezTo>
                  <a:cubicBezTo>
                    <a:pt x="11384961" y="362566"/>
                    <a:pt x="11415955" y="360947"/>
                    <a:pt x="11447323" y="359346"/>
                  </a:cubicBezTo>
                  <a:cubicBezTo>
                    <a:pt x="11452855" y="359066"/>
                    <a:pt x="11459104" y="359200"/>
                    <a:pt x="11464292" y="358519"/>
                  </a:cubicBezTo>
                  <a:cubicBezTo>
                    <a:pt x="11512058" y="353010"/>
                    <a:pt x="11559143" y="346321"/>
                    <a:pt x="11607560" y="342370"/>
                  </a:cubicBezTo>
                  <a:cubicBezTo>
                    <a:pt x="11631218" y="340368"/>
                    <a:pt x="11657295" y="341352"/>
                    <a:pt x="11681426" y="344335"/>
                  </a:cubicBezTo>
                  <a:cubicBezTo>
                    <a:pt x="11751997" y="352993"/>
                    <a:pt x="11821986" y="358760"/>
                    <a:pt x="11893565" y="355261"/>
                  </a:cubicBezTo>
                  <a:cubicBezTo>
                    <a:pt x="11921973" y="353889"/>
                    <a:pt x="11953288" y="360300"/>
                    <a:pt x="11983290" y="363588"/>
                  </a:cubicBezTo>
                  <a:lnTo>
                    <a:pt x="12192000" y="388018"/>
                  </a:lnTo>
                  <a:lnTo>
                    <a:pt x="12192000" y="577115"/>
                  </a:lnTo>
                  <a:lnTo>
                    <a:pt x="12157329" y="588862"/>
                  </a:lnTo>
                  <a:cubicBezTo>
                    <a:pt x="12118393" y="608572"/>
                    <a:pt x="12109715" y="605637"/>
                    <a:pt x="12066948" y="586034"/>
                  </a:cubicBezTo>
                  <a:cubicBezTo>
                    <a:pt x="12016991" y="563193"/>
                    <a:pt x="11965119" y="541779"/>
                    <a:pt x="11911344" y="521599"/>
                  </a:cubicBezTo>
                  <a:cubicBezTo>
                    <a:pt x="11894383" y="515178"/>
                    <a:pt x="11869417" y="514060"/>
                    <a:pt x="11847823" y="511785"/>
                  </a:cubicBezTo>
                  <a:cubicBezTo>
                    <a:pt x="11811233" y="507768"/>
                    <a:pt x="11773630" y="501982"/>
                    <a:pt x="11737547" y="502380"/>
                  </a:cubicBezTo>
                  <a:cubicBezTo>
                    <a:pt x="11702930" y="502855"/>
                    <a:pt x="11668388" y="508866"/>
                    <a:pt x="11636052" y="514993"/>
                  </a:cubicBezTo>
                  <a:cubicBezTo>
                    <a:pt x="11545722" y="532199"/>
                    <a:pt x="11462455" y="555118"/>
                    <a:pt x="11394706" y="590867"/>
                  </a:cubicBezTo>
                  <a:cubicBezTo>
                    <a:pt x="11385999" y="595562"/>
                    <a:pt x="11369016" y="596581"/>
                    <a:pt x="11354978" y="597561"/>
                  </a:cubicBezTo>
                  <a:cubicBezTo>
                    <a:pt x="11332076" y="599224"/>
                    <a:pt x="11308448" y="600655"/>
                    <a:pt x="11285306" y="599825"/>
                  </a:cubicBezTo>
                  <a:cubicBezTo>
                    <a:pt x="11172906" y="595841"/>
                    <a:pt x="11083430" y="617861"/>
                    <a:pt x="11008528" y="656670"/>
                  </a:cubicBezTo>
                  <a:cubicBezTo>
                    <a:pt x="10986971" y="667750"/>
                    <a:pt x="10970753" y="668236"/>
                    <a:pt x="10948735" y="652964"/>
                  </a:cubicBezTo>
                  <a:cubicBezTo>
                    <a:pt x="10923173" y="635218"/>
                    <a:pt x="10885031" y="639705"/>
                    <a:pt x="10850698" y="641721"/>
                  </a:cubicBezTo>
                  <a:cubicBezTo>
                    <a:pt x="10815269" y="643680"/>
                    <a:pt x="10779458" y="645811"/>
                    <a:pt x="10744026" y="647769"/>
                  </a:cubicBezTo>
                  <a:cubicBezTo>
                    <a:pt x="10717832" y="649066"/>
                    <a:pt x="10692021" y="650003"/>
                    <a:pt x="10666160" y="651891"/>
                  </a:cubicBezTo>
                  <a:cubicBezTo>
                    <a:pt x="10585627" y="657783"/>
                    <a:pt x="10513854" y="650969"/>
                    <a:pt x="10450521" y="616552"/>
                  </a:cubicBezTo>
                  <a:cubicBezTo>
                    <a:pt x="10402221" y="590175"/>
                    <a:pt x="10339099" y="579806"/>
                    <a:pt x="10271192" y="583498"/>
                  </a:cubicBezTo>
                  <a:cubicBezTo>
                    <a:pt x="10262701" y="584006"/>
                    <a:pt x="10251859" y="587254"/>
                    <a:pt x="10246067" y="585423"/>
                  </a:cubicBezTo>
                  <a:cubicBezTo>
                    <a:pt x="10158786" y="558528"/>
                    <a:pt x="10086634" y="594049"/>
                    <a:pt x="10005027" y="592252"/>
                  </a:cubicBezTo>
                  <a:cubicBezTo>
                    <a:pt x="9969004" y="591507"/>
                    <a:pt x="9931565" y="603664"/>
                    <a:pt x="9898681" y="613195"/>
                  </a:cubicBezTo>
                  <a:cubicBezTo>
                    <a:pt x="9853463" y="626281"/>
                    <a:pt x="9813049" y="639042"/>
                    <a:pt x="9753225" y="629038"/>
                  </a:cubicBezTo>
                  <a:cubicBezTo>
                    <a:pt x="9693404" y="618845"/>
                    <a:pt x="9637675" y="628898"/>
                    <a:pt x="9591376" y="648601"/>
                  </a:cubicBezTo>
                  <a:cubicBezTo>
                    <a:pt x="9556001" y="663537"/>
                    <a:pt x="9518120" y="663077"/>
                    <a:pt x="9472860" y="655936"/>
                  </a:cubicBezTo>
                  <a:cubicBezTo>
                    <a:pt x="9416283" y="647056"/>
                    <a:pt x="9357217" y="643578"/>
                    <a:pt x="9299788" y="636945"/>
                  </a:cubicBezTo>
                  <a:cubicBezTo>
                    <a:pt x="9287347" y="635531"/>
                    <a:pt x="9271710" y="632039"/>
                    <a:pt x="9264605" y="627087"/>
                  </a:cubicBezTo>
                  <a:cubicBezTo>
                    <a:pt x="9177661" y="565680"/>
                    <a:pt x="9051076" y="558473"/>
                    <a:pt x="8926435" y="549269"/>
                  </a:cubicBezTo>
                  <a:cubicBezTo>
                    <a:pt x="8850925" y="543595"/>
                    <a:pt x="8774954" y="539613"/>
                    <a:pt x="8698934" y="536583"/>
                  </a:cubicBezTo>
                  <a:cubicBezTo>
                    <a:pt x="8673232" y="535428"/>
                    <a:pt x="8645916" y="537050"/>
                    <a:pt x="8622862" y="541563"/>
                  </a:cubicBezTo>
                  <a:cubicBezTo>
                    <a:pt x="8574890" y="551069"/>
                    <a:pt x="8530403" y="564380"/>
                    <a:pt x="8482784" y="574094"/>
                  </a:cubicBezTo>
                  <a:cubicBezTo>
                    <a:pt x="8464923" y="577929"/>
                    <a:pt x="8442157" y="576927"/>
                    <a:pt x="8421565" y="576610"/>
                  </a:cubicBezTo>
                  <a:cubicBezTo>
                    <a:pt x="8385152" y="576229"/>
                    <a:pt x="8345023" y="569546"/>
                    <a:pt x="8313469" y="574762"/>
                  </a:cubicBezTo>
                  <a:cubicBezTo>
                    <a:pt x="8231431" y="588203"/>
                    <a:pt x="8155671" y="580227"/>
                    <a:pt x="8079520" y="558685"/>
                  </a:cubicBezTo>
                  <a:cubicBezTo>
                    <a:pt x="7972906" y="528487"/>
                    <a:pt x="7870782" y="525043"/>
                    <a:pt x="7773327" y="558854"/>
                  </a:cubicBezTo>
                  <a:cubicBezTo>
                    <a:pt x="7729470" y="574107"/>
                    <a:pt x="7688069" y="563543"/>
                    <a:pt x="7652477" y="547561"/>
                  </a:cubicBezTo>
                  <a:cubicBezTo>
                    <a:pt x="7611494" y="529005"/>
                    <a:pt x="7570974" y="522685"/>
                    <a:pt x="7522274" y="532150"/>
                  </a:cubicBezTo>
                  <a:cubicBezTo>
                    <a:pt x="7511488" y="534257"/>
                    <a:pt x="7496511" y="532136"/>
                    <a:pt x="7484080" y="530532"/>
                  </a:cubicBezTo>
                  <a:cubicBezTo>
                    <a:pt x="7413133" y="522044"/>
                    <a:pt x="7341987" y="510303"/>
                    <a:pt x="7282277" y="540177"/>
                  </a:cubicBezTo>
                  <a:cubicBezTo>
                    <a:pt x="7270558" y="546051"/>
                    <a:pt x="7251336" y="547713"/>
                    <a:pt x="7235690" y="551282"/>
                  </a:cubicBezTo>
                  <a:cubicBezTo>
                    <a:pt x="7170161" y="565782"/>
                    <a:pt x="7172820" y="564203"/>
                    <a:pt x="7116339" y="539494"/>
                  </a:cubicBezTo>
                  <a:cubicBezTo>
                    <a:pt x="7086841" y="526502"/>
                    <a:pt x="7045980" y="512724"/>
                    <a:pt x="7011067" y="511848"/>
                  </a:cubicBezTo>
                  <a:cubicBezTo>
                    <a:pt x="6800473" y="506533"/>
                    <a:pt x="6601893" y="468653"/>
                    <a:pt x="6403234" y="432296"/>
                  </a:cubicBezTo>
                  <a:cubicBezTo>
                    <a:pt x="6280760" y="409851"/>
                    <a:pt x="6160432" y="402592"/>
                    <a:pt x="6036273" y="412301"/>
                  </a:cubicBezTo>
                  <a:cubicBezTo>
                    <a:pt x="5946471" y="419425"/>
                    <a:pt x="5863077" y="395593"/>
                    <a:pt x="5780467" y="377910"/>
                  </a:cubicBezTo>
                  <a:cubicBezTo>
                    <a:pt x="5763357" y="374343"/>
                    <a:pt x="5747757" y="363033"/>
                    <a:pt x="5739051" y="353609"/>
                  </a:cubicBezTo>
                  <a:cubicBezTo>
                    <a:pt x="5707675" y="320294"/>
                    <a:pt x="5653252" y="312483"/>
                    <a:pt x="5583566" y="321995"/>
                  </a:cubicBezTo>
                  <a:cubicBezTo>
                    <a:pt x="5528347" y="329404"/>
                    <a:pt x="5477716" y="340486"/>
                    <a:pt x="5432030" y="362512"/>
                  </a:cubicBezTo>
                  <a:cubicBezTo>
                    <a:pt x="5378421" y="388318"/>
                    <a:pt x="5322767" y="418026"/>
                    <a:pt x="5241398" y="425781"/>
                  </a:cubicBezTo>
                  <a:cubicBezTo>
                    <a:pt x="5206262" y="429089"/>
                    <a:pt x="5176131" y="428273"/>
                    <a:pt x="5139710" y="421022"/>
                  </a:cubicBezTo>
                  <a:cubicBezTo>
                    <a:pt x="5069048" y="407018"/>
                    <a:pt x="4997864" y="396037"/>
                    <a:pt x="4929402" y="424310"/>
                  </a:cubicBezTo>
                  <a:cubicBezTo>
                    <a:pt x="4891785" y="439890"/>
                    <a:pt x="4841650" y="448519"/>
                    <a:pt x="4782793" y="441046"/>
                  </a:cubicBezTo>
                  <a:cubicBezTo>
                    <a:pt x="4709316" y="431663"/>
                    <a:pt x="4641426" y="442031"/>
                    <a:pt x="4577594" y="459290"/>
                  </a:cubicBezTo>
                  <a:cubicBezTo>
                    <a:pt x="4554816" y="465538"/>
                    <a:pt x="4527069" y="468279"/>
                    <a:pt x="4500826" y="470529"/>
                  </a:cubicBezTo>
                  <a:cubicBezTo>
                    <a:pt x="4440199" y="475746"/>
                    <a:pt x="4379252" y="479993"/>
                    <a:pt x="4317973" y="483649"/>
                  </a:cubicBezTo>
                  <a:cubicBezTo>
                    <a:pt x="4267762" y="486741"/>
                    <a:pt x="4217264" y="488292"/>
                    <a:pt x="4166722" y="490602"/>
                  </a:cubicBezTo>
                  <a:cubicBezTo>
                    <a:pt x="4111394" y="493045"/>
                    <a:pt x="4067073" y="503124"/>
                    <a:pt x="4042814" y="530660"/>
                  </a:cubicBezTo>
                  <a:cubicBezTo>
                    <a:pt x="4034996" y="539407"/>
                    <a:pt x="4017001" y="545715"/>
                    <a:pt x="4002653" y="552594"/>
                  </a:cubicBezTo>
                  <a:cubicBezTo>
                    <a:pt x="3992459" y="557592"/>
                    <a:pt x="3979023" y="561086"/>
                    <a:pt x="3969549" y="566312"/>
                  </a:cubicBezTo>
                  <a:cubicBezTo>
                    <a:pt x="3919896" y="593854"/>
                    <a:pt x="3870968" y="621622"/>
                    <a:pt x="3821685" y="649183"/>
                  </a:cubicBezTo>
                  <a:cubicBezTo>
                    <a:pt x="3816761" y="651788"/>
                    <a:pt x="3811445" y="654943"/>
                    <a:pt x="3805138" y="655947"/>
                  </a:cubicBezTo>
                  <a:cubicBezTo>
                    <a:pt x="3739817" y="666451"/>
                    <a:pt x="3673801" y="676154"/>
                    <a:pt x="3609177" y="687459"/>
                  </a:cubicBezTo>
                  <a:cubicBezTo>
                    <a:pt x="3584288" y="691878"/>
                    <a:pt x="3558597" y="697589"/>
                    <a:pt x="3539727" y="706521"/>
                  </a:cubicBezTo>
                  <a:cubicBezTo>
                    <a:pt x="3496714" y="726780"/>
                    <a:pt x="3457268" y="749132"/>
                    <a:pt x="3396572" y="755681"/>
                  </a:cubicBezTo>
                  <a:cubicBezTo>
                    <a:pt x="3378807" y="757611"/>
                    <a:pt x="3357809" y="758036"/>
                    <a:pt x="3341054" y="754679"/>
                  </a:cubicBezTo>
                  <a:cubicBezTo>
                    <a:pt x="3272962" y="740809"/>
                    <a:pt x="3206471" y="724541"/>
                    <a:pt x="3138775" y="710120"/>
                  </a:cubicBezTo>
                  <a:cubicBezTo>
                    <a:pt x="3095820" y="701191"/>
                    <a:pt x="3056969" y="691141"/>
                    <a:pt x="3037283" y="666453"/>
                  </a:cubicBezTo>
                  <a:cubicBezTo>
                    <a:pt x="3031764" y="659487"/>
                    <a:pt x="3015626" y="651391"/>
                    <a:pt x="3002117" y="649347"/>
                  </a:cubicBezTo>
                  <a:cubicBezTo>
                    <a:pt x="2915220" y="636209"/>
                    <a:pt x="2829194" y="627503"/>
                    <a:pt x="2747294" y="652400"/>
                  </a:cubicBezTo>
                  <a:cubicBezTo>
                    <a:pt x="2730084" y="657794"/>
                    <a:pt x="2698519" y="656140"/>
                    <a:pt x="2676273" y="652304"/>
                  </a:cubicBezTo>
                  <a:cubicBezTo>
                    <a:pt x="2590546" y="637890"/>
                    <a:pt x="2508883" y="630176"/>
                    <a:pt x="2432360" y="657836"/>
                  </a:cubicBezTo>
                  <a:cubicBezTo>
                    <a:pt x="2423352" y="661179"/>
                    <a:pt x="2395274" y="656272"/>
                    <a:pt x="2382311" y="650824"/>
                  </a:cubicBezTo>
                  <a:cubicBezTo>
                    <a:pt x="2257393" y="597728"/>
                    <a:pt x="2187724" y="592930"/>
                    <a:pt x="2055134" y="630053"/>
                  </a:cubicBezTo>
                  <a:cubicBezTo>
                    <a:pt x="2046542" y="632464"/>
                    <a:pt x="2035364" y="635121"/>
                    <a:pt x="2031829" y="639324"/>
                  </a:cubicBezTo>
                  <a:cubicBezTo>
                    <a:pt x="2007977" y="666120"/>
                    <a:pt x="1960229" y="664380"/>
                    <a:pt x="1912764" y="664183"/>
                  </a:cubicBezTo>
                  <a:cubicBezTo>
                    <a:pt x="1860521" y="663924"/>
                    <a:pt x="1808236" y="664426"/>
                    <a:pt x="1755637" y="663960"/>
                  </a:cubicBezTo>
                  <a:cubicBezTo>
                    <a:pt x="1746439" y="663859"/>
                    <a:pt x="1736243" y="661799"/>
                    <a:pt x="1727159" y="659605"/>
                  </a:cubicBezTo>
                  <a:cubicBezTo>
                    <a:pt x="1692256" y="651480"/>
                    <a:pt x="1658604" y="640559"/>
                    <a:pt x="1622470" y="634850"/>
                  </a:cubicBezTo>
                  <a:cubicBezTo>
                    <a:pt x="1544362" y="622552"/>
                    <a:pt x="1469248" y="602210"/>
                    <a:pt x="1385955" y="604522"/>
                  </a:cubicBezTo>
                  <a:cubicBezTo>
                    <a:pt x="1371585" y="604913"/>
                    <a:pt x="1355357" y="598530"/>
                    <a:pt x="1340055" y="595629"/>
                  </a:cubicBezTo>
                  <a:cubicBezTo>
                    <a:pt x="1312351" y="590552"/>
                    <a:pt x="1285460" y="583993"/>
                    <a:pt x="1257271" y="581180"/>
                  </a:cubicBezTo>
                  <a:cubicBezTo>
                    <a:pt x="1182583" y="573830"/>
                    <a:pt x="1107142" y="566824"/>
                    <a:pt x="1031914" y="562692"/>
                  </a:cubicBezTo>
                  <a:cubicBezTo>
                    <a:pt x="995593" y="560597"/>
                    <a:pt x="958880" y="565923"/>
                    <a:pt x="922031" y="566853"/>
                  </a:cubicBezTo>
                  <a:cubicBezTo>
                    <a:pt x="905446" y="567320"/>
                    <a:pt x="878533" y="568199"/>
                    <a:pt x="873250" y="563724"/>
                  </a:cubicBezTo>
                  <a:cubicBezTo>
                    <a:pt x="832343" y="529722"/>
                    <a:pt x="772202" y="532674"/>
                    <a:pt x="711627" y="529880"/>
                  </a:cubicBezTo>
                  <a:cubicBezTo>
                    <a:pt x="577999" y="523641"/>
                    <a:pt x="447408" y="543696"/>
                    <a:pt x="311112" y="525106"/>
                  </a:cubicBezTo>
                  <a:cubicBezTo>
                    <a:pt x="271645" y="519795"/>
                    <a:pt x="226936" y="530235"/>
                    <a:pt x="184145" y="532188"/>
                  </a:cubicBezTo>
                  <a:cubicBezTo>
                    <a:pt x="162015" y="533128"/>
                    <a:pt x="137665" y="534333"/>
                    <a:pt x="116886" y="530572"/>
                  </a:cubicBezTo>
                  <a:cubicBezTo>
                    <a:pt x="84810" y="524693"/>
                    <a:pt x="54011" y="515448"/>
                    <a:pt x="23941" y="506433"/>
                  </a:cubicBezTo>
                  <a:lnTo>
                    <a:pt x="0" y="502149"/>
                  </a:lnTo>
                  <a:close/>
                </a:path>
              </a:pathLst>
            </a:custGeom>
            <a:solidFill>
              <a:srgbClr val="FFFFFF"/>
            </a:solidFill>
            <a:ln w="12700" cap="flat" cmpd="sng" algn="ctr">
              <a:noFill/>
              <a:prstDash val="solid"/>
              <a:miter lim="800000"/>
            </a:ln>
            <a:effectLst>
              <a:outerShdw blurRad="381000" dist="1524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1" name="Freeform: Shape 70">
              <a:extLst>
                <a:ext uri="{FF2B5EF4-FFF2-40B4-BE49-F238E27FC236}">
                  <a16:creationId xmlns:a16="http://schemas.microsoft.com/office/drawing/2014/main" id="{6AA40418-2F7D-4A2A-84C0-1A72B0307C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959818"/>
              <a:ext cx="12192000" cy="757168"/>
            </a:xfrm>
            <a:custGeom>
              <a:avLst/>
              <a:gdLst>
                <a:gd name="connsiteX0" fmla="*/ 0 w 12192000"/>
                <a:gd name="connsiteY0" fmla="*/ 0 h 757168"/>
                <a:gd name="connsiteX1" fmla="*/ 41653 w 12192000"/>
                <a:gd name="connsiteY1" fmla="*/ 6945 h 757168"/>
                <a:gd name="connsiteX2" fmla="*/ 81317 w 12192000"/>
                <a:gd name="connsiteY2" fmla="*/ 15509 h 757168"/>
                <a:gd name="connsiteX3" fmla="*/ 114150 w 12192000"/>
                <a:gd name="connsiteY3" fmla="*/ 28105 h 757168"/>
                <a:gd name="connsiteX4" fmla="*/ 214865 w 12192000"/>
                <a:gd name="connsiteY4" fmla="*/ 58374 h 757168"/>
                <a:gd name="connsiteX5" fmla="*/ 299237 w 12192000"/>
                <a:gd name="connsiteY5" fmla="*/ 63560 h 757168"/>
                <a:gd name="connsiteX6" fmla="*/ 415570 w 12192000"/>
                <a:gd name="connsiteY6" fmla="*/ 83774 h 757168"/>
                <a:gd name="connsiteX7" fmla="*/ 633210 w 12192000"/>
                <a:gd name="connsiteY7" fmla="*/ 109108 h 757168"/>
                <a:gd name="connsiteX8" fmla="*/ 677567 w 12192000"/>
                <a:gd name="connsiteY8" fmla="*/ 119446 h 757168"/>
                <a:gd name="connsiteX9" fmla="*/ 946429 w 12192000"/>
                <a:gd name="connsiteY9" fmla="*/ 171502 h 757168"/>
                <a:gd name="connsiteX10" fmla="*/ 1163367 w 12192000"/>
                <a:gd name="connsiteY10" fmla="*/ 182106 h 757168"/>
                <a:gd name="connsiteX11" fmla="*/ 1180337 w 12192000"/>
                <a:gd name="connsiteY11" fmla="*/ 181279 h 757168"/>
                <a:gd name="connsiteX12" fmla="*/ 1263939 w 12192000"/>
                <a:gd name="connsiteY12" fmla="*/ 173070 h 757168"/>
                <a:gd name="connsiteX13" fmla="*/ 1392213 w 12192000"/>
                <a:gd name="connsiteY13" fmla="*/ 183225 h 757168"/>
                <a:gd name="connsiteX14" fmla="*/ 1479752 w 12192000"/>
                <a:gd name="connsiteY14" fmla="*/ 205174 h 757168"/>
                <a:gd name="connsiteX15" fmla="*/ 1589813 w 12192000"/>
                <a:gd name="connsiteY15" fmla="*/ 211706 h 757168"/>
                <a:gd name="connsiteX16" fmla="*/ 1716264 w 12192000"/>
                <a:gd name="connsiteY16" fmla="*/ 207459 h 757168"/>
                <a:gd name="connsiteX17" fmla="*/ 1772900 w 12192000"/>
                <a:gd name="connsiteY17" fmla="*/ 208137 h 757168"/>
                <a:gd name="connsiteX18" fmla="*/ 1929319 w 12192000"/>
                <a:gd name="connsiteY18" fmla="*/ 193822 h 757168"/>
                <a:gd name="connsiteX19" fmla="*/ 2021514 w 12192000"/>
                <a:gd name="connsiteY19" fmla="*/ 204186 h 757168"/>
                <a:gd name="connsiteX20" fmla="*/ 2111753 w 12192000"/>
                <a:gd name="connsiteY20" fmla="*/ 223797 h 757168"/>
                <a:gd name="connsiteX21" fmla="*/ 2169356 w 12192000"/>
                <a:gd name="connsiteY21" fmla="*/ 241125 h 757168"/>
                <a:gd name="connsiteX22" fmla="*/ 2286638 w 12192000"/>
                <a:gd name="connsiteY22" fmla="*/ 257382 h 757168"/>
                <a:gd name="connsiteX23" fmla="*/ 2308368 w 12192000"/>
                <a:gd name="connsiteY23" fmla="*/ 256995 h 757168"/>
                <a:gd name="connsiteX24" fmla="*/ 2660621 w 12192000"/>
                <a:gd name="connsiteY24" fmla="*/ 262863 h 757168"/>
                <a:gd name="connsiteX25" fmla="*/ 2801134 w 12192000"/>
                <a:gd name="connsiteY25" fmla="*/ 250006 h 757168"/>
                <a:gd name="connsiteX26" fmla="*/ 2830994 w 12192000"/>
                <a:gd name="connsiteY26" fmla="*/ 249091 h 757168"/>
                <a:gd name="connsiteX27" fmla="*/ 3129084 w 12192000"/>
                <a:gd name="connsiteY27" fmla="*/ 242009 h 757168"/>
                <a:gd name="connsiteX28" fmla="*/ 3162162 w 12192000"/>
                <a:gd name="connsiteY28" fmla="*/ 242789 h 757168"/>
                <a:gd name="connsiteX29" fmla="*/ 3254072 w 12192000"/>
                <a:gd name="connsiteY29" fmla="*/ 251612 h 757168"/>
                <a:gd name="connsiteX30" fmla="*/ 3473491 w 12192000"/>
                <a:gd name="connsiteY30" fmla="*/ 221903 h 757168"/>
                <a:gd name="connsiteX31" fmla="*/ 3691860 w 12192000"/>
                <a:gd name="connsiteY31" fmla="*/ 219228 h 757168"/>
                <a:gd name="connsiteX32" fmla="*/ 3811494 w 12192000"/>
                <a:gd name="connsiteY32" fmla="*/ 225691 h 757168"/>
                <a:gd name="connsiteX33" fmla="*/ 3897533 w 12192000"/>
                <a:gd name="connsiteY33" fmla="*/ 220087 h 757168"/>
                <a:gd name="connsiteX34" fmla="*/ 4109430 w 12192000"/>
                <a:gd name="connsiteY34" fmla="*/ 200477 h 757168"/>
                <a:gd name="connsiteX35" fmla="*/ 4208772 w 12192000"/>
                <a:gd name="connsiteY35" fmla="*/ 200914 h 757168"/>
                <a:gd name="connsiteX36" fmla="*/ 4314641 w 12192000"/>
                <a:gd name="connsiteY36" fmla="*/ 196159 h 757168"/>
                <a:gd name="connsiteX37" fmla="*/ 4577622 w 12192000"/>
                <a:gd name="connsiteY37" fmla="*/ 163774 h 757168"/>
                <a:gd name="connsiteX38" fmla="*/ 4790345 w 12192000"/>
                <a:gd name="connsiteY38" fmla="*/ 177592 h 757168"/>
                <a:gd name="connsiteX39" fmla="*/ 4926164 w 12192000"/>
                <a:gd name="connsiteY39" fmla="*/ 184139 h 757168"/>
                <a:gd name="connsiteX40" fmla="*/ 5088812 w 12192000"/>
                <a:gd name="connsiteY40" fmla="*/ 177401 h 757168"/>
                <a:gd name="connsiteX41" fmla="*/ 5222466 w 12192000"/>
                <a:gd name="connsiteY41" fmla="*/ 162082 h 757168"/>
                <a:gd name="connsiteX42" fmla="*/ 5406528 w 12192000"/>
                <a:gd name="connsiteY42" fmla="*/ 153987 h 757168"/>
                <a:gd name="connsiteX43" fmla="*/ 5590716 w 12192000"/>
                <a:gd name="connsiteY43" fmla="*/ 129490 h 757168"/>
                <a:gd name="connsiteX44" fmla="*/ 5719429 w 12192000"/>
                <a:gd name="connsiteY44" fmla="*/ 110099 h 757168"/>
                <a:gd name="connsiteX45" fmla="*/ 5897895 w 12192000"/>
                <a:gd name="connsiteY45" fmla="*/ 96368 h 757168"/>
                <a:gd name="connsiteX46" fmla="*/ 6169957 w 12192000"/>
                <a:gd name="connsiteY46" fmla="*/ 94411 h 757168"/>
                <a:gd name="connsiteX47" fmla="*/ 6294827 w 12192000"/>
                <a:gd name="connsiteY47" fmla="*/ 99236 h 757168"/>
                <a:gd name="connsiteX48" fmla="*/ 6494261 w 12192000"/>
                <a:gd name="connsiteY48" fmla="*/ 71724 h 757168"/>
                <a:gd name="connsiteX49" fmla="*/ 6579627 w 12192000"/>
                <a:gd name="connsiteY49" fmla="*/ 57883 h 757168"/>
                <a:gd name="connsiteX50" fmla="*/ 6654800 w 12192000"/>
                <a:gd name="connsiteY50" fmla="*/ 77086 h 757168"/>
                <a:gd name="connsiteX51" fmla="*/ 6703059 w 12192000"/>
                <a:gd name="connsiteY51" fmla="*/ 97166 h 757168"/>
                <a:gd name="connsiteX52" fmla="*/ 6859445 w 12192000"/>
                <a:gd name="connsiteY52" fmla="*/ 90481 h 757168"/>
                <a:gd name="connsiteX53" fmla="*/ 7025414 w 12192000"/>
                <a:gd name="connsiteY53" fmla="*/ 83536 h 757168"/>
                <a:gd name="connsiteX54" fmla="*/ 7144137 w 12192000"/>
                <a:gd name="connsiteY54" fmla="*/ 79264 h 757168"/>
                <a:gd name="connsiteX55" fmla="*/ 7291235 w 12192000"/>
                <a:gd name="connsiteY55" fmla="*/ 95367 h 757168"/>
                <a:gd name="connsiteX56" fmla="*/ 7407395 w 12192000"/>
                <a:gd name="connsiteY56" fmla="*/ 104888 h 757168"/>
                <a:gd name="connsiteX57" fmla="*/ 7500837 w 12192000"/>
                <a:gd name="connsiteY57" fmla="*/ 119515 h 757168"/>
                <a:gd name="connsiteX58" fmla="*/ 7533567 w 12192000"/>
                <a:gd name="connsiteY58" fmla="*/ 126955 h 757168"/>
                <a:gd name="connsiteX59" fmla="*/ 7792910 w 12192000"/>
                <a:gd name="connsiteY59" fmla="*/ 185188 h 757168"/>
                <a:gd name="connsiteX60" fmla="*/ 8070699 w 12192000"/>
                <a:gd name="connsiteY60" fmla="*/ 235423 h 757168"/>
                <a:gd name="connsiteX61" fmla="*/ 8253177 w 12192000"/>
                <a:gd name="connsiteY61" fmla="*/ 222473 h 757168"/>
                <a:gd name="connsiteX62" fmla="*/ 8320683 w 12192000"/>
                <a:gd name="connsiteY62" fmla="*/ 226393 h 757168"/>
                <a:gd name="connsiteX63" fmla="*/ 8631438 w 12192000"/>
                <a:gd name="connsiteY63" fmla="*/ 237528 h 757168"/>
                <a:gd name="connsiteX64" fmla="*/ 8686410 w 12192000"/>
                <a:gd name="connsiteY64" fmla="*/ 234877 h 757168"/>
                <a:gd name="connsiteX65" fmla="*/ 8980658 w 12192000"/>
                <a:gd name="connsiteY65" fmla="*/ 273001 h 757168"/>
                <a:gd name="connsiteX66" fmla="*/ 9087625 w 12192000"/>
                <a:gd name="connsiteY66" fmla="*/ 282423 h 757168"/>
                <a:gd name="connsiteX67" fmla="*/ 9186017 w 12192000"/>
                <a:gd name="connsiteY67" fmla="*/ 293875 h 757168"/>
                <a:gd name="connsiteX68" fmla="*/ 9323931 w 12192000"/>
                <a:gd name="connsiteY68" fmla="*/ 302628 h 757168"/>
                <a:gd name="connsiteX69" fmla="*/ 9467213 w 12192000"/>
                <a:gd name="connsiteY69" fmla="*/ 307275 h 757168"/>
                <a:gd name="connsiteX70" fmla="*/ 9626826 w 12192000"/>
                <a:gd name="connsiteY70" fmla="*/ 316213 h 757168"/>
                <a:gd name="connsiteX71" fmla="*/ 9689696 w 12192000"/>
                <a:gd name="connsiteY71" fmla="*/ 324467 h 757168"/>
                <a:gd name="connsiteX72" fmla="*/ 9860526 w 12192000"/>
                <a:gd name="connsiteY72" fmla="*/ 329986 h 757168"/>
                <a:gd name="connsiteX73" fmla="*/ 9949775 w 12192000"/>
                <a:gd name="connsiteY73" fmla="*/ 340386 h 757168"/>
                <a:gd name="connsiteX74" fmla="*/ 10097252 w 12192000"/>
                <a:gd name="connsiteY74" fmla="*/ 349262 h 757168"/>
                <a:gd name="connsiteX75" fmla="*/ 10145261 w 12192000"/>
                <a:gd name="connsiteY75" fmla="*/ 353113 h 757168"/>
                <a:gd name="connsiteX76" fmla="*/ 10188159 w 12192000"/>
                <a:gd name="connsiteY76" fmla="*/ 356124 h 757168"/>
                <a:gd name="connsiteX77" fmla="*/ 10336144 w 12192000"/>
                <a:gd name="connsiteY77" fmla="*/ 348235 h 757168"/>
                <a:gd name="connsiteX78" fmla="*/ 10466847 w 12192000"/>
                <a:gd name="connsiteY78" fmla="*/ 354131 h 757168"/>
                <a:gd name="connsiteX79" fmla="*/ 10696514 w 12192000"/>
                <a:gd name="connsiteY79" fmla="*/ 353575 h 757168"/>
                <a:gd name="connsiteX80" fmla="*/ 10746932 w 12192000"/>
                <a:gd name="connsiteY80" fmla="*/ 360606 h 757168"/>
                <a:gd name="connsiteX81" fmla="*/ 10905388 w 12192000"/>
                <a:gd name="connsiteY81" fmla="*/ 370627 h 757168"/>
                <a:gd name="connsiteX82" fmla="*/ 10995602 w 12192000"/>
                <a:gd name="connsiteY82" fmla="*/ 376691 h 757168"/>
                <a:gd name="connsiteX83" fmla="*/ 11107647 w 12192000"/>
                <a:gd name="connsiteY83" fmla="*/ 373405 h 757168"/>
                <a:gd name="connsiteX84" fmla="*/ 11302440 w 12192000"/>
                <a:gd name="connsiteY84" fmla="*/ 364156 h 757168"/>
                <a:gd name="connsiteX85" fmla="*/ 11353613 w 12192000"/>
                <a:gd name="connsiteY85" fmla="*/ 363785 h 757168"/>
                <a:gd name="connsiteX86" fmla="*/ 11447323 w 12192000"/>
                <a:gd name="connsiteY86" fmla="*/ 359346 h 757168"/>
                <a:gd name="connsiteX87" fmla="*/ 11464292 w 12192000"/>
                <a:gd name="connsiteY87" fmla="*/ 358519 h 757168"/>
                <a:gd name="connsiteX88" fmla="*/ 11607560 w 12192000"/>
                <a:gd name="connsiteY88" fmla="*/ 342370 h 757168"/>
                <a:gd name="connsiteX89" fmla="*/ 11681426 w 12192000"/>
                <a:gd name="connsiteY89" fmla="*/ 344335 h 757168"/>
                <a:gd name="connsiteX90" fmla="*/ 11893565 w 12192000"/>
                <a:gd name="connsiteY90" fmla="*/ 355261 h 757168"/>
                <a:gd name="connsiteX91" fmla="*/ 11983290 w 12192000"/>
                <a:gd name="connsiteY91" fmla="*/ 363588 h 757168"/>
                <a:gd name="connsiteX92" fmla="*/ 12192000 w 12192000"/>
                <a:gd name="connsiteY92" fmla="*/ 388018 h 757168"/>
                <a:gd name="connsiteX93" fmla="*/ 12192000 w 12192000"/>
                <a:gd name="connsiteY93" fmla="*/ 577115 h 757168"/>
                <a:gd name="connsiteX94" fmla="*/ 12157329 w 12192000"/>
                <a:gd name="connsiteY94" fmla="*/ 588862 h 757168"/>
                <a:gd name="connsiteX95" fmla="*/ 12066948 w 12192000"/>
                <a:gd name="connsiteY95" fmla="*/ 586034 h 757168"/>
                <a:gd name="connsiteX96" fmla="*/ 11911344 w 12192000"/>
                <a:gd name="connsiteY96" fmla="*/ 521599 h 757168"/>
                <a:gd name="connsiteX97" fmla="*/ 11847823 w 12192000"/>
                <a:gd name="connsiteY97" fmla="*/ 511785 h 757168"/>
                <a:gd name="connsiteX98" fmla="*/ 11737547 w 12192000"/>
                <a:gd name="connsiteY98" fmla="*/ 502380 h 757168"/>
                <a:gd name="connsiteX99" fmla="*/ 11636052 w 12192000"/>
                <a:gd name="connsiteY99" fmla="*/ 514993 h 757168"/>
                <a:gd name="connsiteX100" fmla="*/ 11394706 w 12192000"/>
                <a:gd name="connsiteY100" fmla="*/ 590867 h 757168"/>
                <a:gd name="connsiteX101" fmla="*/ 11354978 w 12192000"/>
                <a:gd name="connsiteY101" fmla="*/ 597561 h 757168"/>
                <a:gd name="connsiteX102" fmla="*/ 11285306 w 12192000"/>
                <a:gd name="connsiteY102" fmla="*/ 599825 h 757168"/>
                <a:gd name="connsiteX103" fmla="*/ 11008528 w 12192000"/>
                <a:gd name="connsiteY103" fmla="*/ 656670 h 757168"/>
                <a:gd name="connsiteX104" fmla="*/ 10948735 w 12192000"/>
                <a:gd name="connsiteY104" fmla="*/ 652964 h 757168"/>
                <a:gd name="connsiteX105" fmla="*/ 10850698 w 12192000"/>
                <a:gd name="connsiteY105" fmla="*/ 641721 h 757168"/>
                <a:gd name="connsiteX106" fmla="*/ 10744026 w 12192000"/>
                <a:gd name="connsiteY106" fmla="*/ 647769 h 757168"/>
                <a:gd name="connsiteX107" fmla="*/ 10666160 w 12192000"/>
                <a:gd name="connsiteY107" fmla="*/ 651891 h 757168"/>
                <a:gd name="connsiteX108" fmla="*/ 10450521 w 12192000"/>
                <a:gd name="connsiteY108" fmla="*/ 616552 h 757168"/>
                <a:gd name="connsiteX109" fmla="*/ 10271192 w 12192000"/>
                <a:gd name="connsiteY109" fmla="*/ 583498 h 757168"/>
                <a:gd name="connsiteX110" fmla="*/ 10246067 w 12192000"/>
                <a:gd name="connsiteY110" fmla="*/ 585423 h 757168"/>
                <a:gd name="connsiteX111" fmla="*/ 10005027 w 12192000"/>
                <a:gd name="connsiteY111" fmla="*/ 592252 h 757168"/>
                <a:gd name="connsiteX112" fmla="*/ 9898681 w 12192000"/>
                <a:gd name="connsiteY112" fmla="*/ 613195 h 757168"/>
                <a:gd name="connsiteX113" fmla="*/ 9753225 w 12192000"/>
                <a:gd name="connsiteY113" fmla="*/ 629038 h 757168"/>
                <a:gd name="connsiteX114" fmla="*/ 9591376 w 12192000"/>
                <a:gd name="connsiteY114" fmla="*/ 648601 h 757168"/>
                <a:gd name="connsiteX115" fmla="*/ 9472860 w 12192000"/>
                <a:gd name="connsiteY115" fmla="*/ 655936 h 757168"/>
                <a:gd name="connsiteX116" fmla="*/ 9299788 w 12192000"/>
                <a:gd name="connsiteY116" fmla="*/ 636945 h 757168"/>
                <a:gd name="connsiteX117" fmla="*/ 9264605 w 12192000"/>
                <a:gd name="connsiteY117" fmla="*/ 627087 h 757168"/>
                <a:gd name="connsiteX118" fmla="*/ 8926435 w 12192000"/>
                <a:gd name="connsiteY118" fmla="*/ 549269 h 757168"/>
                <a:gd name="connsiteX119" fmla="*/ 8698934 w 12192000"/>
                <a:gd name="connsiteY119" fmla="*/ 536583 h 757168"/>
                <a:gd name="connsiteX120" fmla="*/ 8622862 w 12192000"/>
                <a:gd name="connsiteY120" fmla="*/ 541563 h 757168"/>
                <a:gd name="connsiteX121" fmla="*/ 8482784 w 12192000"/>
                <a:gd name="connsiteY121" fmla="*/ 574094 h 757168"/>
                <a:gd name="connsiteX122" fmla="*/ 8421565 w 12192000"/>
                <a:gd name="connsiteY122" fmla="*/ 576610 h 757168"/>
                <a:gd name="connsiteX123" fmla="*/ 8313469 w 12192000"/>
                <a:gd name="connsiteY123" fmla="*/ 574762 h 757168"/>
                <a:gd name="connsiteX124" fmla="*/ 8079520 w 12192000"/>
                <a:gd name="connsiteY124" fmla="*/ 558685 h 757168"/>
                <a:gd name="connsiteX125" fmla="*/ 7773327 w 12192000"/>
                <a:gd name="connsiteY125" fmla="*/ 558854 h 757168"/>
                <a:gd name="connsiteX126" fmla="*/ 7652477 w 12192000"/>
                <a:gd name="connsiteY126" fmla="*/ 547561 h 757168"/>
                <a:gd name="connsiteX127" fmla="*/ 7522274 w 12192000"/>
                <a:gd name="connsiteY127" fmla="*/ 532150 h 757168"/>
                <a:gd name="connsiteX128" fmla="*/ 7484080 w 12192000"/>
                <a:gd name="connsiteY128" fmla="*/ 530532 h 757168"/>
                <a:gd name="connsiteX129" fmla="*/ 7282277 w 12192000"/>
                <a:gd name="connsiteY129" fmla="*/ 540177 h 757168"/>
                <a:gd name="connsiteX130" fmla="*/ 7235690 w 12192000"/>
                <a:gd name="connsiteY130" fmla="*/ 551282 h 757168"/>
                <a:gd name="connsiteX131" fmla="*/ 7116339 w 12192000"/>
                <a:gd name="connsiteY131" fmla="*/ 539494 h 757168"/>
                <a:gd name="connsiteX132" fmla="*/ 7011067 w 12192000"/>
                <a:gd name="connsiteY132" fmla="*/ 511848 h 757168"/>
                <a:gd name="connsiteX133" fmla="*/ 6403234 w 12192000"/>
                <a:gd name="connsiteY133" fmla="*/ 432296 h 757168"/>
                <a:gd name="connsiteX134" fmla="*/ 6036273 w 12192000"/>
                <a:gd name="connsiteY134" fmla="*/ 412301 h 757168"/>
                <a:gd name="connsiteX135" fmla="*/ 5780467 w 12192000"/>
                <a:gd name="connsiteY135" fmla="*/ 377910 h 757168"/>
                <a:gd name="connsiteX136" fmla="*/ 5739051 w 12192000"/>
                <a:gd name="connsiteY136" fmla="*/ 353609 h 757168"/>
                <a:gd name="connsiteX137" fmla="*/ 5583566 w 12192000"/>
                <a:gd name="connsiteY137" fmla="*/ 321995 h 757168"/>
                <a:gd name="connsiteX138" fmla="*/ 5432030 w 12192000"/>
                <a:gd name="connsiteY138" fmla="*/ 362512 h 757168"/>
                <a:gd name="connsiteX139" fmla="*/ 5241398 w 12192000"/>
                <a:gd name="connsiteY139" fmla="*/ 425781 h 757168"/>
                <a:gd name="connsiteX140" fmla="*/ 5139710 w 12192000"/>
                <a:gd name="connsiteY140" fmla="*/ 421022 h 757168"/>
                <a:gd name="connsiteX141" fmla="*/ 4929402 w 12192000"/>
                <a:gd name="connsiteY141" fmla="*/ 424310 h 757168"/>
                <a:gd name="connsiteX142" fmla="*/ 4782793 w 12192000"/>
                <a:gd name="connsiteY142" fmla="*/ 441046 h 757168"/>
                <a:gd name="connsiteX143" fmla="*/ 4577594 w 12192000"/>
                <a:gd name="connsiteY143" fmla="*/ 459290 h 757168"/>
                <a:gd name="connsiteX144" fmla="*/ 4500826 w 12192000"/>
                <a:gd name="connsiteY144" fmla="*/ 470529 h 757168"/>
                <a:gd name="connsiteX145" fmla="*/ 4317973 w 12192000"/>
                <a:gd name="connsiteY145" fmla="*/ 483649 h 757168"/>
                <a:gd name="connsiteX146" fmla="*/ 4166722 w 12192000"/>
                <a:gd name="connsiteY146" fmla="*/ 490602 h 757168"/>
                <a:gd name="connsiteX147" fmla="*/ 4042814 w 12192000"/>
                <a:gd name="connsiteY147" fmla="*/ 530660 h 757168"/>
                <a:gd name="connsiteX148" fmla="*/ 4002653 w 12192000"/>
                <a:gd name="connsiteY148" fmla="*/ 552594 h 757168"/>
                <a:gd name="connsiteX149" fmla="*/ 3969549 w 12192000"/>
                <a:gd name="connsiteY149" fmla="*/ 566312 h 757168"/>
                <a:gd name="connsiteX150" fmla="*/ 3821685 w 12192000"/>
                <a:gd name="connsiteY150" fmla="*/ 649183 h 757168"/>
                <a:gd name="connsiteX151" fmla="*/ 3805138 w 12192000"/>
                <a:gd name="connsiteY151" fmla="*/ 655947 h 757168"/>
                <a:gd name="connsiteX152" fmla="*/ 3609177 w 12192000"/>
                <a:gd name="connsiteY152" fmla="*/ 687459 h 757168"/>
                <a:gd name="connsiteX153" fmla="*/ 3539727 w 12192000"/>
                <a:gd name="connsiteY153" fmla="*/ 706521 h 757168"/>
                <a:gd name="connsiteX154" fmla="*/ 3396572 w 12192000"/>
                <a:gd name="connsiteY154" fmla="*/ 755681 h 757168"/>
                <a:gd name="connsiteX155" fmla="*/ 3341054 w 12192000"/>
                <a:gd name="connsiteY155" fmla="*/ 754679 h 757168"/>
                <a:gd name="connsiteX156" fmla="*/ 3138775 w 12192000"/>
                <a:gd name="connsiteY156" fmla="*/ 710120 h 757168"/>
                <a:gd name="connsiteX157" fmla="*/ 3037283 w 12192000"/>
                <a:gd name="connsiteY157" fmla="*/ 666453 h 757168"/>
                <a:gd name="connsiteX158" fmla="*/ 3002117 w 12192000"/>
                <a:gd name="connsiteY158" fmla="*/ 649347 h 757168"/>
                <a:gd name="connsiteX159" fmla="*/ 2747294 w 12192000"/>
                <a:gd name="connsiteY159" fmla="*/ 652400 h 757168"/>
                <a:gd name="connsiteX160" fmla="*/ 2676273 w 12192000"/>
                <a:gd name="connsiteY160" fmla="*/ 652304 h 757168"/>
                <a:gd name="connsiteX161" fmla="*/ 2432360 w 12192000"/>
                <a:gd name="connsiteY161" fmla="*/ 657836 h 757168"/>
                <a:gd name="connsiteX162" fmla="*/ 2382311 w 12192000"/>
                <a:gd name="connsiteY162" fmla="*/ 650824 h 757168"/>
                <a:gd name="connsiteX163" fmla="*/ 2055134 w 12192000"/>
                <a:gd name="connsiteY163" fmla="*/ 630053 h 757168"/>
                <a:gd name="connsiteX164" fmla="*/ 2031829 w 12192000"/>
                <a:gd name="connsiteY164" fmla="*/ 639324 h 757168"/>
                <a:gd name="connsiteX165" fmla="*/ 1912764 w 12192000"/>
                <a:gd name="connsiteY165" fmla="*/ 664183 h 757168"/>
                <a:gd name="connsiteX166" fmla="*/ 1755637 w 12192000"/>
                <a:gd name="connsiteY166" fmla="*/ 663960 h 757168"/>
                <a:gd name="connsiteX167" fmla="*/ 1727159 w 12192000"/>
                <a:gd name="connsiteY167" fmla="*/ 659605 h 757168"/>
                <a:gd name="connsiteX168" fmla="*/ 1622470 w 12192000"/>
                <a:gd name="connsiteY168" fmla="*/ 634850 h 757168"/>
                <a:gd name="connsiteX169" fmla="*/ 1385955 w 12192000"/>
                <a:gd name="connsiteY169" fmla="*/ 604522 h 757168"/>
                <a:gd name="connsiteX170" fmla="*/ 1340055 w 12192000"/>
                <a:gd name="connsiteY170" fmla="*/ 595629 h 757168"/>
                <a:gd name="connsiteX171" fmla="*/ 1257271 w 12192000"/>
                <a:gd name="connsiteY171" fmla="*/ 581180 h 757168"/>
                <a:gd name="connsiteX172" fmla="*/ 1031914 w 12192000"/>
                <a:gd name="connsiteY172" fmla="*/ 562692 h 757168"/>
                <a:gd name="connsiteX173" fmla="*/ 922031 w 12192000"/>
                <a:gd name="connsiteY173" fmla="*/ 566853 h 757168"/>
                <a:gd name="connsiteX174" fmla="*/ 873250 w 12192000"/>
                <a:gd name="connsiteY174" fmla="*/ 563724 h 757168"/>
                <a:gd name="connsiteX175" fmla="*/ 711627 w 12192000"/>
                <a:gd name="connsiteY175" fmla="*/ 529880 h 757168"/>
                <a:gd name="connsiteX176" fmla="*/ 311112 w 12192000"/>
                <a:gd name="connsiteY176" fmla="*/ 525106 h 757168"/>
                <a:gd name="connsiteX177" fmla="*/ 184145 w 12192000"/>
                <a:gd name="connsiteY177" fmla="*/ 532188 h 757168"/>
                <a:gd name="connsiteX178" fmla="*/ 116886 w 12192000"/>
                <a:gd name="connsiteY178" fmla="*/ 530572 h 757168"/>
                <a:gd name="connsiteX179" fmla="*/ 23941 w 12192000"/>
                <a:gd name="connsiteY179" fmla="*/ 506433 h 757168"/>
                <a:gd name="connsiteX180" fmla="*/ 0 w 12192000"/>
                <a:gd name="connsiteY180" fmla="*/ 502149 h 75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12192000" h="757168">
                  <a:moveTo>
                    <a:pt x="0" y="0"/>
                  </a:moveTo>
                  <a:lnTo>
                    <a:pt x="41653" y="6945"/>
                  </a:lnTo>
                  <a:cubicBezTo>
                    <a:pt x="55151" y="9178"/>
                    <a:pt x="68996" y="11810"/>
                    <a:pt x="81317" y="15509"/>
                  </a:cubicBezTo>
                  <a:cubicBezTo>
                    <a:pt x="92911" y="18978"/>
                    <a:pt x="102562" y="24446"/>
                    <a:pt x="114150" y="28105"/>
                  </a:cubicBezTo>
                  <a:cubicBezTo>
                    <a:pt x="145644" y="37958"/>
                    <a:pt x="177914" y="47281"/>
                    <a:pt x="214865" y="58374"/>
                  </a:cubicBezTo>
                  <a:cubicBezTo>
                    <a:pt x="236680" y="42349"/>
                    <a:pt x="264438" y="53534"/>
                    <a:pt x="299237" y="63560"/>
                  </a:cubicBezTo>
                  <a:cubicBezTo>
                    <a:pt x="334763" y="73816"/>
                    <a:pt x="376093" y="78654"/>
                    <a:pt x="415570" y="83774"/>
                  </a:cubicBezTo>
                  <a:cubicBezTo>
                    <a:pt x="487949" y="93100"/>
                    <a:pt x="560804" y="100354"/>
                    <a:pt x="633210" y="109108"/>
                  </a:cubicBezTo>
                  <a:cubicBezTo>
                    <a:pt x="648566" y="111058"/>
                    <a:pt x="666073" y="114072"/>
                    <a:pt x="677567" y="119446"/>
                  </a:cubicBezTo>
                  <a:cubicBezTo>
                    <a:pt x="756262" y="155621"/>
                    <a:pt x="853422" y="169678"/>
                    <a:pt x="946429" y="171502"/>
                  </a:cubicBezTo>
                  <a:cubicBezTo>
                    <a:pt x="1019582" y="173044"/>
                    <a:pt x="1091239" y="175083"/>
                    <a:pt x="1163367" y="182106"/>
                  </a:cubicBezTo>
                  <a:cubicBezTo>
                    <a:pt x="1168863" y="182586"/>
                    <a:pt x="1176224" y="182589"/>
                    <a:pt x="1180337" y="181279"/>
                  </a:cubicBezTo>
                  <a:cubicBezTo>
                    <a:pt x="1205822" y="172503"/>
                    <a:pt x="1231920" y="173109"/>
                    <a:pt x="1263939" y="173070"/>
                  </a:cubicBezTo>
                  <a:cubicBezTo>
                    <a:pt x="1309211" y="172961"/>
                    <a:pt x="1350592" y="176848"/>
                    <a:pt x="1392213" y="183225"/>
                  </a:cubicBezTo>
                  <a:cubicBezTo>
                    <a:pt x="1422516" y="187866"/>
                    <a:pt x="1453010" y="195759"/>
                    <a:pt x="1479752" y="205174"/>
                  </a:cubicBezTo>
                  <a:cubicBezTo>
                    <a:pt x="1516962" y="218381"/>
                    <a:pt x="1553071" y="224660"/>
                    <a:pt x="1589813" y="211706"/>
                  </a:cubicBezTo>
                  <a:cubicBezTo>
                    <a:pt x="1629541" y="197953"/>
                    <a:pt x="1673292" y="205778"/>
                    <a:pt x="1716264" y="207459"/>
                  </a:cubicBezTo>
                  <a:cubicBezTo>
                    <a:pt x="1734988" y="208248"/>
                    <a:pt x="1754789" y="209668"/>
                    <a:pt x="1772900" y="208137"/>
                  </a:cubicBezTo>
                  <a:cubicBezTo>
                    <a:pt x="1825381" y="203828"/>
                    <a:pt x="1876222" y="195808"/>
                    <a:pt x="1929319" y="193822"/>
                  </a:cubicBezTo>
                  <a:cubicBezTo>
                    <a:pt x="1958819" y="192698"/>
                    <a:pt x="1991232" y="199166"/>
                    <a:pt x="2021514" y="204186"/>
                  </a:cubicBezTo>
                  <a:cubicBezTo>
                    <a:pt x="2052154" y="209417"/>
                    <a:pt x="2082323" y="216530"/>
                    <a:pt x="2111753" y="223797"/>
                  </a:cubicBezTo>
                  <a:cubicBezTo>
                    <a:pt x="2131736" y="228659"/>
                    <a:pt x="2153567" y="233429"/>
                    <a:pt x="2169356" y="241125"/>
                  </a:cubicBezTo>
                  <a:cubicBezTo>
                    <a:pt x="2205243" y="258649"/>
                    <a:pt x="2242901" y="263295"/>
                    <a:pt x="2286638" y="257382"/>
                  </a:cubicBezTo>
                  <a:cubicBezTo>
                    <a:pt x="2293313" y="256396"/>
                    <a:pt x="2301018" y="256799"/>
                    <a:pt x="2308368" y="256995"/>
                  </a:cubicBezTo>
                  <a:cubicBezTo>
                    <a:pt x="2426026" y="259155"/>
                    <a:pt x="2543593" y="262834"/>
                    <a:pt x="2660621" y="262863"/>
                  </a:cubicBezTo>
                  <a:cubicBezTo>
                    <a:pt x="2708088" y="262871"/>
                    <a:pt x="2754165" y="254412"/>
                    <a:pt x="2801134" y="250006"/>
                  </a:cubicBezTo>
                  <a:cubicBezTo>
                    <a:pt x="2810748" y="249174"/>
                    <a:pt x="2821504" y="247638"/>
                    <a:pt x="2830994" y="249091"/>
                  </a:cubicBezTo>
                  <a:cubicBezTo>
                    <a:pt x="2934354" y="264045"/>
                    <a:pt x="3032340" y="255254"/>
                    <a:pt x="3129084" y="242009"/>
                  </a:cubicBezTo>
                  <a:cubicBezTo>
                    <a:pt x="3139090" y="240625"/>
                    <a:pt x="3151170" y="241831"/>
                    <a:pt x="3162162" y="242789"/>
                  </a:cubicBezTo>
                  <a:cubicBezTo>
                    <a:pt x="3192925" y="245736"/>
                    <a:pt x="3225969" y="254145"/>
                    <a:pt x="3254072" y="251612"/>
                  </a:cubicBezTo>
                  <a:cubicBezTo>
                    <a:pt x="3328782" y="244461"/>
                    <a:pt x="3402881" y="234992"/>
                    <a:pt x="3473491" y="221903"/>
                  </a:cubicBezTo>
                  <a:cubicBezTo>
                    <a:pt x="3545212" y="208683"/>
                    <a:pt x="3611651" y="197856"/>
                    <a:pt x="3691860" y="219228"/>
                  </a:cubicBezTo>
                  <a:cubicBezTo>
                    <a:pt x="3725977" y="228268"/>
                    <a:pt x="3771754" y="225515"/>
                    <a:pt x="3811494" y="225691"/>
                  </a:cubicBezTo>
                  <a:cubicBezTo>
                    <a:pt x="3840564" y="225687"/>
                    <a:pt x="3868906" y="218586"/>
                    <a:pt x="3897533" y="220087"/>
                  </a:cubicBezTo>
                  <a:cubicBezTo>
                    <a:pt x="3973874" y="224087"/>
                    <a:pt x="4042293" y="217563"/>
                    <a:pt x="4109430" y="200477"/>
                  </a:cubicBezTo>
                  <a:cubicBezTo>
                    <a:pt x="4135544" y="193834"/>
                    <a:pt x="4175268" y="201258"/>
                    <a:pt x="4208772" y="200914"/>
                  </a:cubicBezTo>
                  <a:cubicBezTo>
                    <a:pt x="4244136" y="200288"/>
                    <a:pt x="4280583" y="199908"/>
                    <a:pt x="4314641" y="196159"/>
                  </a:cubicBezTo>
                  <a:cubicBezTo>
                    <a:pt x="4402743" y="186278"/>
                    <a:pt x="4489848" y="174436"/>
                    <a:pt x="4577622" y="163774"/>
                  </a:cubicBezTo>
                  <a:cubicBezTo>
                    <a:pt x="4649843" y="154967"/>
                    <a:pt x="4719794" y="168553"/>
                    <a:pt x="4790345" y="177592"/>
                  </a:cubicBezTo>
                  <a:cubicBezTo>
                    <a:pt x="4834576" y="183345"/>
                    <a:pt x="4875614" y="193701"/>
                    <a:pt x="4926164" y="184139"/>
                  </a:cubicBezTo>
                  <a:cubicBezTo>
                    <a:pt x="4974485" y="175032"/>
                    <a:pt x="5034899" y="180870"/>
                    <a:pt x="5088812" y="177401"/>
                  </a:cubicBezTo>
                  <a:cubicBezTo>
                    <a:pt x="5134238" y="174439"/>
                    <a:pt x="5178353" y="168165"/>
                    <a:pt x="5222466" y="162082"/>
                  </a:cubicBezTo>
                  <a:cubicBezTo>
                    <a:pt x="5282519" y="153783"/>
                    <a:pt x="5341864" y="144876"/>
                    <a:pt x="5406528" y="153987"/>
                  </a:cubicBezTo>
                  <a:cubicBezTo>
                    <a:pt x="5479960" y="164323"/>
                    <a:pt x="5531876" y="142624"/>
                    <a:pt x="5590716" y="129490"/>
                  </a:cubicBezTo>
                  <a:cubicBezTo>
                    <a:pt x="5631296" y="120553"/>
                    <a:pt x="5675395" y="114659"/>
                    <a:pt x="5719429" y="110099"/>
                  </a:cubicBezTo>
                  <a:cubicBezTo>
                    <a:pt x="5778247" y="104215"/>
                    <a:pt x="5838715" y="102042"/>
                    <a:pt x="5897895" y="96368"/>
                  </a:cubicBezTo>
                  <a:cubicBezTo>
                    <a:pt x="5987399" y="87895"/>
                    <a:pt x="6077855" y="82333"/>
                    <a:pt x="6169957" y="94411"/>
                  </a:cubicBezTo>
                  <a:cubicBezTo>
                    <a:pt x="6212360" y="99875"/>
                    <a:pt x="6252010" y="101763"/>
                    <a:pt x="6294827" y="99236"/>
                  </a:cubicBezTo>
                  <a:cubicBezTo>
                    <a:pt x="6364965" y="95091"/>
                    <a:pt x="6436581" y="97891"/>
                    <a:pt x="6494261" y="71724"/>
                  </a:cubicBezTo>
                  <a:cubicBezTo>
                    <a:pt x="6514615" y="62488"/>
                    <a:pt x="6550354" y="61691"/>
                    <a:pt x="6579627" y="57883"/>
                  </a:cubicBezTo>
                  <a:cubicBezTo>
                    <a:pt x="6613354" y="53353"/>
                    <a:pt x="6637770" y="57878"/>
                    <a:pt x="6654800" y="77086"/>
                  </a:cubicBezTo>
                  <a:cubicBezTo>
                    <a:pt x="6662444" y="85688"/>
                    <a:pt x="6685147" y="94892"/>
                    <a:pt x="6703059" y="97166"/>
                  </a:cubicBezTo>
                  <a:cubicBezTo>
                    <a:pt x="6756799" y="103989"/>
                    <a:pt x="6806654" y="100687"/>
                    <a:pt x="6859445" y="90481"/>
                  </a:cubicBezTo>
                  <a:cubicBezTo>
                    <a:pt x="6908894" y="80861"/>
                    <a:pt x="6969747" y="85387"/>
                    <a:pt x="7025414" y="83536"/>
                  </a:cubicBezTo>
                  <a:cubicBezTo>
                    <a:pt x="7064862" y="82168"/>
                    <a:pt x="7104501" y="77186"/>
                    <a:pt x="7144137" y="79264"/>
                  </a:cubicBezTo>
                  <a:cubicBezTo>
                    <a:pt x="7193316" y="81841"/>
                    <a:pt x="7241809" y="90488"/>
                    <a:pt x="7291235" y="95367"/>
                  </a:cubicBezTo>
                  <a:cubicBezTo>
                    <a:pt x="7329668" y="99288"/>
                    <a:pt x="7368978" y="100585"/>
                    <a:pt x="7407395" y="104888"/>
                  </a:cubicBezTo>
                  <a:cubicBezTo>
                    <a:pt x="7438868" y="108256"/>
                    <a:pt x="7469832" y="114265"/>
                    <a:pt x="7500837" y="119515"/>
                  </a:cubicBezTo>
                  <a:cubicBezTo>
                    <a:pt x="7512146" y="121444"/>
                    <a:pt x="7523255" y="127178"/>
                    <a:pt x="7533567" y="126955"/>
                  </a:cubicBezTo>
                  <a:cubicBezTo>
                    <a:pt x="7636025" y="124121"/>
                    <a:pt x="7707510" y="164497"/>
                    <a:pt x="7792910" y="185188"/>
                  </a:cubicBezTo>
                  <a:cubicBezTo>
                    <a:pt x="7882663" y="207063"/>
                    <a:pt x="7969001" y="237914"/>
                    <a:pt x="8070699" y="235423"/>
                  </a:cubicBezTo>
                  <a:cubicBezTo>
                    <a:pt x="8132239" y="233879"/>
                    <a:pt x="8191903" y="225939"/>
                    <a:pt x="8253177" y="222473"/>
                  </a:cubicBezTo>
                  <a:cubicBezTo>
                    <a:pt x="8274949" y="221324"/>
                    <a:pt x="8299150" y="222976"/>
                    <a:pt x="8320683" y="226393"/>
                  </a:cubicBezTo>
                  <a:cubicBezTo>
                    <a:pt x="8424731" y="242340"/>
                    <a:pt x="8527777" y="249266"/>
                    <a:pt x="8631438" y="237528"/>
                  </a:cubicBezTo>
                  <a:cubicBezTo>
                    <a:pt x="8649201" y="235596"/>
                    <a:pt x="8668058" y="233915"/>
                    <a:pt x="8686410" y="234877"/>
                  </a:cubicBezTo>
                  <a:cubicBezTo>
                    <a:pt x="8786966" y="240146"/>
                    <a:pt x="8885480" y="249315"/>
                    <a:pt x="8980658" y="273001"/>
                  </a:cubicBezTo>
                  <a:cubicBezTo>
                    <a:pt x="9012626" y="280972"/>
                    <a:pt x="9052108" y="279035"/>
                    <a:pt x="9087625" y="282423"/>
                  </a:cubicBezTo>
                  <a:cubicBezTo>
                    <a:pt x="9120583" y="285484"/>
                    <a:pt x="9154319" y="287825"/>
                    <a:pt x="9186017" y="293875"/>
                  </a:cubicBezTo>
                  <a:cubicBezTo>
                    <a:pt x="9232288" y="302785"/>
                    <a:pt x="9275554" y="305815"/>
                    <a:pt x="9323931" y="302628"/>
                  </a:cubicBezTo>
                  <a:cubicBezTo>
                    <a:pt x="9370084" y="299705"/>
                    <a:pt x="9419491" y="304964"/>
                    <a:pt x="9467213" y="307275"/>
                  </a:cubicBezTo>
                  <a:cubicBezTo>
                    <a:pt x="9520438" y="309874"/>
                    <a:pt x="9573661" y="312473"/>
                    <a:pt x="9626826" y="316213"/>
                  </a:cubicBezTo>
                  <a:cubicBezTo>
                    <a:pt x="9648094" y="317708"/>
                    <a:pt x="9671915" y="326588"/>
                    <a:pt x="9689696" y="324467"/>
                  </a:cubicBezTo>
                  <a:cubicBezTo>
                    <a:pt x="9747117" y="317175"/>
                    <a:pt x="9803355" y="332523"/>
                    <a:pt x="9860526" y="329986"/>
                  </a:cubicBezTo>
                  <a:cubicBezTo>
                    <a:pt x="9888572" y="328594"/>
                    <a:pt x="9919723" y="338048"/>
                    <a:pt x="9949775" y="340386"/>
                  </a:cubicBezTo>
                  <a:cubicBezTo>
                    <a:pt x="9998886" y="344296"/>
                    <a:pt x="10048092" y="346302"/>
                    <a:pt x="10097252" y="349262"/>
                  </a:cubicBezTo>
                  <a:cubicBezTo>
                    <a:pt x="10113390" y="350297"/>
                    <a:pt x="10129133" y="351886"/>
                    <a:pt x="10145261" y="353113"/>
                  </a:cubicBezTo>
                  <a:cubicBezTo>
                    <a:pt x="10159555" y="354243"/>
                    <a:pt x="10174512" y="356743"/>
                    <a:pt x="10188159" y="356124"/>
                  </a:cubicBezTo>
                  <a:cubicBezTo>
                    <a:pt x="10237589" y="353944"/>
                    <a:pt x="10286441" y="348682"/>
                    <a:pt x="10336144" y="348235"/>
                  </a:cubicBezTo>
                  <a:cubicBezTo>
                    <a:pt x="10379222" y="347822"/>
                    <a:pt x="10423443" y="353764"/>
                    <a:pt x="10466847" y="354131"/>
                  </a:cubicBezTo>
                  <a:cubicBezTo>
                    <a:pt x="10543353" y="354898"/>
                    <a:pt x="10619988" y="353190"/>
                    <a:pt x="10696514" y="353575"/>
                  </a:cubicBezTo>
                  <a:cubicBezTo>
                    <a:pt x="10713071" y="353680"/>
                    <a:pt x="10730069" y="359342"/>
                    <a:pt x="10746932" y="360606"/>
                  </a:cubicBezTo>
                  <a:cubicBezTo>
                    <a:pt x="10799731" y="364326"/>
                    <a:pt x="10852569" y="367289"/>
                    <a:pt x="10905388" y="370627"/>
                  </a:cubicBezTo>
                  <a:cubicBezTo>
                    <a:pt x="10935470" y="372396"/>
                    <a:pt x="10965963" y="373421"/>
                    <a:pt x="10995602" y="376691"/>
                  </a:cubicBezTo>
                  <a:cubicBezTo>
                    <a:pt x="11034750" y="381032"/>
                    <a:pt x="11070168" y="386324"/>
                    <a:pt x="11107647" y="373405"/>
                  </a:cubicBezTo>
                  <a:cubicBezTo>
                    <a:pt x="11165372" y="353347"/>
                    <a:pt x="11236837" y="366060"/>
                    <a:pt x="11302440" y="364156"/>
                  </a:cubicBezTo>
                  <a:cubicBezTo>
                    <a:pt x="11319394" y="363708"/>
                    <a:pt x="11336655" y="364422"/>
                    <a:pt x="11353613" y="363785"/>
                  </a:cubicBezTo>
                  <a:cubicBezTo>
                    <a:pt x="11384961" y="362566"/>
                    <a:pt x="11415955" y="360947"/>
                    <a:pt x="11447323" y="359346"/>
                  </a:cubicBezTo>
                  <a:cubicBezTo>
                    <a:pt x="11452855" y="359066"/>
                    <a:pt x="11459104" y="359200"/>
                    <a:pt x="11464292" y="358519"/>
                  </a:cubicBezTo>
                  <a:cubicBezTo>
                    <a:pt x="11512058" y="353010"/>
                    <a:pt x="11559143" y="346321"/>
                    <a:pt x="11607560" y="342370"/>
                  </a:cubicBezTo>
                  <a:cubicBezTo>
                    <a:pt x="11631218" y="340368"/>
                    <a:pt x="11657295" y="341352"/>
                    <a:pt x="11681426" y="344335"/>
                  </a:cubicBezTo>
                  <a:cubicBezTo>
                    <a:pt x="11751997" y="352993"/>
                    <a:pt x="11821986" y="358760"/>
                    <a:pt x="11893565" y="355261"/>
                  </a:cubicBezTo>
                  <a:cubicBezTo>
                    <a:pt x="11921973" y="353889"/>
                    <a:pt x="11953288" y="360300"/>
                    <a:pt x="11983290" y="363588"/>
                  </a:cubicBezTo>
                  <a:lnTo>
                    <a:pt x="12192000" y="388018"/>
                  </a:lnTo>
                  <a:lnTo>
                    <a:pt x="12192000" y="577115"/>
                  </a:lnTo>
                  <a:lnTo>
                    <a:pt x="12157329" y="588862"/>
                  </a:lnTo>
                  <a:cubicBezTo>
                    <a:pt x="12118393" y="608572"/>
                    <a:pt x="12109715" y="605637"/>
                    <a:pt x="12066948" y="586034"/>
                  </a:cubicBezTo>
                  <a:cubicBezTo>
                    <a:pt x="12016991" y="563193"/>
                    <a:pt x="11965119" y="541779"/>
                    <a:pt x="11911344" y="521599"/>
                  </a:cubicBezTo>
                  <a:cubicBezTo>
                    <a:pt x="11894383" y="515178"/>
                    <a:pt x="11869417" y="514060"/>
                    <a:pt x="11847823" y="511785"/>
                  </a:cubicBezTo>
                  <a:cubicBezTo>
                    <a:pt x="11811233" y="507768"/>
                    <a:pt x="11773630" y="501982"/>
                    <a:pt x="11737547" y="502380"/>
                  </a:cubicBezTo>
                  <a:cubicBezTo>
                    <a:pt x="11702930" y="502855"/>
                    <a:pt x="11668388" y="508866"/>
                    <a:pt x="11636052" y="514993"/>
                  </a:cubicBezTo>
                  <a:cubicBezTo>
                    <a:pt x="11545722" y="532199"/>
                    <a:pt x="11462455" y="555118"/>
                    <a:pt x="11394706" y="590867"/>
                  </a:cubicBezTo>
                  <a:cubicBezTo>
                    <a:pt x="11385999" y="595562"/>
                    <a:pt x="11369016" y="596581"/>
                    <a:pt x="11354978" y="597561"/>
                  </a:cubicBezTo>
                  <a:cubicBezTo>
                    <a:pt x="11332076" y="599224"/>
                    <a:pt x="11308448" y="600655"/>
                    <a:pt x="11285306" y="599825"/>
                  </a:cubicBezTo>
                  <a:cubicBezTo>
                    <a:pt x="11172906" y="595841"/>
                    <a:pt x="11083430" y="617861"/>
                    <a:pt x="11008528" y="656670"/>
                  </a:cubicBezTo>
                  <a:cubicBezTo>
                    <a:pt x="10986971" y="667750"/>
                    <a:pt x="10970753" y="668236"/>
                    <a:pt x="10948735" y="652964"/>
                  </a:cubicBezTo>
                  <a:cubicBezTo>
                    <a:pt x="10923173" y="635218"/>
                    <a:pt x="10885031" y="639705"/>
                    <a:pt x="10850698" y="641721"/>
                  </a:cubicBezTo>
                  <a:cubicBezTo>
                    <a:pt x="10815269" y="643680"/>
                    <a:pt x="10779458" y="645811"/>
                    <a:pt x="10744026" y="647769"/>
                  </a:cubicBezTo>
                  <a:cubicBezTo>
                    <a:pt x="10717832" y="649066"/>
                    <a:pt x="10692021" y="650003"/>
                    <a:pt x="10666160" y="651891"/>
                  </a:cubicBezTo>
                  <a:cubicBezTo>
                    <a:pt x="10585627" y="657783"/>
                    <a:pt x="10513854" y="650969"/>
                    <a:pt x="10450521" y="616552"/>
                  </a:cubicBezTo>
                  <a:cubicBezTo>
                    <a:pt x="10402221" y="590175"/>
                    <a:pt x="10339099" y="579806"/>
                    <a:pt x="10271192" y="583498"/>
                  </a:cubicBezTo>
                  <a:cubicBezTo>
                    <a:pt x="10262701" y="584006"/>
                    <a:pt x="10251859" y="587254"/>
                    <a:pt x="10246067" y="585423"/>
                  </a:cubicBezTo>
                  <a:cubicBezTo>
                    <a:pt x="10158786" y="558528"/>
                    <a:pt x="10086634" y="594049"/>
                    <a:pt x="10005027" y="592252"/>
                  </a:cubicBezTo>
                  <a:cubicBezTo>
                    <a:pt x="9969004" y="591507"/>
                    <a:pt x="9931565" y="603664"/>
                    <a:pt x="9898681" y="613195"/>
                  </a:cubicBezTo>
                  <a:cubicBezTo>
                    <a:pt x="9853463" y="626281"/>
                    <a:pt x="9813049" y="639042"/>
                    <a:pt x="9753225" y="629038"/>
                  </a:cubicBezTo>
                  <a:cubicBezTo>
                    <a:pt x="9693404" y="618845"/>
                    <a:pt x="9637675" y="628898"/>
                    <a:pt x="9591376" y="648601"/>
                  </a:cubicBezTo>
                  <a:cubicBezTo>
                    <a:pt x="9556001" y="663537"/>
                    <a:pt x="9518120" y="663077"/>
                    <a:pt x="9472860" y="655936"/>
                  </a:cubicBezTo>
                  <a:cubicBezTo>
                    <a:pt x="9416283" y="647056"/>
                    <a:pt x="9357217" y="643578"/>
                    <a:pt x="9299788" y="636945"/>
                  </a:cubicBezTo>
                  <a:cubicBezTo>
                    <a:pt x="9287347" y="635531"/>
                    <a:pt x="9271710" y="632039"/>
                    <a:pt x="9264605" y="627087"/>
                  </a:cubicBezTo>
                  <a:cubicBezTo>
                    <a:pt x="9177661" y="565680"/>
                    <a:pt x="9051076" y="558473"/>
                    <a:pt x="8926435" y="549269"/>
                  </a:cubicBezTo>
                  <a:cubicBezTo>
                    <a:pt x="8850925" y="543595"/>
                    <a:pt x="8774954" y="539613"/>
                    <a:pt x="8698934" y="536583"/>
                  </a:cubicBezTo>
                  <a:cubicBezTo>
                    <a:pt x="8673232" y="535428"/>
                    <a:pt x="8645916" y="537050"/>
                    <a:pt x="8622862" y="541563"/>
                  </a:cubicBezTo>
                  <a:cubicBezTo>
                    <a:pt x="8574890" y="551069"/>
                    <a:pt x="8530403" y="564380"/>
                    <a:pt x="8482784" y="574094"/>
                  </a:cubicBezTo>
                  <a:cubicBezTo>
                    <a:pt x="8464923" y="577929"/>
                    <a:pt x="8442157" y="576927"/>
                    <a:pt x="8421565" y="576610"/>
                  </a:cubicBezTo>
                  <a:cubicBezTo>
                    <a:pt x="8385152" y="576229"/>
                    <a:pt x="8345023" y="569546"/>
                    <a:pt x="8313469" y="574762"/>
                  </a:cubicBezTo>
                  <a:cubicBezTo>
                    <a:pt x="8231431" y="588203"/>
                    <a:pt x="8155671" y="580227"/>
                    <a:pt x="8079520" y="558685"/>
                  </a:cubicBezTo>
                  <a:cubicBezTo>
                    <a:pt x="7972906" y="528487"/>
                    <a:pt x="7870782" y="525043"/>
                    <a:pt x="7773327" y="558854"/>
                  </a:cubicBezTo>
                  <a:cubicBezTo>
                    <a:pt x="7729470" y="574107"/>
                    <a:pt x="7688069" y="563543"/>
                    <a:pt x="7652477" y="547561"/>
                  </a:cubicBezTo>
                  <a:cubicBezTo>
                    <a:pt x="7611494" y="529005"/>
                    <a:pt x="7570974" y="522685"/>
                    <a:pt x="7522274" y="532150"/>
                  </a:cubicBezTo>
                  <a:cubicBezTo>
                    <a:pt x="7511488" y="534257"/>
                    <a:pt x="7496511" y="532136"/>
                    <a:pt x="7484080" y="530532"/>
                  </a:cubicBezTo>
                  <a:cubicBezTo>
                    <a:pt x="7413133" y="522044"/>
                    <a:pt x="7341987" y="510303"/>
                    <a:pt x="7282277" y="540177"/>
                  </a:cubicBezTo>
                  <a:cubicBezTo>
                    <a:pt x="7270558" y="546051"/>
                    <a:pt x="7251336" y="547713"/>
                    <a:pt x="7235690" y="551282"/>
                  </a:cubicBezTo>
                  <a:cubicBezTo>
                    <a:pt x="7170161" y="565782"/>
                    <a:pt x="7172820" y="564203"/>
                    <a:pt x="7116339" y="539494"/>
                  </a:cubicBezTo>
                  <a:cubicBezTo>
                    <a:pt x="7086841" y="526502"/>
                    <a:pt x="7045980" y="512724"/>
                    <a:pt x="7011067" y="511848"/>
                  </a:cubicBezTo>
                  <a:cubicBezTo>
                    <a:pt x="6800473" y="506533"/>
                    <a:pt x="6601893" y="468653"/>
                    <a:pt x="6403234" y="432296"/>
                  </a:cubicBezTo>
                  <a:cubicBezTo>
                    <a:pt x="6280760" y="409851"/>
                    <a:pt x="6160432" y="402592"/>
                    <a:pt x="6036273" y="412301"/>
                  </a:cubicBezTo>
                  <a:cubicBezTo>
                    <a:pt x="5946471" y="419425"/>
                    <a:pt x="5863077" y="395593"/>
                    <a:pt x="5780467" y="377910"/>
                  </a:cubicBezTo>
                  <a:cubicBezTo>
                    <a:pt x="5763357" y="374343"/>
                    <a:pt x="5747757" y="363033"/>
                    <a:pt x="5739051" y="353609"/>
                  </a:cubicBezTo>
                  <a:cubicBezTo>
                    <a:pt x="5707675" y="320294"/>
                    <a:pt x="5653252" y="312483"/>
                    <a:pt x="5583566" y="321995"/>
                  </a:cubicBezTo>
                  <a:cubicBezTo>
                    <a:pt x="5528347" y="329404"/>
                    <a:pt x="5477716" y="340486"/>
                    <a:pt x="5432030" y="362512"/>
                  </a:cubicBezTo>
                  <a:cubicBezTo>
                    <a:pt x="5378421" y="388318"/>
                    <a:pt x="5322767" y="418026"/>
                    <a:pt x="5241398" y="425781"/>
                  </a:cubicBezTo>
                  <a:cubicBezTo>
                    <a:pt x="5206262" y="429089"/>
                    <a:pt x="5176131" y="428273"/>
                    <a:pt x="5139710" y="421022"/>
                  </a:cubicBezTo>
                  <a:cubicBezTo>
                    <a:pt x="5069048" y="407018"/>
                    <a:pt x="4997864" y="396037"/>
                    <a:pt x="4929402" y="424310"/>
                  </a:cubicBezTo>
                  <a:cubicBezTo>
                    <a:pt x="4891785" y="439890"/>
                    <a:pt x="4841650" y="448519"/>
                    <a:pt x="4782793" y="441046"/>
                  </a:cubicBezTo>
                  <a:cubicBezTo>
                    <a:pt x="4709316" y="431663"/>
                    <a:pt x="4641426" y="442031"/>
                    <a:pt x="4577594" y="459290"/>
                  </a:cubicBezTo>
                  <a:cubicBezTo>
                    <a:pt x="4554816" y="465538"/>
                    <a:pt x="4527069" y="468279"/>
                    <a:pt x="4500826" y="470529"/>
                  </a:cubicBezTo>
                  <a:cubicBezTo>
                    <a:pt x="4440199" y="475746"/>
                    <a:pt x="4379252" y="479993"/>
                    <a:pt x="4317973" y="483649"/>
                  </a:cubicBezTo>
                  <a:cubicBezTo>
                    <a:pt x="4267762" y="486741"/>
                    <a:pt x="4217264" y="488292"/>
                    <a:pt x="4166722" y="490602"/>
                  </a:cubicBezTo>
                  <a:cubicBezTo>
                    <a:pt x="4111394" y="493045"/>
                    <a:pt x="4067073" y="503124"/>
                    <a:pt x="4042814" y="530660"/>
                  </a:cubicBezTo>
                  <a:cubicBezTo>
                    <a:pt x="4034996" y="539407"/>
                    <a:pt x="4017001" y="545715"/>
                    <a:pt x="4002653" y="552594"/>
                  </a:cubicBezTo>
                  <a:cubicBezTo>
                    <a:pt x="3992459" y="557592"/>
                    <a:pt x="3979023" y="561086"/>
                    <a:pt x="3969549" y="566312"/>
                  </a:cubicBezTo>
                  <a:cubicBezTo>
                    <a:pt x="3919896" y="593854"/>
                    <a:pt x="3870968" y="621622"/>
                    <a:pt x="3821685" y="649183"/>
                  </a:cubicBezTo>
                  <a:cubicBezTo>
                    <a:pt x="3816761" y="651788"/>
                    <a:pt x="3811445" y="654943"/>
                    <a:pt x="3805138" y="655947"/>
                  </a:cubicBezTo>
                  <a:cubicBezTo>
                    <a:pt x="3739817" y="666451"/>
                    <a:pt x="3673801" y="676154"/>
                    <a:pt x="3609177" y="687459"/>
                  </a:cubicBezTo>
                  <a:cubicBezTo>
                    <a:pt x="3584288" y="691878"/>
                    <a:pt x="3558597" y="697589"/>
                    <a:pt x="3539727" y="706521"/>
                  </a:cubicBezTo>
                  <a:cubicBezTo>
                    <a:pt x="3496714" y="726780"/>
                    <a:pt x="3457268" y="749132"/>
                    <a:pt x="3396572" y="755681"/>
                  </a:cubicBezTo>
                  <a:cubicBezTo>
                    <a:pt x="3378807" y="757611"/>
                    <a:pt x="3357809" y="758036"/>
                    <a:pt x="3341054" y="754679"/>
                  </a:cubicBezTo>
                  <a:cubicBezTo>
                    <a:pt x="3272962" y="740809"/>
                    <a:pt x="3206471" y="724541"/>
                    <a:pt x="3138775" y="710120"/>
                  </a:cubicBezTo>
                  <a:cubicBezTo>
                    <a:pt x="3095820" y="701191"/>
                    <a:pt x="3056969" y="691141"/>
                    <a:pt x="3037283" y="666453"/>
                  </a:cubicBezTo>
                  <a:cubicBezTo>
                    <a:pt x="3031764" y="659487"/>
                    <a:pt x="3015626" y="651391"/>
                    <a:pt x="3002117" y="649347"/>
                  </a:cubicBezTo>
                  <a:cubicBezTo>
                    <a:pt x="2915220" y="636209"/>
                    <a:pt x="2829194" y="627503"/>
                    <a:pt x="2747294" y="652400"/>
                  </a:cubicBezTo>
                  <a:cubicBezTo>
                    <a:pt x="2730084" y="657794"/>
                    <a:pt x="2698519" y="656140"/>
                    <a:pt x="2676273" y="652304"/>
                  </a:cubicBezTo>
                  <a:cubicBezTo>
                    <a:pt x="2590546" y="637890"/>
                    <a:pt x="2508883" y="630176"/>
                    <a:pt x="2432360" y="657836"/>
                  </a:cubicBezTo>
                  <a:cubicBezTo>
                    <a:pt x="2423352" y="661179"/>
                    <a:pt x="2395274" y="656272"/>
                    <a:pt x="2382311" y="650824"/>
                  </a:cubicBezTo>
                  <a:cubicBezTo>
                    <a:pt x="2257393" y="597728"/>
                    <a:pt x="2187724" y="592930"/>
                    <a:pt x="2055134" y="630053"/>
                  </a:cubicBezTo>
                  <a:cubicBezTo>
                    <a:pt x="2046542" y="632464"/>
                    <a:pt x="2035364" y="635121"/>
                    <a:pt x="2031829" y="639324"/>
                  </a:cubicBezTo>
                  <a:cubicBezTo>
                    <a:pt x="2007977" y="666120"/>
                    <a:pt x="1960229" y="664380"/>
                    <a:pt x="1912764" y="664183"/>
                  </a:cubicBezTo>
                  <a:cubicBezTo>
                    <a:pt x="1860521" y="663924"/>
                    <a:pt x="1808236" y="664426"/>
                    <a:pt x="1755637" y="663960"/>
                  </a:cubicBezTo>
                  <a:cubicBezTo>
                    <a:pt x="1746439" y="663859"/>
                    <a:pt x="1736243" y="661799"/>
                    <a:pt x="1727159" y="659605"/>
                  </a:cubicBezTo>
                  <a:cubicBezTo>
                    <a:pt x="1692256" y="651480"/>
                    <a:pt x="1658604" y="640559"/>
                    <a:pt x="1622470" y="634850"/>
                  </a:cubicBezTo>
                  <a:cubicBezTo>
                    <a:pt x="1544362" y="622552"/>
                    <a:pt x="1469248" y="602210"/>
                    <a:pt x="1385955" y="604522"/>
                  </a:cubicBezTo>
                  <a:cubicBezTo>
                    <a:pt x="1371585" y="604913"/>
                    <a:pt x="1355357" y="598530"/>
                    <a:pt x="1340055" y="595629"/>
                  </a:cubicBezTo>
                  <a:cubicBezTo>
                    <a:pt x="1312351" y="590552"/>
                    <a:pt x="1285460" y="583993"/>
                    <a:pt x="1257271" y="581180"/>
                  </a:cubicBezTo>
                  <a:cubicBezTo>
                    <a:pt x="1182583" y="573830"/>
                    <a:pt x="1107142" y="566824"/>
                    <a:pt x="1031914" y="562692"/>
                  </a:cubicBezTo>
                  <a:cubicBezTo>
                    <a:pt x="995593" y="560597"/>
                    <a:pt x="958880" y="565923"/>
                    <a:pt x="922031" y="566853"/>
                  </a:cubicBezTo>
                  <a:cubicBezTo>
                    <a:pt x="905446" y="567320"/>
                    <a:pt x="878533" y="568199"/>
                    <a:pt x="873250" y="563724"/>
                  </a:cubicBezTo>
                  <a:cubicBezTo>
                    <a:pt x="832343" y="529722"/>
                    <a:pt x="772202" y="532674"/>
                    <a:pt x="711627" y="529880"/>
                  </a:cubicBezTo>
                  <a:cubicBezTo>
                    <a:pt x="577999" y="523641"/>
                    <a:pt x="447408" y="543696"/>
                    <a:pt x="311112" y="525106"/>
                  </a:cubicBezTo>
                  <a:cubicBezTo>
                    <a:pt x="271645" y="519795"/>
                    <a:pt x="226936" y="530235"/>
                    <a:pt x="184145" y="532188"/>
                  </a:cubicBezTo>
                  <a:cubicBezTo>
                    <a:pt x="162015" y="533128"/>
                    <a:pt x="137665" y="534333"/>
                    <a:pt x="116886" y="530572"/>
                  </a:cubicBezTo>
                  <a:cubicBezTo>
                    <a:pt x="84810" y="524693"/>
                    <a:pt x="54011" y="515448"/>
                    <a:pt x="23941" y="506433"/>
                  </a:cubicBezTo>
                  <a:lnTo>
                    <a:pt x="0" y="502149"/>
                  </a:lnTo>
                  <a:close/>
                </a:path>
              </a:pathLst>
            </a:custGeom>
            <a:blipFill>
              <a:blip r:embed="rId3">
                <a:alphaModFix amt="57000"/>
              </a:blip>
              <a:tile tx="0" ty="0" sx="100000" sy="10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4" name="Content Placeholder 3"/>
          <p:cNvSpPr>
            <a:spLocks noGrp="1"/>
          </p:cNvSpPr>
          <p:nvPr>
            <p:ph idx="1"/>
          </p:nvPr>
        </p:nvSpPr>
        <p:spPr>
          <a:xfrm>
            <a:off x="5661026" y="3882768"/>
            <a:ext cx="5692774" cy="1648849"/>
          </a:xfrm>
        </p:spPr>
        <p:txBody>
          <a:bodyPr>
            <a:noAutofit/>
          </a:bodyPr>
          <a:lstStyle/>
          <a:p>
            <a:r>
              <a:rPr lang="en-US" sz="2000" dirty="0">
                <a:solidFill>
                  <a:schemeClr val="bg1">
                    <a:alpha val="80000"/>
                  </a:schemeClr>
                </a:solidFill>
              </a:rPr>
              <a:t>32-Bit Microsoft .NET executable</a:t>
            </a:r>
          </a:p>
          <a:p>
            <a:r>
              <a:rPr lang="en-US" sz="2000" dirty="0">
                <a:solidFill>
                  <a:schemeClr val="bg1">
                    <a:alpha val="80000"/>
                  </a:schemeClr>
                </a:solidFill>
              </a:rPr>
              <a:t>Size 349KB (it contains significant amount of data and code)</a:t>
            </a:r>
          </a:p>
          <a:p>
            <a:r>
              <a:rPr lang="en-US" sz="2000" dirty="0">
                <a:solidFill>
                  <a:schemeClr val="bg1">
                    <a:alpha val="80000"/>
                  </a:schemeClr>
                </a:solidFill>
              </a:rPr>
              <a:t>First two bytes (4D,MZ) indicate an executable</a:t>
            </a:r>
          </a:p>
          <a:p>
            <a:r>
              <a:rPr lang="en-US" sz="2000" dirty="0">
                <a:solidFill>
                  <a:schemeClr val="bg1">
                    <a:alpha val="80000"/>
                  </a:schemeClr>
                </a:solidFill>
              </a:rPr>
              <a:t>High Entropy of 7.947 packing/compression</a:t>
            </a:r>
          </a:p>
          <a:p>
            <a:r>
              <a:rPr lang="en-US" sz="2000" dirty="0">
                <a:solidFill>
                  <a:schemeClr val="bg1">
                    <a:alpha val="80000"/>
                  </a:schemeClr>
                </a:solidFill>
              </a:rPr>
              <a:t>Virtual address allocation of 348, 388 bytes – memory allocated during execution.</a:t>
            </a:r>
          </a:p>
          <a:p>
            <a:endParaRPr lang="en-GB" sz="2000" dirty="0">
              <a:solidFill>
                <a:schemeClr val="bg1">
                  <a:alpha val="80000"/>
                </a:schemeClr>
              </a:solidFill>
            </a:endParaRPr>
          </a:p>
        </p:txBody>
      </p:sp>
    </p:spTree>
    <p:extLst>
      <p:ext uri="{BB962C8B-B14F-4D97-AF65-F5344CB8AC3E}">
        <p14:creationId xmlns:p14="http://schemas.microsoft.com/office/powerpoint/2010/main" val="84960919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12609869-9E80-471B-A487-A53288E0E7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CFB1133-91EF-754E-EC5F-4BAB71E15441}"/>
              </a:ext>
            </a:extLst>
          </p:cNvPr>
          <p:cNvSpPr>
            <a:spLocks noGrp="1"/>
          </p:cNvSpPr>
          <p:nvPr>
            <p:ph type="title"/>
          </p:nvPr>
        </p:nvSpPr>
        <p:spPr>
          <a:xfrm>
            <a:off x="383402" y="298354"/>
            <a:ext cx="6785029" cy="1642970"/>
          </a:xfrm>
        </p:spPr>
        <p:txBody>
          <a:bodyPr anchor="b">
            <a:normAutofit/>
          </a:bodyPr>
          <a:lstStyle/>
          <a:p>
            <a:r>
              <a:rPr lang="en-US" sz="4000"/>
              <a:t>Malware Analysis – Basic Static Analysis </a:t>
            </a:r>
            <a:endParaRPr lang="en-US" sz="4000" dirty="0"/>
          </a:p>
        </p:txBody>
      </p:sp>
      <p:sp>
        <p:nvSpPr>
          <p:cNvPr id="18" name="Rectangle 17">
            <a:extLst>
              <a:ext uri="{FF2B5EF4-FFF2-40B4-BE49-F238E27FC236}">
                <a16:creationId xmlns:a16="http://schemas.microsoft.com/office/drawing/2014/main" id="{7004738A-9D34-43E8-97D2-CA0EED4F8B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5"/>
            <a:ext cx="4092521" cy="6858000"/>
          </a:xfrm>
          <a:prstGeom prst="rect">
            <a:avLst/>
          </a:prstGeom>
          <a:gradFill>
            <a:gsLst>
              <a:gs pos="8000">
                <a:srgbClr val="000000">
                  <a:alpha val="94000"/>
                </a:srgbClr>
              </a:gs>
              <a:gs pos="100000">
                <a:schemeClr val="accent1"/>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B8B8D07F-F13E-443E-BA68-2D26672D76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
            <a:ext cx="4092521" cy="6400369"/>
          </a:xfrm>
          <a:prstGeom prst="rect">
            <a:avLst/>
          </a:prstGeom>
          <a:gradFill>
            <a:gsLst>
              <a:gs pos="31000">
                <a:schemeClr val="accent1">
                  <a:lumMod val="50000"/>
                  <a:alpha val="0"/>
                </a:schemeClr>
              </a:gs>
              <a:gs pos="100000">
                <a:schemeClr val="accent1">
                  <a:lumMod val="50000"/>
                  <a:alpha val="26000"/>
                </a:scheme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2813A4FA-24A5-41ED-A534-3807D1B2F3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2"/>
            <a:ext cx="4068667" cy="6400389"/>
          </a:xfrm>
          <a:prstGeom prst="rect">
            <a:avLst/>
          </a:prstGeom>
          <a:gradFill>
            <a:gsLst>
              <a:gs pos="0">
                <a:schemeClr val="accent1">
                  <a:alpha val="0"/>
                </a:schemeClr>
              </a:gs>
              <a:gs pos="72000">
                <a:srgbClr val="000000">
                  <a:alpha val="21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C3944F27-CA70-4E84-A51A-E6BF895589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10"/>
            <a:ext cx="3611467" cy="6857997"/>
          </a:xfrm>
          <a:prstGeom prst="rect">
            <a:avLst/>
          </a:prstGeom>
          <a:gradFill>
            <a:gsLst>
              <a:gs pos="0">
                <a:schemeClr val="accent1">
                  <a:alpha val="0"/>
                </a:schemeClr>
              </a:gs>
              <a:gs pos="93000">
                <a:srgbClr val="000000">
                  <a:alpha val="29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p:cNvPicPr>
            <a:picLocks noChangeAspect="1"/>
          </p:cNvPicPr>
          <p:nvPr/>
        </p:nvPicPr>
        <p:blipFill>
          <a:blip r:embed="rId2"/>
          <a:stretch>
            <a:fillRect/>
          </a:stretch>
        </p:blipFill>
        <p:spPr>
          <a:xfrm>
            <a:off x="7448550" y="457633"/>
            <a:ext cx="4474222" cy="6047942"/>
          </a:xfrm>
          <a:prstGeom prst="rect">
            <a:avLst/>
          </a:prstGeom>
        </p:spPr>
      </p:pic>
      <p:graphicFrame>
        <p:nvGraphicFramePr>
          <p:cNvPr id="11" name="Content Placeholder 7">
            <a:extLst>
              <a:ext uri="{FF2B5EF4-FFF2-40B4-BE49-F238E27FC236}">
                <a16:creationId xmlns:a16="http://schemas.microsoft.com/office/drawing/2014/main" id="{94C1DDC2-A8E2-3E9F-D6FE-5F5C952B5BB2}"/>
              </a:ext>
            </a:extLst>
          </p:cNvPr>
          <p:cNvGraphicFramePr>
            <a:graphicFrameLocks noGrp="1"/>
          </p:cNvGraphicFramePr>
          <p:nvPr>
            <p:ph idx="1"/>
            <p:extLst>
              <p:ext uri="{D42A27DB-BD31-4B8C-83A1-F6EECF244321}">
                <p14:modId xmlns:p14="http://schemas.microsoft.com/office/powerpoint/2010/main" val="1338627912"/>
              </p:ext>
            </p:extLst>
          </p:nvPr>
        </p:nvGraphicFramePr>
        <p:xfrm>
          <a:off x="201948" y="1941324"/>
          <a:ext cx="6954556" cy="353508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0603937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9" name="Rectangle 68">
            <a:extLst>
              <a:ext uri="{FF2B5EF4-FFF2-40B4-BE49-F238E27FC236}">
                <a16:creationId xmlns:a16="http://schemas.microsoft.com/office/drawing/2014/main" id="{2151139A-886F-4B97-8815-729AD3831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71" name="Rectangle 70">
            <a:extLst>
              <a:ext uri="{FF2B5EF4-FFF2-40B4-BE49-F238E27FC236}">
                <a16:creationId xmlns:a16="http://schemas.microsoft.com/office/drawing/2014/main" id="{AB5E08C4-8CDD-4623-A5B8-E998C6DEE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15F33878-D502-4FFA-8ACE-F2AECDB2A2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D3539FEE-81D3-4406-802E-60B20B16F4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7" name="Rectangle 76">
            <a:extLst>
              <a:ext uri="{FF2B5EF4-FFF2-40B4-BE49-F238E27FC236}">
                <a16:creationId xmlns:a16="http://schemas.microsoft.com/office/drawing/2014/main" id="{DC701763-729E-462F-A5A8-E0DEFEB1E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CFB1133-91EF-754E-EC5F-4BAB71E15441}"/>
              </a:ext>
            </a:extLst>
          </p:cNvPr>
          <p:cNvSpPr>
            <a:spLocks noGrp="1"/>
          </p:cNvSpPr>
          <p:nvPr>
            <p:ph type="title"/>
          </p:nvPr>
        </p:nvSpPr>
        <p:spPr>
          <a:xfrm>
            <a:off x="699714" y="353160"/>
            <a:ext cx="7091300" cy="898581"/>
          </a:xfrm>
        </p:spPr>
        <p:txBody>
          <a:bodyPr vert="horz" lIns="91440" tIns="45720" rIns="91440" bIns="45720" rtlCol="0" anchor="ctr">
            <a:normAutofit/>
          </a:bodyPr>
          <a:lstStyle/>
          <a:p>
            <a:r>
              <a:rPr lang="en-US" sz="3400">
                <a:solidFill>
                  <a:srgbClr val="FFFFFF"/>
                </a:solidFill>
              </a:rPr>
              <a:t>Malware Analysis – Basic Static Analysis </a:t>
            </a:r>
          </a:p>
        </p:txBody>
      </p:sp>
      <p:pic>
        <p:nvPicPr>
          <p:cNvPr id="5" name="Picture 4" descr="A screenshot of a computer&#10;&#10;Description automatically generated"/>
          <p:cNvPicPr>
            <a:picLocks noChangeAspect="1"/>
          </p:cNvPicPr>
          <p:nvPr/>
        </p:nvPicPr>
        <p:blipFill>
          <a:blip r:embed="rId2"/>
          <a:srcRect l="1708"/>
          <a:stretch/>
        </p:blipFill>
        <p:spPr>
          <a:xfrm>
            <a:off x="226637" y="1781910"/>
            <a:ext cx="5869361" cy="4387778"/>
          </a:xfrm>
          <a:prstGeom prst="rect">
            <a:avLst/>
          </a:prstGeom>
        </p:spPr>
      </p:pic>
      <p:pic>
        <p:nvPicPr>
          <p:cNvPr id="3" name="Content Placeholder 2" descr="A screenshot of a computer&#10;&#10;Description automatically generated"/>
          <p:cNvPicPr>
            <a:picLocks noGrp="1" noChangeAspect="1"/>
          </p:cNvPicPr>
          <p:nvPr>
            <p:ph idx="1"/>
          </p:nvPr>
        </p:nvPicPr>
        <p:blipFill>
          <a:blip r:embed="rId3"/>
          <a:srcRect r="-1" b="6335"/>
          <a:stretch/>
        </p:blipFill>
        <p:spPr>
          <a:xfrm>
            <a:off x="6096000" y="1749417"/>
            <a:ext cx="5539991" cy="4159987"/>
          </a:xfrm>
          <a:prstGeom prst="rect">
            <a:avLst/>
          </a:prstGeom>
        </p:spPr>
      </p:pic>
    </p:spTree>
    <p:extLst>
      <p:ext uri="{BB962C8B-B14F-4D97-AF65-F5344CB8AC3E}">
        <p14:creationId xmlns:p14="http://schemas.microsoft.com/office/powerpoint/2010/main" val="3555110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B712E947-0734-45F9-9C4F-41114EC3A3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285"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12B3290A-D3BF-4B87-B55B-FD9A98B497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9030" cy="1576446"/>
            <a:chOff x="0" y="0"/>
            <a:chExt cx="12192002" cy="1576446"/>
          </a:xfrm>
        </p:grpSpPr>
        <p:sp>
          <p:nvSpPr>
            <p:cNvPr id="26" name="Rectangle 25">
              <a:extLst>
                <a:ext uri="{FF2B5EF4-FFF2-40B4-BE49-F238E27FC236}">
                  <a16:creationId xmlns:a16="http://schemas.microsoft.com/office/drawing/2014/main" id="{033A715A-0686-440A-8F40-441B42A660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4761657F-19F2-425B-B7E9-0118CD13C3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5307778" y="-5307778"/>
              <a:ext cx="1576446" cy="12192002"/>
            </a:xfrm>
            <a:prstGeom prst="rect">
              <a:avLst/>
            </a:prstGeom>
            <a:gradFill>
              <a:gsLst>
                <a:gs pos="45000">
                  <a:schemeClr val="accent1">
                    <a:alpha val="0"/>
                  </a:schemeClr>
                </a:gs>
                <a:gs pos="99000">
                  <a:srgbClr val="000000">
                    <a:alpha val="74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E27B6634-79D3-4EDD-A77A-1065D6F3A4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825434" y="0"/>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3CFB1133-91EF-754E-EC5F-4BAB71E15441}"/>
              </a:ext>
            </a:extLst>
          </p:cNvPr>
          <p:cNvSpPr>
            <a:spLocks noGrp="1"/>
          </p:cNvSpPr>
          <p:nvPr>
            <p:ph type="title"/>
          </p:nvPr>
        </p:nvSpPr>
        <p:spPr>
          <a:xfrm>
            <a:off x="1371598" y="319314"/>
            <a:ext cx="9477377" cy="1030515"/>
          </a:xfrm>
        </p:spPr>
        <p:txBody>
          <a:bodyPr vert="horz" lIns="91440" tIns="45720" rIns="91440" bIns="45720" rtlCol="0" anchor="ctr">
            <a:normAutofit/>
          </a:bodyPr>
          <a:lstStyle/>
          <a:p>
            <a:r>
              <a:rPr lang="en-US" sz="4000">
                <a:solidFill>
                  <a:srgbClr val="FFFFFF"/>
                </a:solidFill>
              </a:rPr>
              <a:t>Basic Static Analysis-File Identification </a:t>
            </a:r>
          </a:p>
        </p:txBody>
      </p:sp>
      <p:pic>
        <p:nvPicPr>
          <p:cNvPr id="9" name="Content Placeholder 8"/>
          <p:cNvPicPr>
            <a:picLocks noGrp="1" noChangeAspect="1"/>
          </p:cNvPicPr>
          <p:nvPr>
            <p:ph idx="1"/>
          </p:nvPr>
        </p:nvPicPr>
        <p:blipFill>
          <a:blip r:embed="rId2"/>
          <a:stretch>
            <a:fillRect/>
          </a:stretch>
        </p:blipFill>
        <p:spPr>
          <a:xfrm>
            <a:off x="879228" y="1928173"/>
            <a:ext cx="4938767" cy="3247241"/>
          </a:xfrm>
          <a:prstGeom prst="rect">
            <a:avLst/>
          </a:prstGeom>
        </p:spPr>
      </p:pic>
      <p:pic>
        <p:nvPicPr>
          <p:cNvPr id="10" name="Picture 9"/>
          <p:cNvPicPr>
            <a:picLocks noChangeAspect="1"/>
          </p:cNvPicPr>
          <p:nvPr/>
        </p:nvPicPr>
        <p:blipFill>
          <a:blip r:embed="rId3"/>
          <a:stretch>
            <a:fillRect/>
          </a:stretch>
        </p:blipFill>
        <p:spPr>
          <a:xfrm>
            <a:off x="5817994" y="1945804"/>
            <a:ext cx="6255595" cy="2294600"/>
          </a:xfrm>
          <a:prstGeom prst="rect">
            <a:avLst/>
          </a:prstGeom>
        </p:spPr>
      </p:pic>
      <p:sp>
        <p:nvSpPr>
          <p:cNvPr id="11" name="Rectangle 10"/>
          <p:cNvSpPr/>
          <p:nvPr/>
        </p:nvSpPr>
        <p:spPr>
          <a:xfrm>
            <a:off x="778745" y="5324074"/>
            <a:ext cx="9496427" cy="1385266"/>
          </a:xfrm>
          <a:prstGeom prst="rect">
            <a:avLst/>
          </a:prstGeom>
        </p:spPr>
        <p:txBody>
          <a:bodyPr vert="horz" lIns="91440" tIns="45720" rIns="91440" bIns="45720" rtlCol="0">
            <a:normAutofit/>
          </a:bodyPr>
          <a:lstStyle/>
          <a:p>
            <a:pPr marL="285750" indent="-228600">
              <a:lnSpc>
                <a:spcPct val="90000"/>
              </a:lnSpc>
              <a:spcAft>
                <a:spcPts val="600"/>
              </a:spcAft>
              <a:buFont typeface="Arial" panose="020B0604020202020204" pitchFamily="34" charset="0"/>
              <a:buChar char="•"/>
            </a:pPr>
            <a:r>
              <a:rPr lang="en-US" sz="2000" dirty="0"/>
              <a:t>".text" entropy value of approximately 7.959 and virtual address size of 346,860 bytes. </a:t>
            </a:r>
          </a:p>
          <a:p>
            <a:pPr marL="285750" indent="-228600">
              <a:lnSpc>
                <a:spcPct val="90000"/>
              </a:lnSpc>
              <a:spcAft>
                <a:spcPts val="600"/>
              </a:spcAft>
              <a:buFont typeface="Arial" panose="020B0604020202020204" pitchFamily="34" charset="0"/>
              <a:buChar char="•"/>
            </a:pPr>
            <a:r>
              <a:rPr lang="en-US" sz="2000" dirty="0"/>
              <a:t>Packed code require an allocation of 346,860 bytes in memory, when executed. </a:t>
            </a:r>
          </a:p>
          <a:p>
            <a:pPr marL="285750" indent="-228600">
              <a:lnSpc>
                <a:spcPct val="90000"/>
              </a:lnSpc>
              <a:spcAft>
                <a:spcPts val="600"/>
              </a:spcAft>
              <a:buFont typeface="Arial" panose="020B0604020202020204" pitchFamily="34" charset="0"/>
              <a:buChar char="•"/>
            </a:pPr>
            <a:r>
              <a:rPr lang="en-US" sz="2000" dirty="0"/>
              <a:t>Loaded/unpacked into the program's memory during execution.</a:t>
            </a:r>
          </a:p>
        </p:txBody>
      </p:sp>
    </p:spTree>
    <p:extLst>
      <p:ext uri="{BB962C8B-B14F-4D97-AF65-F5344CB8AC3E}">
        <p14:creationId xmlns:p14="http://schemas.microsoft.com/office/powerpoint/2010/main" val="772891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FB1133-91EF-754E-EC5F-4BAB71E15441}"/>
              </a:ext>
            </a:extLst>
          </p:cNvPr>
          <p:cNvSpPr>
            <a:spLocks noGrp="1"/>
          </p:cNvSpPr>
          <p:nvPr>
            <p:ph type="title"/>
          </p:nvPr>
        </p:nvSpPr>
        <p:spPr>
          <a:xfrm>
            <a:off x="3553428" y="395258"/>
            <a:ext cx="8210383" cy="1293028"/>
          </a:xfrm>
        </p:spPr>
        <p:txBody>
          <a:bodyPr>
            <a:normAutofit fontScale="90000"/>
          </a:bodyPr>
          <a:lstStyle/>
          <a:p>
            <a:r>
              <a:rPr lang="en-US" dirty="0"/>
              <a:t>Basic Static Analysis -  Strings Analysis</a:t>
            </a:r>
          </a:p>
        </p:txBody>
      </p:sp>
      <p:pic>
        <p:nvPicPr>
          <p:cNvPr id="5" name="Content Placeholder 4"/>
          <p:cNvPicPr>
            <a:picLocks noGrp="1" noChangeAspect="1"/>
          </p:cNvPicPr>
          <p:nvPr>
            <p:ph idx="1"/>
          </p:nvPr>
        </p:nvPicPr>
        <p:blipFill>
          <a:blip r:embed="rId2"/>
          <a:stretch>
            <a:fillRect/>
          </a:stretch>
        </p:blipFill>
        <p:spPr>
          <a:xfrm>
            <a:off x="816972" y="3590531"/>
            <a:ext cx="4541522" cy="2629921"/>
          </a:xfrm>
          <a:prstGeom prst="rect">
            <a:avLst/>
          </a:prstGeom>
        </p:spPr>
      </p:pic>
      <p:pic>
        <p:nvPicPr>
          <p:cNvPr id="7" name="Picture 6"/>
          <p:cNvPicPr>
            <a:picLocks noChangeAspect="1"/>
          </p:cNvPicPr>
          <p:nvPr/>
        </p:nvPicPr>
        <p:blipFill>
          <a:blip r:embed="rId3"/>
          <a:stretch>
            <a:fillRect/>
          </a:stretch>
        </p:blipFill>
        <p:spPr>
          <a:xfrm>
            <a:off x="6880861" y="1688286"/>
            <a:ext cx="4545874" cy="2271948"/>
          </a:xfrm>
          <a:prstGeom prst="rect">
            <a:avLst/>
          </a:prstGeom>
        </p:spPr>
      </p:pic>
      <p:sp>
        <p:nvSpPr>
          <p:cNvPr id="8" name="Rectangle 7"/>
          <p:cNvSpPr/>
          <p:nvPr/>
        </p:nvSpPr>
        <p:spPr>
          <a:xfrm>
            <a:off x="392975" y="1637663"/>
            <a:ext cx="5389516" cy="1754326"/>
          </a:xfrm>
          <a:prstGeom prst="rect">
            <a:avLst/>
          </a:prstGeom>
        </p:spPr>
        <p:txBody>
          <a:bodyPr wrap="square">
            <a:spAutoFit/>
          </a:bodyPr>
          <a:lstStyle/>
          <a:p>
            <a:pPr marL="285750" indent="-285750">
              <a:buFont typeface="Arial" panose="020B0604020202020204" pitchFamily="34" charset="0"/>
              <a:buChar char="•"/>
            </a:pPr>
            <a:r>
              <a:rPr lang="en-US" dirty="0"/>
              <a:t>File is obfuscated</a:t>
            </a:r>
          </a:p>
          <a:p>
            <a:pPr marL="285750" indent="-285750">
              <a:buFont typeface="Arial" panose="020B0604020202020204" pitchFamily="34" charset="0"/>
              <a:buChar char="•"/>
            </a:pPr>
            <a:r>
              <a:rPr lang="en-US" dirty="0"/>
              <a:t>Hypothesis can be formulated:</a:t>
            </a:r>
          </a:p>
          <a:p>
            <a:pPr marL="742950" lvl="1" indent="-285750">
              <a:buFont typeface="Arial" panose="020B0604020202020204" pitchFamily="34" charset="0"/>
              <a:buChar char="•"/>
            </a:pPr>
            <a:r>
              <a:rPr lang="en-US" dirty="0"/>
              <a:t>ASCII strings, </a:t>
            </a:r>
          </a:p>
          <a:p>
            <a:pPr marL="742950" lvl="1" indent="-285750">
              <a:buFont typeface="Arial" panose="020B0604020202020204" pitchFamily="34" charset="0"/>
              <a:buChar char="•"/>
            </a:pPr>
            <a:r>
              <a:rPr lang="en-US" dirty="0"/>
              <a:t>Windows API calls – “</a:t>
            </a:r>
            <a:r>
              <a:rPr lang="en-US" dirty="0" err="1"/>
              <a:t>ColorTranslator</a:t>
            </a:r>
            <a:r>
              <a:rPr lang="en-US" dirty="0"/>
              <a:t>”, “</a:t>
            </a:r>
            <a:r>
              <a:rPr lang="en-US" dirty="0" err="1"/>
              <a:t>System.Drawing.Bitmap</a:t>
            </a:r>
            <a:r>
              <a:rPr lang="en-US" dirty="0"/>
              <a:t>”, “</a:t>
            </a:r>
            <a:r>
              <a:rPr lang="en-US" dirty="0" err="1"/>
              <a:t>GetPixel</a:t>
            </a:r>
            <a:r>
              <a:rPr lang="en-US" dirty="0"/>
              <a:t>” </a:t>
            </a:r>
          </a:p>
          <a:p>
            <a:pPr marL="742950" lvl="1" indent="-285750">
              <a:buFont typeface="Arial" panose="020B0604020202020204" pitchFamily="34" charset="0"/>
              <a:buChar char="•"/>
            </a:pPr>
            <a:r>
              <a:rPr lang="en-US" dirty="0"/>
              <a:t>PNG files</a:t>
            </a:r>
            <a:endParaRPr lang="en-GB" dirty="0"/>
          </a:p>
        </p:txBody>
      </p:sp>
      <p:pic>
        <p:nvPicPr>
          <p:cNvPr id="12" name="Picture 11"/>
          <p:cNvPicPr>
            <a:picLocks noChangeAspect="1"/>
          </p:cNvPicPr>
          <p:nvPr/>
        </p:nvPicPr>
        <p:blipFill>
          <a:blip r:embed="rId4"/>
          <a:stretch>
            <a:fillRect/>
          </a:stretch>
        </p:blipFill>
        <p:spPr>
          <a:xfrm>
            <a:off x="6327865" y="4032240"/>
            <a:ext cx="5098870" cy="1403808"/>
          </a:xfrm>
          <a:prstGeom prst="rect">
            <a:avLst/>
          </a:prstGeom>
        </p:spPr>
      </p:pic>
      <p:sp>
        <p:nvSpPr>
          <p:cNvPr id="13" name="Rectangle 12"/>
          <p:cNvSpPr/>
          <p:nvPr/>
        </p:nvSpPr>
        <p:spPr>
          <a:xfrm>
            <a:off x="6239127" y="5631745"/>
            <a:ext cx="5952873" cy="830997"/>
          </a:xfrm>
          <a:prstGeom prst="rect">
            <a:avLst/>
          </a:prstGeom>
        </p:spPr>
        <p:txBody>
          <a:bodyPr wrap="square">
            <a:spAutoFit/>
          </a:bodyPr>
          <a:lstStyle/>
          <a:p>
            <a:pPr marL="285750" indent="-285750">
              <a:buFont typeface="Arial" panose="020B0604020202020204" pitchFamily="34" charset="0"/>
              <a:buChar char="•"/>
            </a:pPr>
            <a:r>
              <a:rPr lang="en-US" sz="1600" dirty="0"/>
              <a:t>“API and Strings Suggesting use of Steganography” </a:t>
            </a:r>
          </a:p>
          <a:p>
            <a:pPr marL="285750" indent="-285750">
              <a:buFont typeface="Arial" panose="020B0604020202020204" pitchFamily="34" charset="0"/>
              <a:buChar char="•"/>
            </a:pPr>
            <a:r>
              <a:rPr lang="en-US" sz="1600" b="1" dirty="0" err="1"/>
              <a:t>Stegomalware</a:t>
            </a:r>
            <a:r>
              <a:rPr lang="en-US" sz="1600" dirty="0"/>
              <a:t> - uses steganography to hinder detection.</a:t>
            </a:r>
            <a:endParaRPr lang="en-GB" sz="1600" dirty="0"/>
          </a:p>
        </p:txBody>
      </p:sp>
    </p:spTree>
    <p:extLst>
      <p:ext uri="{BB962C8B-B14F-4D97-AF65-F5344CB8AC3E}">
        <p14:creationId xmlns:p14="http://schemas.microsoft.com/office/powerpoint/2010/main" val="22468010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fill="hold"/>
                                        <p:tgtEl>
                                          <p:spTgt spid="12"/>
                                        </p:tgtEl>
                                        <p:attrNameLst>
                                          <p:attrName>ppt_x</p:attrName>
                                        </p:attrNameLst>
                                      </p:cBhvr>
                                      <p:tavLst>
                                        <p:tav tm="0">
                                          <p:val>
                                            <p:strVal val="#ppt_x"/>
                                          </p:val>
                                        </p:tav>
                                        <p:tav tm="100000">
                                          <p:val>
                                            <p:strVal val="#ppt_x"/>
                                          </p:val>
                                        </p:tav>
                                      </p:tavLst>
                                    </p:anim>
                                    <p:anim calcmode="lin" valueType="num">
                                      <p:cBhvr additive="base">
                                        <p:cTn id="20"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CFB1133-91EF-754E-EC5F-4BAB71E15441}"/>
              </a:ext>
            </a:extLst>
          </p:cNvPr>
          <p:cNvSpPr>
            <a:spLocks noGrp="1"/>
          </p:cNvSpPr>
          <p:nvPr>
            <p:ph type="title"/>
          </p:nvPr>
        </p:nvSpPr>
        <p:spPr>
          <a:xfrm>
            <a:off x="1371597" y="348865"/>
            <a:ext cx="10044023" cy="877729"/>
          </a:xfrm>
        </p:spPr>
        <p:txBody>
          <a:bodyPr anchor="ctr">
            <a:normAutofit/>
          </a:bodyPr>
          <a:lstStyle/>
          <a:p>
            <a:r>
              <a:rPr lang="en-US" sz="2800">
                <a:solidFill>
                  <a:srgbClr val="FFFFFF"/>
                </a:solidFill>
              </a:rPr>
              <a:t>Basic Dynamic Analysis – Execute Malware in Virtual Environment</a:t>
            </a:r>
          </a:p>
        </p:txBody>
      </p:sp>
      <p:graphicFrame>
        <p:nvGraphicFramePr>
          <p:cNvPr id="27" name="Content Placeholder 2">
            <a:extLst>
              <a:ext uri="{FF2B5EF4-FFF2-40B4-BE49-F238E27FC236}">
                <a16:creationId xmlns:a16="http://schemas.microsoft.com/office/drawing/2014/main" id="{02386E50-4C97-4B11-493C-B6028AE0F36F}"/>
              </a:ext>
            </a:extLst>
          </p:cNvPr>
          <p:cNvGraphicFramePr>
            <a:graphicFrameLocks noGrp="1"/>
          </p:cNvGraphicFramePr>
          <p:nvPr>
            <p:ph idx="1"/>
            <p:extLst>
              <p:ext uri="{D42A27DB-BD31-4B8C-83A1-F6EECF244321}">
                <p14:modId xmlns:p14="http://schemas.microsoft.com/office/powerpoint/2010/main" val="1730972212"/>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0518884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FB1133-91EF-754E-EC5F-4BAB71E15441}"/>
              </a:ext>
            </a:extLst>
          </p:cNvPr>
          <p:cNvSpPr>
            <a:spLocks noGrp="1"/>
          </p:cNvSpPr>
          <p:nvPr>
            <p:ph type="title"/>
          </p:nvPr>
        </p:nvSpPr>
        <p:spPr>
          <a:xfrm>
            <a:off x="625033" y="615177"/>
            <a:ext cx="11138779" cy="1293028"/>
          </a:xfrm>
        </p:spPr>
        <p:txBody>
          <a:bodyPr>
            <a:normAutofit fontScale="90000"/>
          </a:bodyPr>
          <a:lstStyle/>
          <a:p>
            <a:r>
              <a:rPr lang="en-US" dirty="0"/>
              <a:t>Basic Dynamic Analysis – </a:t>
            </a:r>
            <a:br>
              <a:rPr lang="en-US" dirty="0"/>
            </a:br>
            <a:r>
              <a:rPr lang="en-US" dirty="0"/>
              <a:t>Execute Malware in Virtual Environment</a:t>
            </a:r>
          </a:p>
        </p:txBody>
      </p:sp>
      <p:pic>
        <p:nvPicPr>
          <p:cNvPr id="5" name="Content Placeholder 4"/>
          <p:cNvPicPr>
            <a:picLocks noGrp="1" noChangeAspect="1"/>
          </p:cNvPicPr>
          <p:nvPr>
            <p:ph idx="1"/>
          </p:nvPr>
        </p:nvPicPr>
        <p:blipFill>
          <a:blip r:embed="rId2"/>
          <a:stretch>
            <a:fillRect/>
          </a:stretch>
        </p:blipFill>
        <p:spPr>
          <a:xfrm>
            <a:off x="2817223" y="1954760"/>
            <a:ext cx="6557554" cy="1396087"/>
          </a:xfrm>
          <a:prstGeom prst="rect">
            <a:avLst/>
          </a:prstGeom>
        </p:spPr>
      </p:pic>
      <p:pic>
        <p:nvPicPr>
          <p:cNvPr id="6" name="Picture 5"/>
          <p:cNvPicPr>
            <a:picLocks noChangeAspect="1"/>
          </p:cNvPicPr>
          <p:nvPr/>
        </p:nvPicPr>
        <p:blipFill>
          <a:blip r:embed="rId3"/>
          <a:stretch>
            <a:fillRect/>
          </a:stretch>
        </p:blipFill>
        <p:spPr>
          <a:xfrm>
            <a:off x="2817223" y="3397402"/>
            <a:ext cx="6679473" cy="2550489"/>
          </a:xfrm>
          <a:prstGeom prst="rect">
            <a:avLst/>
          </a:prstGeom>
        </p:spPr>
      </p:pic>
      <p:sp>
        <p:nvSpPr>
          <p:cNvPr id="7" name="TextBox 6"/>
          <p:cNvSpPr txBox="1"/>
          <p:nvPr/>
        </p:nvSpPr>
        <p:spPr>
          <a:xfrm>
            <a:off x="2871444" y="3100274"/>
            <a:ext cx="6449111" cy="369332"/>
          </a:xfrm>
          <a:prstGeom prst="rect">
            <a:avLst/>
          </a:prstGeom>
          <a:noFill/>
        </p:spPr>
        <p:txBody>
          <a:bodyPr wrap="square" rtlCol="0">
            <a:spAutoFit/>
          </a:bodyPr>
          <a:lstStyle/>
          <a:p>
            <a:r>
              <a:rPr lang="en-US" dirty="0"/>
              <a:t>Graphical view of the Malware Activities using </a:t>
            </a:r>
            <a:r>
              <a:rPr lang="en-US" dirty="0" err="1"/>
              <a:t>ProcDot</a:t>
            </a:r>
            <a:endParaRPr lang="en-GB" dirty="0"/>
          </a:p>
        </p:txBody>
      </p:sp>
      <p:sp>
        <p:nvSpPr>
          <p:cNvPr id="8" name="TextBox 7"/>
          <p:cNvSpPr txBox="1"/>
          <p:nvPr/>
        </p:nvSpPr>
        <p:spPr>
          <a:xfrm>
            <a:off x="3808844" y="6058157"/>
            <a:ext cx="5349541" cy="369332"/>
          </a:xfrm>
          <a:prstGeom prst="rect">
            <a:avLst/>
          </a:prstGeom>
          <a:noFill/>
        </p:spPr>
        <p:txBody>
          <a:bodyPr wrap="none" rtlCol="0">
            <a:spAutoFit/>
          </a:bodyPr>
          <a:lstStyle/>
          <a:p>
            <a:r>
              <a:rPr lang="en-US" dirty="0"/>
              <a:t>Network Capture using Wireshark from 10.0.0.4</a:t>
            </a:r>
            <a:endParaRPr lang="en-GB" dirty="0"/>
          </a:p>
        </p:txBody>
      </p:sp>
    </p:spTree>
    <p:extLst>
      <p:ext uri="{BB962C8B-B14F-4D97-AF65-F5344CB8AC3E}">
        <p14:creationId xmlns:p14="http://schemas.microsoft.com/office/powerpoint/2010/main" val="2641847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CFB1133-91EF-754E-EC5F-4BAB71E15441}"/>
              </a:ext>
            </a:extLst>
          </p:cNvPr>
          <p:cNvSpPr>
            <a:spLocks noGrp="1"/>
          </p:cNvSpPr>
          <p:nvPr>
            <p:ph type="title"/>
          </p:nvPr>
        </p:nvSpPr>
        <p:spPr>
          <a:xfrm>
            <a:off x="586478" y="1683756"/>
            <a:ext cx="3115265" cy="2396359"/>
          </a:xfrm>
        </p:spPr>
        <p:txBody>
          <a:bodyPr anchor="b">
            <a:normAutofit/>
          </a:bodyPr>
          <a:lstStyle/>
          <a:p>
            <a:pPr algn="r"/>
            <a:r>
              <a:rPr lang="en-US" sz="3100">
                <a:solidFill>
                  <a:srgbClr val="FFFFFF"/>
                </a:solidFill>
              </a:rPr>
              <a:t>Advanced Static and Advanced Dynamic Analysis – Debugging and Disassembly</a:t>
            </a:r>
          </a:p>
        </p:txBody>
      </p:sp>
      <p:graphicFrame>
        <p:nvGraphicFramePr>
          <p:cNvPr id="6" name="Content Placeholder 3">
            <a:extLst>
              <a:ext uri="{FF2B5EF4-FFF2-40B4-BE49-F238E27FC236}">
                <a16:creationId xmlns:a16="http://schemas.microsoft.com/office/drawing/2014/main" id="{246CCFBE-D838-F763-2AE9-87666F2C0084}"/>
              </a:ext>
            </a:extLst>
          </p:cNvPr>
          <p:cNvGraphicFramePr>
            <a:graphicFrameLocks noGrp="1"/>
          </p:cNvGraphicFramePr>
          <p:nvPr>
            <p:ph idx="1"/>
            <p:extLst>
              <p:ext uri="{D42A27DB-BD31-4B8C-83A1-F6EECF244321}">
                <p14:modId xmlns:p14="http://schemas.microsoft.com/office/powerpoint/2010/main" val="3070789681"/>
              </p:ext>
            </p:extLst>
          </p:nvPr>
        </p:nvGraphicFramePr>
        <p:xfrm>
          <a:off x="4905052" y="750440"/>
          <a:ext cx="6666833" cy="54539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8612607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Freeform: Shape 31">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4" name="Rectangle 33">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CFB1133-91EF-754E-EC5F-4BAB71E15441}"/>
              </a:ext>
            </a:extLst>
          </p:cNvPr>
          <p:cNvSpPr>
            <a:spLocks noGrp="1"/>
          </p:cNvSpPr>
          <p:nvPr>
            <p:ph type="title"/>
          </p:nvPr>
        </p:nvSpPr>
        <p:spPr>
          <a:xfrm>
            <a:off x="466722" y="586855"/>
            <a:ext cx="3201366" cy="3387497"/>
          </a:xfrm>
        </p:spPr>
        <p:txBody>
          <a:bodyPr anchor="b">
            <a:normAutofit/>
          </a:bodyPr>
          <a:lstStyle/>
          <a:p>
            <a:pPr algn="r"/>
            <a:r>
              <a:rPr lang="en-US" sz="3700">
                <a:solidFill>
                  <a:srgbClr val="FFFFFF"/>
                </a:solidFill>
              </a:rPr>
              <a:t>Advanced Static and Advanced Dynamic Analysis – Debugging and Disassembly</a:t>
            </a:r>
          </a:p>
        </p:txBody>
      </p:sp>
      <p:sp>
        <p:nvSpPr>
          <p:cNvPr id="4" name="Content Placeholder 3"/>
          <p:cNvSpPr>
            <a:spLocks noGrp="1"/>
          </p:cNvSpPr>
          <p:nvPr>
            <p:ph idx="1"/>
          </p:nvPr>
        </p:nvSpPr>
        <p:spPr>
          <a:xfrm>
            <a:off x="4037826" y="4598356"/>
            <a:ext cx="7812052" cy="2017298"/>
          </a:xfrm>
        </p:spPr>
        <p:txBody>
          <a:bodyPr anchor="ctr">
            <a:normAutofit/>
          </a:bodyPr>
          <a:lstStyle/>
          <a:p>
            <a:r>
              <a:rPr lang="en-US" sz="2000" dirty="0"/>
              <a:t>The program </a:t>
            </a:r>
            <a:r>
              <a:rPr lang="en-US" sz="2000" dirty="0" err="1"/>
              <a:t>dnSpy</a:t>
            </a:r>
            <a:r>
              <a:rPr lang="en-US" sz="2000" dirty="0"/>
              <a:t> was used to decompile and debug the malware since it was written using .NET</a:t>
            </a:r>
          </a:p>
          <a:p>
            <a:r>
              <a:rPr lang="en-US" sz="2000" dirty="0"/>
              <a:t>Entry point is the Main() method, initiating the execution of the calculator.Interpreter.Form1</a:t>
            </a:r>
            <a:endParaRPr lang="en-GB" sz="2000" dirty="0"/>
          </a:p>
        </p:txBody>
      </p:sp>
      <p:pic>
        <p:nvPicPr>
          <p:cNvPr id="3" name="Picture 2"/>
          <p:cNvPicPr>
            <a:picLocks noChangeAspect="1"/>
          </p:cNvPicPr>
          <p:nvPr/>
        </p:nvPicPr>
        <p:blipFill>
          <a:blip r:embed="rId2"/>
          <a:stretch>
            <a:fillRect/>
          </a:stretch>
        </p:blipFill>
        <p:spPr>
          <a:xfrm>
            <a:off x="4367695" y="507475"/>
            <a:ext cx="7357583" cy="3881126"/>
          </a:xfrm>
          <a:prstGeom prst="rect">
            <a:avLst/>
          </a:prstGeom>
        </p:spPr>
      </p:pic>
    </p:spTree>
    <p:extLst>
      <p:ext uri="{BB962C8B-B14F-4D97-AF65-F5344CB8AC3E}">
        <p14:creationId xmlns:p14="http://schemas.microsoft.com/office/powerpoint/2010/main" val="4266606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4" name="Rectangle 43">
            <a:extLst>
              <a:ext uri="{FF2B5EF4-FFF2-40B4-BE49-F238E27FC236}">
                <a16:creationId xmlns:a16="http://schemas.microsoft.com/office/drawing/2014/main" id="{2E17E911-875F-4DE5-8699-99D9F1805A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Rectangle 45">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Rectangle 42">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Rectangle 44">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Freeform: Shape 46">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9" name="Rectangle 48">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70AC469-9AE9-7F0B-38B1-B24321019CF4}"/>
              </a:ext>
            </a:extLst>
          </p:cNvPr>
          <p:cNvSpPr>
            <a:spLocks noGrp="1"/>
          </p:cNvSpPr>
          <p:nvPr>
            <p:ph type="title"/>
          </p:nvPr>
        </p:nvSpPr>
        <p:spPr>
          <a:xfrm>
            <a:off x="466722" y="586855"/>
            <a:ext cx="3201366" cy="3387497"/>
          </a:xfrm>
        </p:spPr>
        <p:txBody>
          <a:bodyPr anchor="b">
            <a:normAutofit/>
          </a:bodyPr>
          <a:lstStyle/>
          <a:p>
            <a:pPr algn="r"/>
            <a:r>
              <a:rPr lang="en-US" sz="4000" kern="1200" dirty="0">
                <a:solidFill>
                  <a:srgbClr val="FFFFFF"/>
                </a:solidFill>
                <a:latin typeface="Monsterrat"/>
              </a:rPr>
              <a:t>Introduction</a:t>
            </a:r>
            <a:endParaRPr lang="en-US" sz="4000" dirty="0">
              <a:solidFill>
                <a:srgbClr val="FFFFFF"/>
              </a:solidFill>
            </a:endParaRPr>
          </a:p>
        </p:txBody>
      </p:sp>
      <p:sp>
        <p:nvSpPr>
          <p:cNvPr id="3" name="Content Placeholder 2">
            <a:extLst>
              <a:ext uri="{FF2B5EF4-FFF2-40B4-BE49-F238E27FC236}">
                <a16:creationId xmlns:a16="http://schemas.microsoft.com/office/drawing/2014/main" id="{5DB9BC69-575D-89CE-57EC-7D782DB79C78}"/>
              </a:ext>
            </a:extLst>
          </p:cNvPr>
          <p:cNvSpPr>
            <a:spLocks noGrp="1"/>
          </p:cNvSpPr>
          <p:nvPr>
            <p:ph idx="1"/>
          </p:nvPr>
        </p:nvSpPr>
        <p:spPr>
          <a:xfrm>
            <a:off x="4082499" y="2825647"/>
            <a:ext cx="3572211" cy="3160193"/>
          </a:xfrm>
        </p:spPr>
        <p:txBody>
          <a:bodyPr anchor="ctr">
            <a:normAutofit/>
          </a:bodyPr>
          <a:lstStyle/>
          <a:p>
            <a:pPr algn="ctr"/>
            <a:endParaRPr lang="en-US" sz="2000" kern="1200" dirty="0">
              <a:latin typeface="Monsterrat"/>
            </a:endParaRPr>
          </a:p>
          <a:p>
            <a:pPr marL="0" indent="0" algn="ctr">
              <a:buNone/>
            </a:pPr>
            <a:r>
              <a:rPr lang="en-US" sz="2000" kern="1200" dirty="0">
                <a:latin typeface="Monsterrat"/>
              </a:rPr>
              <a:t>A “malicious software," created with the intent of causing harm, and interference to a computer system(s) and/or computer network(s).</a:t>
            </a:r>
          </a:p>
          <a:p>
            <a:pPr algn="ctr"/>
            <a:endParaRPr lang="en-US" sz="2000" dirty="0"/>
          </a:p>
        </p:txBody>
      </p:sp>
      <p:pic>
        <p:nvPicPr>
          <p:cNvPr id="12" name="Picture 11" descr="Computer script on a screen">
            <a:extLst>
              <a:ext uri="{FF2B5EF4-FFF2-40B4-BE49-F238E27FC236}">
                <a16:creationId xmlns:a16="http://schemas.microsoft.com/office/drawing/2014/main" id="{13ED3FCD-F94D-7C9C-AA0A-912290EDDCD8}"/>
              </a:ext>
            </a:extLst>
          </p:cNvPr>
          <p:cNvPicPr>
            <a:picLocks noChangeAspect="1"/>
          </p:cNvPicPr>
          <p:nvPr/>
        </p:nvPicPr>
        <p:blipFill rotWithShape="1">
          <a:blip r:embed="rId2"/>
          <a:srcRect l="9920" r="50344" b="-1"/>
          <a:stretch/>
        </p:blipFill>
        <p:spPr>
          <a:xfrm>
            <a:off x="8109502" y="10"/>
            <a:ext cx="4082498" cy="6857990"/>
          </a:xfrm>
          <a:prstGeom prst="rect">
            <a:avLst/>
          </a:prstGeom>
        </p:spPr>
      </p:pic>
      <p:sp>
        <p:nvSpPr>
          <p:cNvPr id="14" name="Oval 13">
            <a:extLst>
              <a:ext uri="{FF2B5EF4-FFF2-40B4-BE49-F238E27FC236}">
                <a16:creationId xmlns:a16="http://schemas.microsoft.com/office/drawing/2014/main" id="{422C187A-E40B-101D-9A76-77238247DE87}"/>
              </a:ext>
            </a:extLst>
          </p:cNvPr>
          <p:cNvSpPr/>
          <p:nvPr/>
        </p:nvSpPr>
        <p:spPr>
          <a:xfrm>
            <a:off x="4367695" y="1256146"/>
            <a:ext cx="2936846" cy="189345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dirty="0">
                <a:latin typeface="Monsterrat"/>
              </a:rPr>
              <a:t>Malware Definition</a:t>
            </a:r>
          </a:p>
        </p:txBody>
      </p:sp>
    </p:spTree>
    <p:extLst>
      <p:ext uri="{BB962C8B-B14F-4D97-AF65-F5344CB8AC3E}">
        <p14:creationId xmlns:p14="http://schemas.microsoft.com/office/powerpoint/2010/main" val="367144325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1022CA72-2A63-428F-B586-37BA5AB6D2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CFB1133-91EF-754E-EC5F-4BAB71E15441}"/>
              </a:ext>
            </a:extLst>
          </p:cNvPr>
          <p:cNvSpPr>
            <a:spLocks noGrp="1"/>
          </p:cNvSpPr>
          <p:nvPr>
            <p:ph type="title"/>
          </p:nvPr>
        </p:nvSpPr>
        <p:spPr>
          <a:xfrm>
            <a:off x="532015" y="4495568"/>
            <a:ext cx="3861960" cy="1905232"/>
          </a:xfrm>
        </p:spPr>
        <p:txBody>
          <a:bodyPr vert="horz" lIns="91440" tIns="45720" rIns="91440" bIns="45720" rtlCol="0" anchor="ctr">
            <a:normAutofit/>
          </a:bodyPr>
          <a:lstStyle/>
          <a:p>
            <a:r>
              <a:rPr lang="en-US" sz="3200"/>
              <a:t>Advanced Static and Advanced Dynamic Analysis – Debugging and Disassembly</a:t>
            </a:r>
          </a:p>
        </p:txBody>
      </p:sp>
      <p:sp>
        <p:nvSpPr>
          <p:cNvPr id="22" name="Rectangle 21">
            <a:extLst>
              <a:ext uri="{FF2B5EF4-FFF2-40B4-BE49-F238E27FC236}">
                <a16:creationId xmlns:a16="http://schemas.microsoft.com/office/drawing/2014/main" id="{95C8260E-968F-44E8-A823-ABB4313119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86584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89" y="-1"/>
            <a:ext cx="11231745" cy="413142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2"/>
          <a:stretch>
            <a:fillRect/>
          </a:stretch>
        </p:blipFill>
        <p:spPr>
          <a:xfrm>
            <a:off x="838200" y="459284"/>
            <a:ext cx="5136795" cy="3236180"/>
          </a:xfrm>
          <a:prstGeom prst="rect">
            <a:avLst/>
          </a:prstGeom>
        </p:spPr>
      </p:pic>
      <p:pic>
        <p:nvPicPr>
          <p:cNvPr id="6" name="Picture 5"/>
          <p:cNvPicPr>
            <a:picLocks noChangeAspect="1"/>
          </p:cNvPicPr>
          <p:nvPr/>
        </p:nvPicPr>
        <p:blipFill>
          <a:blip r:embed="rId3"/>
          <a:stretch>
            <a:fillRect/>
          </a:stretch>
        </p:blipFill>
        <p:spPr>
          <a:xfrm>
            <a:off x="6297264" y="664755"/>
            <a:ext cx="5136795" cy="2825236"/>
          </a:xfrm>
          <a:prstGeom prst="rect">
            <a:avLst/>
          </a:prstGeom>
        </p:spPr>
      </p:pic>
      <p:sp>
        <p:nvSpPr>
          <p:cNvPr id="24" name="Rectangle 23">
            <a:extLst>
              <a:ext uri="{FF2B5EF4-FFF2-40B4-BE49-F238E27FC236}">
                <a16:creationId xmlns:a16="http://schemas.microsoft.com/office/drawing/2014/main" id="{FE43805F-24A6-46A4-B19B-54F2834735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837444" y="5460209"/>
            <a:ext cx="1790365"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4833257" y="4495568"/>
            <a:ext cx="6916377" cy="1905232"/>
          </a:xfrm>
          <a:prstGeom prst="rect">
            <a:avLst/>
          </a:prstGeom>
        </p:spPr>
        <p:txBody>
          <a:bodyPr vert="horz" lIns="91440" tIns="45720" rIns="91440" bIns="45720" rtlCol="0" anchor="ctr">
            <a:normAutofit/>
          </a:bodyPr>
          <a:lstStyle/>
          <a:p>
            <a:pPr marL="285750" indent="-228600">
              <a:lnSpc>
                <a:spcPct val="90000"/>
              </a:lnSpc>
              <a:spcAft>
                <a:spcPts val="600"/>
              </a:spcAft>
              <a:buFont typeface="Arial" panose="020B0604020202020204" pitchFamily="34" charset="0"/>
              <a:buChar char="•"/>
            </a:pPr>
            <a:r>
              <a:rPr lang="en-US" sz="1700" dirty="0"/>
              <a:t>Form1 class calls the method </a:t>
            </a:r>
            <a:r>
              <a:rPr lang="en-US" sz="1700" b="1" dirty="0" err="1"/>
              <a:t>InitializeComponent</a:t>
            </a:r>
            <a:r>
              <a:rPr lang="en-US" sz="1700" b="1" dirty="0"/>
              <a:t>()</a:t>
            </a:r>
            <a:r>
              <a:rPr lang="en-US" sz="1700" dirty="0"/>
              <a:t>. </a:t>
            </a:r>
          </a:p>
          <a:p>
            <a:pPr marL="285750" indent="-228600">
              <a:lnSpc>
                <a:spcPct val="90000"/>
              </a:lnSpc>
              <a:spcAft>
                <a:spcPts val="600"/>
              </a:spcAft>
              <a:buFont typeface="Arial" panose="020B0604020202020204" pitchFamily="34" charset="0"/>
              <a:buChar char="•"/>
            </a:pPr>
            <a:r>
              <a:rPr lang="en-US" sz="1700" dirty="0"/>
              <a:t>The primary objective of the </a:t>
            </a:r>
            <a:r>
              <a:rPr lang="en-US" sz="1700" b="1" dirty="0" err="1"/>
              <a:t>InitializeComponent</a:t>
            </a:r>
            <a:r>
              <a:rPr lang="en-US" sz="1700" b="1" dirty="0"/>
              <a:t>() </a:t>
            </a:r>
            <a:r>
              <a:rPr lang="en-US" sz="1700" dirty="0"/>
              <a:t>function is to extract an executable module embedded within the pixels of a portable graphic PNG image named "Deploy”, resources section of </a:t>
            </a:r>
            <a:r>
              <a:rPr lang="en-US" sz="1700" dirty="0" err="1"/>
              <a:t>CalculatorInterpreter.Properties.Resources</a:t>
            </a:r>
            <a:r>
              <a:rPr lang="en-US" sz="1700" dirty="0"/>
              <a:t>.</a:t>
            </a:r>
          </a:p>
          <a:p>
            <a:pPr marL="285750" indent="-228600">
              <a:lnSpc>
                <a:spcPct val="90000"/>
              </a:lnSpc>
              <a:spcAft>
                <a:spcPts val="600"/>
              </a:spcAft>
              <a:buFont typeface="Arial" panose="020B0604020202020204" pitchFamily="34" charset="0"/>
              <a:buChar char="•"/>
            </a:pPr>
            <a:r>
              <a:rPr lang="en-US" sz="1700" dirty="0"/>
              <a:t>The PNG “Deploy” is retrieved as a bitmap object and stored in the variable deploy using the line “</a:t>
            </a:r>
            <a:r>
              <a:rPr lang="en-US" sz="1700" b="1" dirty="0"/>
              <a:t>Bitmap deploy = </a:t>
            </a:r>
            <a:r>
              <a:rPr lang="en-US" sz="1700" b="1" dirty="0" err="1"/>
              <a:t>Resources.Deploy</a:t>
            </a:r>
            <a:r>
              <a:rPr lang="en-US" sz="1700" dirty="0"/>
              <a:t>;”.</a:t>
            </a:r>
          </a:p>
        </p:txBody>
      </p:sp>
    </p:spTree>
    <p:extLst>
      <p:ext uri="{BB962C8B-B14F-4D97-AF65-F5344CB8AC3E}">
        <p14:creationId xmlns:p14="http://schemas.microsoft.com/office/powerpoint/2010/main" val="1089376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FB1133-91EF-754E-EC5F-4BAB71E15441}"/>
              </a:ext>
            </a:extLst>
          </p:cNvPr>
          <p:cNvSpPr>
            <a:spLocks noGrp="1"/>
          </p:cNvSpPr>
          <p:nvPr>
            <p:ph type="title"/>
          </p:nvPr>
        </p:nvSpPr>
        <p:spPr>
          <a:xfrm>
            <a:off x="1242775" y="198832"/>
            <a:ext cx="10226414" cy="1293028"/>
          </a:xfrm>
        </p:spPr>
        <p:txBody>
          <a:bodyPr>
            <a:normAutofit fontScale="90000"/>
          </a:bodyPr>
          <a:lstStyle/>
          <a:p>
            <a:r>
              <a:rPr lang="en-US" dirty="0"/>
              <a:t>Advanced Static and Advanced Dynamic Analysis – Debugging and Disassembly</a:t>
            </a:r>
          </a:p>
        </p:txBody>
      </p:sp>
      <p:pic>
        <p:nvPicPr>
          <p:cNvPr id="3" name="Picture 2"/>
          <p:cNvPicPr>
            <a:picLocks noChangeAspect="1"/>
          </p:cNvPicPr>
          <p:nvPr/>
        </p:nvPicPr>
        <p:blipFill>
          <a:blip r:embed="rId2"/>
          <a:stretch>
            <a:fillRect/>
          </a:stretch>
        </p:blipFill>
        <p:spPr>
          <a:xfrm>
            <a:off x="357722" y="1346643"/>
            <a:ext cx="6364626" cy="5124496"/>
          </a:xfrm>
          <a:prstGeom prst="rect">
            <a:avLst/>
          </a:prstGeom>
        </p:spPr>
      </p:pic>
      <p:sp>
        <p:nvSpPr>
          <p:cNvPr id="4" name="Rectangle 3"/>
          <p:cNvSpPr/>
          <p:nvPr/>
        </p:nvSpPr>
        <p:spPr>
          <a:xfrm>
            <a:off x="7045234" y="1688286"/>
            <a:ext cx="4859383" cy="2862322"/>
          </a:xfrm>
          <a:prstGeom prst="rect">
            <a:avLst/>
          </a:prstGeom>
        </p:spPr>
        <p:txBody>
          <a:bodyPr wrap="square">
            <a:spAutoFit/>
          </a:bodyPr>
          <a:lstStyle/>
          <a:p>
            <a:pPr marL="285750" indent="-285750">
              <a:buFont typeface="Arial" panose="020B0604020202020204" pitchFamily="34" charset="0"/>
              <a:buChar char="•"/>
            </a:pPr>
            <a:r>
              <a:rPr lang="en-US" sz="2000" dirty="0"/>
              <a:t>The pixels of the PNG image were converted to HEX and as a list of bytes </a:t>
            </a:r>
            <a:r>
              <a:rPr lang="en-US" sz="2000" b="1" dirty="0"/>
              <a:t>“</a:t>
            </a:r>
            <a:r>
              <a:rPr lang="en-US" sz="2000" b="1" dirty="0" err="1"/>
              <a:t>list.Add</a:t>
            </a:r>
            <a:r>
              <a:rPr lang="en-US" sz="2000" b="1" dirty="0"/>
              <a:t>((byte)num2);”. </a:t>
            </a:r>
          </a:p>
          <a:p>
            <a:pPr marL="285750" indent="-285750">
              <a:buFont typeface="Arial" panose="020B0604020202020204" pitchFamily="34" charset="0"/>
              <a:buChar char="•"/>
            </a:pPr>
            <a:r>
              <a:rPr lang="en-US" sz="2000" dirty="0"/>
              <a:t>The list of byte were copied to an array of bytes. </a:t>
            </a:r>
          </a:p>
          <a:p>
            <a:pPr marL="285750" indent="-285750">
              <a:buFont typeface="Arial" panose="020B0604020202020204" pitchFamily="34" charset="0"/>
              <a:buChar char="•"/>
            </a:pPr>
            <a:r>
              <a:rPr lang="en-US" sz="2000" dirty="0"/>
              <a:t>Extract the concealed executable code. </a:t>
            </a:r>
          </a:p>
          <a:p>
            <a:pPr marL="285750" indent="-285750">
              <a:buFont typeface="Arial" panose="020B0604020202020204" pitchFamily="34" charset="0"/>
              <a:buChar char="•"/>
            </a:pPr>
            <a:r>
              <a:rPr lang="en-US" sz="2000" dirty="0"/>
              <a:t>The first two values (4D, 5A) correspond to "MZ," which is the header signature of an executable file.</a:t>
            </a:r>
            <a:endParaRPr lang="en-GB" sz="2000" dirty="0"/>
          </a:p>
        </p:txBody>
      </p:sp>
    </p:spTree>
    <p:extLst>
      <p:ext uri="{BB962C8B-B14F-4D97-AF65-F5344CB8AC3E}">
        <p14:creationId xmlns:p14="http://schemas.microsoft.com/office/powerpoint/2010/main" val="3646872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FB1133-91EF-754E-EC5F-4BAB71E15441}"/>
              </a:ext>
            </a:extLst>
          </p:cNvPr>
          <p:cNvSpPr>
            <a:spLocks noGrp="1"/>
          </p:cNvSpPr>
          <p:nvPr>
            <p:ph type="title"/>
          </p:nvPr>
        </p:nvSpPr>
        <p:spPr>
          <a:xfrm>
            <a:off x="391886" y="302522"/>
            <a:ext cx="11251346" cy="1293028"/>
          </a:xfrm>
        </p:spPr>
        <p:txBody>
          <a:bodyPr>
            <a:normAutofit fontScale="90000"/>
          </a:bodyPr>
          <a:lstStyle/>
          <a:p>
            <a:r>
              <a:rPr lang="en-US" dirty="0"/>
              <a:t>Advanced Static and Advanced Dynamic Analysis – Debugging and Disassembly</a:t>
            </a:r>
          </a:p>
        </p:txBody>
      </p:sp>
      <p:pic>
        <p:nvPicPr>
          <p:cNvPr id="5" name="Picture 4"/>
          <p:cNvPicPr>
            <a:picLocks noChangeAspect="1"/>
          </p:cNvPicPr>
          <p:nvPr/>
        </p:nvPicPr>
        <p:blipFill>
          <a:blip r:embed="rId2"/>
          <a:stretch>
            <a:fillRect/>
          </a:stretch>
        </p:blipFill>
        <p:spPr>
          <a:xfrm>
            <a:off x="800669" y="2532290"/>
            <a:ext cx="6718645" cy="3798171"/>
          </a:xfrm>
          <a:prstGeom prst="rect">
            <a:avLst/>
          </a:prstGeom>
        </p:spPr>
      </p:pic>
      <p:sp>
        <p:nvSpPr>
          <p:cNvPr id="6" name="Rectangle 5"/>
          <p:cNvSpPr/>
          <p:nvPr/>
        </p:nvSpPr>
        <p:spPr>
          <a:xfrm>
            <a:off x="6812782" y="2532290"/>
            <a:ext cx="4963886" cy="1846659"/>
          </a:xfrm>
          <a:prstGeom prst="rect">
            <a:avLst/>
          </a:prstGeom>
        </p:spPr>
        <p:txBody>
          <a:bodyPr wrap="square">
            <a:spAutoFit/>
          </a:bodyPr>
          <a:lstStyle/>
          <a:p>
            <a:pPr marL="285750" indent="-285750">
              <a:buFont typeface="Arial" panose="020B0604020202020204" pitchFamily="34" charset="0"/>
              <a:buChar char="•"/>
            </a:pPr>
            <a:r>
              <a:rPr lang="en-US" sz="2400" dirty="0"/>
              <a:t>The array of bytes loaded as an assembly. </a:t>
            </a:r>
          </a:p>
          <a:p>
            <a:pPr marL="285750" indent="-285750">
              <a:buFont typeface="Arial" panose="020B0604020202020204" pitchFamily="34" charset="0"/>
              <a:buChar char="•"/>
            </a:pPr>
            <a:r>
              <a:rPr lang="en-US" b="1" dirty="0"/>
              <a:t>"Assembly o0O0O = Form1.O0O0O(level);" </a:t>
            </a:r>
          </a:p>
          <a:p>
            <a:pPr marL="285750" indent="-285750">
              <a:buFont typeface="Arial" panose="020B0604020202020204" pitchFamily="34" charset="0"/>
              <a:buChar char="•"/>
            </a:pPr>
            <a:endParaRPr lang="en-US" sz="2400" b="1" dirty="0"/>
          </a:p>
          <a:p>
            <a:pPr marL="285750" indent="-285750">
              <a:buFont typeface="Arial" panose="020B0604020202020204" pitchFamily="34" charset="0"/>
              <a:buChar char="•"/>
            </a:pPr>
            <a:r>
              <a:rPr lang="en-US" sz="2400" b="1" dirty="0"/>
              <a:t>"</a:t>
            </a:r>
            <a:r>
              <a:rPr lang="en-US" sz="2400" b="1" dirty="0" err="1"/>
              <a:t>Assembly.Load</a:t>
            </a:r>
            <a:r>
              <a:rPr lang="en-US" sz="2400" b="1" dirty="0"/>
              <a:t>(</a:t>
            </a:r>
            <a:r>
              <a:rPr lang="en-US" sz="2400" b="1" dirty="0" err="1"/>
              <a:t>DisplayName</a:t>
            </a:r>
            <a:r>
              <a:rPr lang="en-US" sz="2400" b="1" dirty="0"/>
              <a:t>)." </a:t>
            </a:r>
            <a:endParaRPr lang="en-GB" sz="2400" b="1" dirty="0"/>
          </a:p>
        </p:txBody>
      </p:sp>
    </p:spTree>
    <p:extLst>
      <p:ext uri="{BB962C8B-B14F-4D97-AF65-F5344CB8AC3E}">
        <p14:creationId xmlns:p14="http://schemas.microsoft.com/office/powerpoint/2010/main" val="385752017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FB1133-91EF-754E-EC5F-4BAB71E15441}"/>
              </a:ext>
            </a:extLst>
          </p:cNvPr>
          <p:cNvSpPr>
            <a:spLocks noGrp="1"/>
          </p:cNvSpPr>
          <p:nvPr>
            <p:ph type="title"/>
          </p:nvPr>
        </p:nvSpPr>
        <p:spPr>
          <a:xfrm>
            <a:off x="467541" y="395258"/>
            <a:ext cx="11296271" cy="1293028"/>
          </a:xfrm>
        </p:spPr>
        <p:txBody>
          <a:bodyPr>
            <a:normAutofit fontScale="90000"/>
          </a:bodyPr>
          <a:lstStyle/>
          <a:p>
            <a:r>
              <a:rPr lang="en-US" dirty="0"/>
              <a:t>Advanced Static and Advanced Dynamic Analysis – Debugging and Disassembly</a:t>
            </a:r>
          </a:p>
        </p:txBody>
      </p:sp>
      <p:sp>
        <p:nvSpPr>
          <p:cNvPr id="6" name="Rectangle 5"/>
          <p:cNvSpPr/>
          <p:nvPr/>
        </p:nvSpPr>
        <p:spPr>
          <a:xfrm>
            <a:off x="5975419" y="1932804"/>
            <a:ext cx="6132844" cy="4154984"/>
          </a:xfrm>
          <a:prstGeom prst="rect">
            <a:avLst/>
          </a:prstGeom>
        </p:spPr>
        <p:txBody>
          <a:bodyPr wrap="square">
            <a:spAutoFit/>
          </a:bodyPr>
          <a:lstStyle/>
          <a:p>
            <a:pPr marL="285750" indent="-285750">
              <a:buFont typeface="Arial" panose="020B0604020202020204" pitchFamily="34" charset="0"/>
              <a:buChar char="•"/>
            </a:pPr>
            <a:r>
              <a:rPr lang="en-US" sz="2400" dirty="0"/>
              <a:t>This employ the process hollowing technique to inject SafeSerializationManager.dll into the memory of IMG_38575943.exe.</a:t>
            </a:r>
          </a:p>
          <a:p>
            <a:pPr marL="285750" indent="-285750">
              <a:buFont typeface="Arial" panose="020B0604020202020204" pitchFamily="34" charset="0"/>
              <a:buChar char="•"/>
            </a:pPr>
            <a:r>
              <a:rPr lang="en-US" sz="2400" dirty="0"/>
              <a:t> The insertion of malicious code into the executing program, enabling its execution within the trust domain of the application. </a:t>
            </a:r>
          </a:p>
          <a:p>
            <a:pPr marL="285750" indent="-285750">
              <a:buFont typeface="Arial" panose="020B0604020202020204" pitchFamily="34" charset="0"/>
              <a:buChar char="•"/>
            </a:pPr>
            <a:r>
              <a:rPr lang="en-US" sz="2400" dirty="0"/>
              <a:t>The method “O0O0O0.GetTypes()[10]” has returned an array, as indicated by the code snippet "return array2", containing all the modules linked to the assembly stored in the variable o0O0O</a:t>
            </a:r>
            <a:endParaRPr lang="en-GB" sz="2400" b="1" dirty="0"/>
          </a:p>
        </p:txBody>
      </p:sp>
      <p:pic>
        <p:nvPicPr>
          <p:cNvPr id="3" name="Picture 2"/>
          <p:cNvPicPr>
            <a:picLocks noChangeAspect="1"/>
          </p:cNvPicPr>
          <p:nvPr/>
        </p:nvPicPr>
        <p:blipFill>
          <a:blip r:embed="rId2"/>
          <a:stretch>
            <a:fillRect/>
          </a:stretch>
        </p:blipFill>
        <p:spPr>
          <a:xfrm>
            <a:off x="467541" y="1837507"/>
            <a:ext cx="5431974" cy="4345579"/>
          </a:xfrm>
          <a:prstGeom prst="rect">
            <a:avLst/>
          </a:prstGeom>
        </p:spPr>
      </p:pic>
    </p:spTree>
    <p:extLst>
      <p:ext uri="{BB962C8B-B14F-4D97-AF65-F5344CB8AC3E}">
        <p14:creationId xmlns:p14="http://schemas.microsoft.com/office/powerpoint/2010/main" val="3478252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FB1133-91EF-754E-EC5F-4BAB71E15441}"/>
              </a:ext>
            </a:extLst>
          </p:cNvPr>
          <p:cNvSpPr>
            <a:spLocks noGrp="1"/>
          </p:cNvSpPr>
          <p:nvPr>
            <p:ph type="title"/>
          </p:nvPr>
        </p:nvSpPr>
        <p:spPr>
          <a:xfrm>
            <a:off x="401216" y="134001"/>
            <a:ext cx="11054685" cy="1293028"/>
          </a:xfrm>
        </p:spPr>
        <p:txBody>
          <a:bodyPr>
            <a:normAutofit fontScale="90000"/>
          </a:bodyPr>
          <a:lstStyle/>
          <a:p>
            <a:pPr algn="ctr"/>
            <a:r>
              <a:rPr lang="en-US" dirty="0"/>
              <a:t>Advanced Static and Advanced Dynamic Analysis – Debugging and Disassembly</a:t>
            </a:r>
          </a:p>
        </p:txBody>
      </p:sp>
      <p:sp>
        <p:nvSpPr>
          <p:cNvPr id="6" name="Rectangle 5"/>
          <p:cNvSpPr/>
          <p:nvPr/>
        </p:nvSpPr>
        <p:spPr>
          <a:xfrm>
            <a:off x="6953729" y="1768151"/>
            <a:ext cx="5094515" cy="1477328"/>
          </a:xfrm>
          <a:prstGeom prst="rect">
            <a:avLst/>
          </a:prstGeom>
        </p:spPr>
        <p:txBody>
          <a:bodyPr wrap="square">
            <a:spAutoFit/>
          </a:bodyPr>
          <a:lstStyle/>
          <a:p>
            <a:pPr marL="285750" indent="-285750">
              <a:buFont typeface="Arial" panose="020B0604020202020204" pitchFamily="34" charset="0"/>
              <a:buChar char="•"/>
            </a:pPr>
            <a:r>
              <a:rPr lang="en-US" dirty="0"/>
              <a:t>The method “O0O0O0.GetTypes()[10]” returned an array, containing all the modules linked to the assembly stored in the variable o0O0O. </a:t>
            </a:r>
          </a:p>
          <a:p>
            <a:pPr marL="285750" indent="-285750">
              <a:buFont typeface="Arial" panose="020B0604020202020204" pitchFamily="34" charset="0"/>
              <a:buChar char="•"/>
            </a:pPr>
            <a:endParaRPr lang="en-GB" b="1" dirty="0"/>
          </a:p>
        </p:txBody>
      </p:sp>
      <p:pic>
        <p:nvPicPr>
          <p:cNvPr id="4" name="Picture 3"/>
          <p:cNvPicPr>
            <a:picLocks noChangeAspect="1"/>
          </p:cNvPicPr>
          <p:nvPr/>
        </p:nvPicPr>
        <p:blipFill>
          <a:blip r:embed="rId2"/>
          <a:stretch>
            <a:fillRect/>
          </a:stretch>
        </p:blipFill>
        <p:spPr>
          <a:xfrm>
            <a:off x="316501" y="1576317"/>
            <a:ext cx="6637227" cy="4911599"/>
          </a:xfrm>
          <a:prstGeom prst="rect">
            <a:avLst/>
          </a:prstGeom>
        </p:spPr>
      </p:pic>
    </p:spTree>
    <p:extLst>
      <p:ext uri="{BB962C8B-B14F-4D97-AF65-F5344CB8AC3E}">
        <p14:creationId xmlns:p14="http://schemas.microsoft.com/office/powerpoint/2010/main" val="3109195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FB1133-91EF-754E-EC5F-4BAB71E15441}"/>
              </a:ext>
            </a:extLst>
          </p:cNvPr>
          <p:cNvSpPr>
            <a:spLocks noGrp="1"/>
          </p:cNvSpPr>
          <p:nvPr>
            <p:ph type="title"/>
          </p:nvPr>
        </p:nvSpPr>
        <p:spPr>
          <a:xfrm>
            <a:off x="522515" y="124195"/>
            <a:ext cx="10597485" cy="1293028"/>
          </a:xfrm>
        </p:spPr>
        <p:txBody>
          <a:bodyPr>
            <a:normAutofit fontScale="90000"/>
          </a:bodyPr>
          <a:lstStyle/>
          <a:p>
            <a:r>
              <a:rPr lang="en-US" dirty="0"/>
              <a:t>Advanced Static and Advanced Dynamic Analysis – Debugging and Disassembly</a:t>
            </a:r>
          </a:p>
        </p:txBody>
      </p:sp>
      <p:sp>
        <p:nvSpPr>
          <p:cNvPr id="6" name="Rectangle 5"/>
          <p:cNvSpPr/>
          <p:nvPr/>
        </p:nvSpPr>
        <p:spPr>
          <a:xfrm>
            <a:off x="6511413" y="1503092"/>
            <a:ext cx="5680587" cy="2862322"/>
          </a:xfrm>
          <a:prstGeom prst="rect">
            <a:avLst/>
          </a:prstGeom>
        </p:spPr>
        <p:txBody>
          <a:bodyPr wrap="square">
            <a:spAutoFit/>
          </a:bodyPr>
          <a:lstStyle/>
          <a:p>
            <a:pPr marL="285750" indent="-285750">
              <a:buFont typeface="Arial" panose="020B0604020202020204" pitchFamily="34" charset="0"/>
              <a:buChar char="•"/>
            </a:pPr>
            <a:r>
              <a:rPr lang="en-US" dirty="0"/>
              <a:t>The</a:t>
            </a:r>
            <a:r>
              <a:rPr lang="en-US" b="1" dirty="0"/>
              <a:t> </a:t>
            </a:r>
            <a:r>
              <a:rPr lang="en-US" b="1" dirty="0" err="1"/>
              <a:t>ContinuationWrapper</a:t>
            </a:r>
            <a:r>
              <a:rPr lang="en-US" b="1" dirty="0"/>
              <a:t> </a:t>
            </a:r>
            <a:r>
              <a:rPr lang="en-US" dirty="0"/>
              <a:t>Class of SafeSerializationManager.dll implement obfuscated code. </a:t>
            </a:r>
          </a:p>
          <a:p>
            <a:pPr marL="285750" indent="-285750">
              <a:buFont typeface="Arial" panose="020B0604020202020204" pitchFamily="34" charset="0"/>
              <a:buChar char="•"/>
            </a:pPr>
            <a:r>
              <a:rPr lang="en-US" dirty="0"/>
              <a:t>The method</a:t>
            </a:r>
            <a:r>
              <a:rPr lang="en-US" b="1" dirty="0"/>
              <a:t> </a:t>
            </a:r>
            <a:r>
              <a:rPr lang="en-US" b="1" dirty="0" err="1"/>
              <a:t>InvalidCast</a:t>
            </a:r>
            <a:r>
              <a:rPr lang="en-US" b="1" dirty="0"/>
              <a:t> </a:t>
            </a:r>
            <a:r>
              <a:rPr lang="en-US" dirty="0"/>
              <a:t>is invoked, this method triggers a delay before proceeding to extract hidden code embedded within the pixels of another PNG image. </a:t>
            </a:r>
          </a:p>
          <a:p>
            <a:pPr marL="285750" indent="-285750">
              <a:buFont typeface="Arial" panose="020B0604020202020204" pitchFamily="34" charset="0"/>
              <a:buChar char="•"/>
            </a:pPr>
            <a:r>
              <a:rPr lang="en-US" dirty="0"/>
              <a:t>The malware incorporates an execution delay, suspending the execution for some time between approximately 33.3 seconds and 42. Seconds, </a:t>
            </a:r>
            <a:r>
              <a:rPr lang="en-US" b="1" dirty="0"/>
              <a:t>“</a:t>
            </a:r>
            <a:r>
              <a:rPr lang="en-US" b="1" dirty="0" err="1"/>
              <a:t>Thread.Sleep</a:t>
            </a:r>
            <a:r>
              <a:rPr lang="en-US" b="1" dirty="0"/>
              <a:t>(new Random().Next(33300, 41200));” </a:t>
            </a:r>
            <a:endParaRPr lang="en-GB" b="1" dirty="0"/>
          </a:p>
        </p:txBody>
      </p:sp>
      <p:pic>
        <p:nvPicPr>
          <p:cNvPr id="3" name="Picture 2"/>
          <p:cNvPicPr>
            <a:picLocks noChangeAspect="1"/>
          </p:cNvPicPr>
          <p:nvPr/>
        </p:nvPicPr>
        <p:blipFill>
          <a:blip r:embed="rId2"/>
          <a:stretch>
            <a:fillRect/>
          </a:stretch>
        </p:blipFill>
        <p:spPr>
          <a:xfrm>
            <a:off x="522515" y="1503091"/>
            <a:ext cx="5988898" cy="5189965"/>
          </a:xfrm>
          <a:prstGeom prst="rect">
            <a:avLst/>
          </a:prstGeom>
        </p:spPr>
      </p:pic>
    </p:spTree>
    <p:extLst>
      <p:ext uri="{BB962C8B-B14F-4D97-AF65-F5344CB8AC3E}">
        <p14:creationId xmlns:p14="http://schemas.microsoft.com/office/powerpoint/2010/main" val="3385627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FB1133-91EF-754E-EC5F-4BAB71E15441}"/>
              </a:ext>
            </a:extLst>
          </p:cNvPr>
          <p:cNvSpPr>
            <a:spLocks noGrp="1"/>
          </p:cNvSpPr>
          <p:nvPr>
            <p:ph type="title"/>
          </p:nvPr>
        </p:nvSpPr>
        <p:spPr>
          <a:xfrm>
            <a:off x="466532" y="180654"/>
            <a:ext cx="11008032" cy="1293028"/>
          </a:xfrm>
        </p:spPr>
        <p:txBody>
          <a:bodyPr>
            <a:normAutofit fontScale="90000"/>
          </a:bodyPr>
          <a:lstStyle/>
          <a:p>
            <a:r>
              <a:rPr lang="en-US" dirty="0"/>
              <a:t>Advanced Static and Advanced Dynamic Analysis – Debugging and Disassembly</a:t>
            </a:r>
          </a:p>
        </p:txBody>
      </p:sp>
      <p:pic>
        <p:nvPicPr>
          <p:cNvPr id="4" name="Picture 3"/>
          <p:cNvPicPr>
            <a:picLocks noChangeAspect="1"/>
          </p:cNvPicPr>
          <p:nvPr/>
        </p:nvPicPr>
        <p:blipFill>
          <a:blip r:embed="rId2"/>
          <a:stretch>
            <a:fillRect/>
          </a:stretch>
        </p:blipFill>
        <p:spPr>
          <a:xfrm>
            <a:off x="659552" y="1897587"/>
            <a:ext cx="5787901" cy="4613004"/>
          </a:xfrm>
          <a:prstGeom prst="rect">
            <a:avLst/>
          </a:prstGeom>
        </p:spPr>
      </p:pic>
      <p:sp>
        <p:nvSpPr>
          <p:cNvPr id="5" name="Rectangle 4"/>
          <p:cNvSpPr/>
          <p:nvPr/>
        </p:nvSpPr>
        <p:spPr>
          <a:xfrm>
            <a:off x="6447453" y="1897587"/>
            <a:ext cx="5178490" cy="2031325"/>
          </a:xfrm>
          <a:prstGeom prst="rect">
            <a:avLst/>
          </a:prstGeom>
        </p:spPr>
        <p:txBody>
          <a:bodyPr wrap="square">
            <a:spAutoFit/>
          </a:bodyPr>
          <a:lstStyle/>
          <a:p>
            <a:pPr marL="285750" indent="-285750">
              <a:buFont typeface="Arial" panose="020B0604020202020204" pitchFamily="34" charset="0"/>
              <a:buChar char="•"/>
            </a:pPr>
            <a:r>
              <a:rPr lang="en-US" dirty="0"/>
              <a:t>Malware extracts the module UI.dll from PNG file named "</a:t>
            </a:r>
            <a:r>
              <a:rPr lang="en-US" dirty="0" err="1"/>
              <a:t>ValuesandNam</a:t>
            </a:r>
            <a:r>
              <a:rPr lang="en-US" dirty="0"/>
              <a:t>". </a:t>
            </a:r>
          </a:p>
          <a:p>
            <a:pPr marL="285750" indent="-285750">
              <a:buFont typeface="Arial" panose="020B0604020202020204" pitchFamily="34" charset="0"/>
              <a:buChar char="•"/>
            </a:pPr>
            <a:r>
              <a:rPr lang="en-US" dirty="0"/>
              <a:t>The variable </a:t>
            </a:r>
            <a:r>
              <a:rPr lang="en-US" dirty="0" err="1"/>
              <a:t>StringTypeInfo</a:t>
            </a:r>
            <a:r>
              <a:rPr lang="en-US" dirty="0"/>
              <a:t> stores the hexadecimal value "56616C756573416E644E616D, which is passed as a parameter to the method </a:t>
            </a:r>
            <a:r>
              <a:rPr lang="en-US" b="1" dirty="0"/>
              <a:t>“KMoh4fCes (</a:t>
            </a:r>
            <a:r>
              <a:rPr lang="en-US" b="1" dirty="0" err="1"/>
              <a:t>StringTypeInfo</a:t>
            </a:r>
            <a:r>
              <a:rPr lang="en-US" b="1" dirty="0"/>
              <a:t>, …..)”</a:t>
            </a:r>
            <a:r>
              <a:rPr lang="en-US" dirty="0"/>
              <a:t>. </a:t>
            </a:r>
          </a:p>
        </p:txBody>
      </p:sp>
    </p:spTree>
    <p:extLst>
      <p:ext uri="{BB962C8B-B14F-4D97-AF65-F5344CB8AC3E}">
        <p14:creationId xmlns:p14="http://schemas.microsoft.com/office/powerpoint/2010/main" val="3717489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FB1133-91EF-754E-EC5F-4BAB71E15441}"/>
              </a:ext>
            </a:extLst>
          </p:cNvPr>
          <p:cNvSpPr>
            <a:spLocks noGrp="1"/>
          </p:cNvSpPr>
          <p:nvPr>
            <p:ph type="title"/>
          </p:nvPr>
        </p:nvSpPr>
        <p:spPr>
          <a:xfrm>
            <a:off x="755780" y="292621"/>
            <a:ext cx="11054685" cy="1293028"/>
          </a:xfrm>
        </p:spPr>
        <p:txBody>
          <a:bodyPr>
            <a:normAutofit fontScale="90000"/>
          </a:bodyPr>
          <a:lstStyle/>
          <a:p>
            <a:r>
              <a:rPr lang="en-US" dirty="0"/>
              <a:t>Advanced Static and Advanced Dynamic Analysis – Debugging and Disassembly</a:t>
            </a:r>
          </a:p>
        </p:txBody>
      </p:sp>
      <p:sp>
        <p:nvSpPr>
          <p:cNvPr id="5" name="Rectangle 4"/>
          <p:cNvSpPr/>
          <p:nvPr/>
        </p:nvSpPr>
        <p:spPr>
          <a:xfrm>
            <a:off x="7193902" y="2798949"/>
            <a:ext cx="4913658" cy="1200329"/>
          </a:xfrm>
          <a:prstGeom prst="rect">
            <a:avLst/>
          </a:prstGeom>
        </p:spPr>
        <p:txBody>
          <a:bodyPr wrap="square">
            <a:spAutoFit/>
          </a:bodyPr>
          <a:lstStyle/>
          <a:p>
            <a:pPr marL="285750" indent="-285750">
              <a:buFont typeface="Arial" panose="020B0604020202020204" pitchFamily="34" charset="0"/>
              <a:buChar char="•"/>
            </a:pPr>
            <a:r>
              <a:rPr lang="en-US" b="1" dirty="0"/>
              <a:t>KMoh4fCes </a:t>
            </a:r>
            <a:r>
              <a:rPr lang="en-US" dirty="0"/>
              <a:t>is used to convert the corresponding bytes into string variable "</a:t>
            </a:r>
            <a:r>
              <a:rPr lang="en-US" dirty="0" err="1"/>
              <a:t>ValuesAndNam</a:t>
            </a:r>
            <a:r>
              <a:rPr lang="en-US" dirty="0"/>
              <a:t>" using </a:t>
            </a:r>
            <a:r>
              <a:rPr lang="en-US" dirty="0" err="1"/>
              <a:t>stringBuilder.toString</a:t>
            </a:r>
            <a:r>
              <a:rPr lang="en-US" dirty="0"/>
              <a:t>(). </a:t>
            </a:r>
          </a:p>
          <a:p>
            <a:endParaRPr lang="en-GB" dirty="0"/>
          </a:p>
        </p:txBody>
      </p:sp>
      <p:pic>
        <p:nvPicPr>
          <p:cNvPr id="3" name="Picture 2"/>
          <p:cNvPicPr>
            <a:picLocks noChangeAspect="1"/>
          </p:cNvPicPr>
          <p:nvPr/>
        </p:nvPicPr>
        <p:blipFill>
          <a:blip r:embed="rId2"/>
          <a:stretch>
            <a:fillRect/>
          </a:stretch>
        </p:blipFill>
        <p:spPr>
          <a:xfrm>
            <a:off x="603476" y="1688285"/>
            <a:ext cx="6693063" cy="5152753"/>
          </a:xfrm>
          <a:prstGeom prst="rect">
            <a:avLst/>
          </a:prstGeom>
        </p:spPr>
      </p:pic>
    </p:spTree>
    <p:extLst>
      <p:ext uri="{BB962C8B-B14F-4D97-AF65-F5344CB8AC3E}">
        <p14:creationId xmlns:p14="http://schemas.microsoft.com/office/powerpoint/2010/main" val="568719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FB1133-91EF-754E-EC5F-4BAB71E15441}"/>
              </a:ext>
            </a:extLst>
          </p:cNvPr>
          <p:cNvSpPr>
            <a:spLocks noGrp="1"/>
          </p:cNvSpPr>
          <p:nvPr>
            <p:ph type="title"/>
          </p:nvPr>
        </p:nvSpPr>
        <p:spPr>
          <a:xfrm>
            <a:off x="531845" y="395258"/>
            <a:ext cx="11231967" cy="1293028"/>
          </a:xfrm>
        </p:spPr>
        <p:txBody>
          <a:bodyPr>
            <a:normAutofit fontScale="90000"/>
          </a:bodyPr>
          <a:lstStyle/>
          <a:p>
            <a:r>
              <a:rPr lang="en-US" dirty="0"/>
              <a:t>Advanced Static and Advanced Dynamic Analysis – Debugging and Disassembly</a:t>
            </a:r>
          </a:p>
        </p:txBody>
      </p:sp>
      <p:sp>
        <p:nvSpPr>
          <p:cNvPr id="5" name="Rectangle 4"/>
          <p:cNvSpPr/>
          <p:nvPr/>
        </p:nvSpPr>
        <p:spPr>
          <a:xfrm>
            <a:off x="6926373" y="2986396"/>
            <a:ext cx="5199018" cy="2308324"/>
          </a:xfrm>
          <a:prstGeom prst="rect">
            <a:avLst/>
          </a:prstGeom>
        </p:spPr>
        <p:txBody>
          <a:bodyPr wrap="square">
            <a:spAutoFit/>
          </a:bodyPr>
          <a:lstStyle/>
          <a:p>
            <a:pPr marL="285750" indent="-285750">
              <a:buFont typeface="Arial" panose="020B0604020202020204" pitchFamily="34" charset="0"/>
              <a:buChar char="•"/>
            </a:pPr>
            <a:r>
              <a:rPr lang="en-US" dirty="0"/>
              <a:t>“</a:t>
            </a:r>
            <a:r>
              <a:rPr lang="en-US" dirty="0" err="1"/>
              <a:t>ValuesAndNam</a:t>
            </a:r>
            <a:r>
              <a:rPr lang="en-US" dirty="0"/>
              <a:t>” and “</a:t>
            </a:r>
            <a:r>
              <a:rPr lang="en-US" dirty="0" err="1"/>
              <a:t>CalculatorInterpreter</a:t>
            </a:r>
            <a:r>
              <a:rPr lang="en-US" dirty="0"/>
              <a:t>” were passed arguments to the method </a:t>
            </a:r>
            <a:r>
              <a:rPr lang="en-US" dirty="0" err="1"/>
              <a:t>DemandedResources</a:t>
            </a:r>
            <a:r>
              <a:rPr lang="en-US" dirty="0"/>
              <a:t>. </a:t>
            </a:r>
          </a:p>
          <a:p>
            <a:pPr marL="285750" indent="-285750">
              <a:buFont typeface="Arial" panose="020B0604020202020204" pitchFamily="34" charset="0"/>
              <a:buChar char="•"/>
            </a:pPr>
            <a:r>
              <a:rPr lang="en-US" dirty="0" err="1"/>
              <a:t>DemandedResources</a:t>
            </a:r>
            <a:r>
              <a:rPr lang="en-US" dirty="0"/>
              <a:t> facilitated the extraction of the pixels from the PNG file "</a:t>
            </a:r>
            <a:r>
              <a:rPr lang="en-US" dirty="0" err="1"/>
              <a:t>ValuesAndNam</a:t>
            </a:r>
            <a:r>
              <a:rPr lang="en-US" dirty="0"/>
              <a:t>" located  in </a:t>
            </a:r>
            <a:r>
              <a:rPr lang="en-US" dirty="0" err="1"/>
              <a:t>CalculatorInterpreter.Properties.Resources</a:t>
            </a:r>
            <a:endParaRPr lang="en-GB" dirty="0"/>
          </a:p>
        </p:txBody>
      </p:sp>
      <p:pic>
        <p:nvPicPr>
          <p:cNvPr id="4" name="Picture 3"/>
          <p:cNvPicPr>
            <a:picLocks noChangeAspect="1"/>
          </p:cNvPicPr>
          <p:nvPr/>
        </p:nvPicPr>
        <p:blipFill>
          <a:blip r:embed="rId2"/>
          <a:stretch>
            <a:fillRect/>
          </a:stretch>
        </p:blipFill>
        <p:spPr>
          <a:xfrm>
            <a:off x="605962" y="2672575"/>
            <a:ext cx="6320411" cy="2935966"/>
          </a:xfrm>
          <a:prstGeom prst="rect">
            <a:avLst/>
          </a:prstGeom>
        </p:spPr>
      </p:pic>
    </p:spTree>
    <p:extLst>
      <p:ext uri="{BB962C8B-B14F-4D97-AF65-F5344CB8AC3E}">
        <p14:creationId xmlns:p14="http://schemas.microsoft.com/office/powerpoint/2010/main" val="392987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FB1133-91EF-754E-EC5F-4BAB71E15441}"/>
              </a:ext>
            </a:extLst>
          </p:cNvPr>
          <p:cNvSpPr>
            <a:spLocks noGrp="1"/>
          </p:cNvSpPr>
          <p:nvPr>
            <p:ph type="title"/>
          </p:nvPr>
        </p:nvSpPr>
        <p:spPr>
          <a:xfrm>
            <a:off x="480016" y="189984"/>
            <a:ext cx="11231967" cy="1293028"/>
          </a:xfrm>
        </p:spPr>
        <p:txBody>
          <a:bodyPr>
            <a:normAutofit fontScale="90000"/>
          </a:bodyPr>
          <a:lstStyle/>
          <a:p>
            <a:r>
              <a:rPr lang="en-US" dirty="0"/>
              <a:t>Advanced Static and Advanced Dynamic Analysis – Debugging and Disassembly</a:t>
            </a:r>
          </a:p>
        </p:txBody>
      </p:sp>
      <p:pic>
        <p:nvPicPr>
          <p:cNvPr id="3" name="Picture 2"/>
          <p:cNvPicPr>
            <a:picLocks noChangeAspect="1"/>
          </p:cNvPicPr>
          <p:nvPr/>
        </p:nvPicPr>
        <p:blipFill>
          <a:blip r:embed="rId2"/>
          <a:stretch>
            <a:fillRect/>
          </a:stretch>
        </p:blipFill>
        <p:spPr>
          <a:xfrm>
            <a:off x="275226" y="1398446"/>
            <a:ext cx="7842406" cy="5141879"/>
          </a:xfrm>
          <a:prstGeom prst="rect">
            <a:avLst/>
          </a:prstGeom>
        </p:spPr>
      </p:pic>
      <p:sp>
        <p:nvSpPr>
          <p:cNvPr id="6" name="TextBox 5"/>
          <p:cNvSpPr txBox="1"/>
          <p:nvPr/>
        </p:nvSpPr>
        <p:spPr>
          <a:xfrm flipH="1">
            <a:off x="8117632" y="1688286"/>
            <a:ext cx="3890866" cy="1200329"/>
          </a:xfrm>
          <a:prstGeom prst="rect">
            <a:avLst/>
          </a:prstGeom>
          <a:noFill/>
        </p:spPr>
        <p:txBody>
          <a:bodyPr wrap="square" rtlCol="0">
            <a:spAutoFit/>
          </a:bodyPr>
          <a:lstStyle/>
          <a:p>
            <a:pPr marL="285750" indent="-285750">
              <a:buFont typeface="Arial" panose="020B0604020202020204" pitchFamily="34" charset="0"/>
              <a:buChar char="•"/>
            </a:pPr>
            <a:r>
              <a:rPr lang="en-US" dirty="0"/>
              <a:t>The pixels from the “</a:t>
            </a:r>
            <a:r>
              <a:rPr lang="en-US" dirty="0" err="1"/>
              <a:t>ValuesAndNam</a:t>
            </a:r>
            <a:r>
              <a:rPr lang="en-US" dirty="0"/>
              <a:t>” PNG file are extracted, converted to bytes and copied to an array called “array2”. </a:t>
            </a:r>
            <a:endParaRPr lang="en-GB" dirty="0"/>
          </a:p>
        </p:txBody>
      </p:sp>
    </p:spTree>
    <p:extLst>
      <p:ext uri="{BB962C8B-B14F-4D97-AF65-F5344CB8AC3E}">
        <p14:creationId xmlns:p14="http://schemas.microsoft.com/office/powerpoint/2010/main" val="943287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2E17E911-875F-4DE5-8699-99D9F1805A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Freeform: Shape 22">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5" name="Rectangle 24">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466722" y="586855"/>
            <a:ext cx="3201366" cy="3387497"/>
          </a:xfrm>
        </p:spPr>
        <p:txBody>
          <a:bodyPr anchor="b">
            <a:normAutofit/>
          </a:bodyPr>
          <a:lstStyle/>
          <a:p>
            <a:pPr algn="r"/>
            <a:r>
              <a:rPr lang="en-US" sz="4000" dirty="0">
                <a:solidFill>
                  <a:srgbClr val="FFFFFF"/>
                </a:solidFill>
              </a:rPr>
              <a:t>Introduction</a:t>
            </a:r>
            <a:endParaRPr lang="en-GB" sz="4000" dirty="0">
              <a:solidFill>
                <a:srgbClr val="FFFFFF"/>
              </a:solidFill>
            </a:endParaRPr>
          </a:p>
        </p:txBody>
      </p:sp>
      <p:graphicFrame>
        <p:nvGraphicFramePr>
          <p:cNvPr id="5" name="Content Placeholder 2">
            <a:extLst>
              <a:ext uri="{FF2B5EF4-FFF2-40B4-BE49-F238E27FC236}">
                <a16:creationId xmlns:a16="http://schemas.microsoft.com/office/drawing/2014/main" id="{ADF4313F-6C6E-1680-891E-7C828286D5EE}"/>
              </a:ext>
            </a:extLst>
          </p:cNvPr>
          <p:cNvGraphicFramePr>
            <a:graphicFrameLocks noGrp="1"/>
          </p:cNvGraphicFramePr>
          <p:nvPr>
            <p:ph idx="1"/>
            <p:extLst>
              <p:ext uri="{D42A27DB-BD31-4B8C-83A1-F6EECF244321}">
                <p14:modId xmlns:p14="http://schemas.microsoft.com/office/powerpoint/2010/main" val="1780237983"/>
              </p:ext>
            </p:extLst>
          </p:nvPr>
        </p:nvGraphicFramePr>
        <p:xfrm>
          <a:off x="4581727" y="323850"/>
          <a:ext cx="7143551" cy="62293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19432823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FB1133-91EF-754E-EC5F-4BAB71E15441}"/>
              </a:ext>
            </a:extLst>
          </p:cNvPr>
          <p:cNvSpPr>
            <a:spLocks noGrp="1"/>
          </p:cNvSpPr>
          <p:nvPr>
            <p:ph type="title"/>
          </p:nvPr>
        </p:nvSpPr>
        <p:spPr>
          <a:xfrm>
            <a:off x="485192" y="114911"/>
            <a:ext cx="10849412" cy="1293028"/>
          </a:xfrm>
        </p:spPr>
        <p:txBody>
          <a:bodyPr>
            <a:normAutofit fontScale="90000"/>
          </a:bodyPr>
          <a:lstStyle/>
          <a:p>
            <a:pPr algn="ctr"/>
            <a:r>
              <a:rPr lang="en-US" dirty="0"/>
              <a:t>Advanced Static and Advanced Dynamic Analysis – Debugging and Disassembly</a:t>
            </a:r>
          </a:p>
        </p:txBody>
      </p:sp>
      <p:sp>
        <p:nvSpPr>
          <p:cNvPr id="4" name="Rectangle 3"/>
          <p:cNvSpPr/>
          <p:nvPr/>
        </p:nvSpPr>
        <p:spPr>
          <a:xfrm>
            <a:off x="6698137" y="1582340"/>
            <a:ext cx="5002452" cy="2308324"/>
          </a:xfrm>
          <a:prstGeom prst="rect">
            <a:avLst/>
          </a:prstGeom>
        </p:spPr>
        <p:txBody>
          <a:bodyPr wrap="square">
            <a:spAutoFit/>
          </a:bodyPr>
          <a:lstStyle/>
          <a:p>
            <a:pPr marL="285750" indent="-285750">
              <a:buFont typeface="Arial" panose="020B0604020202020204" pitchFamily="34" charset="0"/>
              <a:buChar char="•"/>
            </a:pPr>
            <a:r>
              <a:rPr lang="en-US" sz="1600" dirty="0">
                <a:solidFill>
                  <a:srgbClr val="000000"/>
                </a:solidFill>
              </a:rPr>
              <a:t>The HEX bytes from the PNG file have been encrypted using Exclusive OR (XOR) encryption. </a:t>
            </a:r>
          </a:p>
          <a:p>
            <a:pPr marL="285750" indent="-285750">
              <a:buFont typeface="Arial" panose="020B0604020202020204" pitchFamily="34" charset="0"/>
              <a:buChar char="•"/>
            </a:pPr>
            <a:r>
              <a:rPr lang="en-US" sz="1600" dirty="0">
                <a:solidFill>
                  <a:srgbClr val="000000"/>
                </a:solidFill>
              </a:rPr>
              <a:t>Decryption is done using </a:t>
            </a:r>
            <a:r>
              <a:rPr lang="en-US" sz="1600" b="1" dirty="0" err="1">
                <a:solidFill>
                  <a:srgbClr val="000000"/>
                </a:solidFill>
              </a:rPr>
              <a:t>EventRegistrationTokenList</a:t>
            </a:r>
            <a:r>
              <a:rPr lang="en-US" sz="1600" dirty="0">
                <a:solidFill>
                  <a:srgbClr val="000000"/>
                </a:solidFill>
              </a:rPr>
              <a:t> function, using the decryption key "yMGT1n". </a:t>
            </a:r>
          </a:p>
          <a:p>
            <a:pPr marL="285750" indent="-285750">
              <a:buFont typeface="Arial" panose="020B0604020202020204" pitchFamily="34" charset="0"/>
              <a:buChar char="•"/>
            </a:pPr>
            <a:r>
              <a:rPr lang="en-US" sz="1600" dirty="0">
                <a:solidFill>
                  <a:srgbClr val="000000"/>
                </a:solidFill>
              </a:rPr>
              <a:t>Decrypted bytes are copied to another array "array". </a:t>
            </a:r>
          </a:p>
          <a:p>
            <a:pPr marL="285750" indent="-285750">
              <a:buFont typeface="Arial" panose="020B0604020202020204" pitchFamily="34" charset="0"/>
              <a:buChar char="•"/>
            </a:pPr>
            <a:r>
              <a:rPr lang="en-US" sz="1600" dirty="0">
                <a:solidFill>
                  <a:srgbClr val="000000"/>
                </a:solidFill>
              </a:rPr>
              <a:t>The first two bytes of the array - 4D, 5A correspond to "MZ“, indicate executable code. </a:t>
            </a:r>
          </a:p>
          <a:p>
            <a:pPr marL="285750" indent="-285750">
              <a:buFont typeface="Arial" panose="020B0604020202020204" pitchFamily="34" charset="0"/>
              <a:buChar char="•"/>
            </a:pPr>
            <a:r>
              <a:rPr lang="en-US" sz="1600" dirty="0"/>
              <a:t>The principal objective is to extract the UI.dll module from the PNG file</a:t>
            </a:r>
            <a:endParaRPr lang="en-GB" sz="1600" dirty="0"/>
          </a:p>
        </p:txBody>
      </p:sp>
      <p:pic>
        <p:nvPicPr>
          <p:cNvPr id="5" name="Picture 4"/>
          <p:cNvPicPr>
            <a:picLocks noChangeAspect="1"/>
          </p:cNvPicPr>
          <p:nvPr/>
        </p:nvPicPr>
        <p:blipFill>
          <a:blip r:embed="rId2"/>
          <a:stretch>
            <a:fillRect/>
          </a:stretch>
        </p:blipFill>
        <p:spPr>
          <a:xfrm>
            <a:off x="485192" y="1407939"/>
            <a:ext cx="5802397" cy="4675192"/>
          </a:xfrm>
          <a:prstGeom prst="rect">
            <a:avLst/>
          </a:prstGeom>
        </p:spPr>
      </p:pic>
      <p:pic>
        <p:nvPicPr>
          <p:cNvPr id="7" name="Picture 6"/>
          <p:cNvPicPr>
            <a:picLocks noChangeAspect="1"/>
          </p:cNvPicPr>
          <p:nvPr/>
        </p:nvPicPr>
        <p:blipFill>
          <a:blip r:embed="rId3"/>
          <a:stretch>
            <a:fillRect/>
          </a:stretch>
        </p:blipFill>
        <p:spPr>
          <a:xfrm>
            <a:off x="6384528" y="4167663"/>
            <a:ext cx="5521099" cy="2575426"/>
          </a:xfrm>
          <a:prstGeom prst="rect">
            <a:avLst/>
          </a:prstGeom>
        </p:spPr>
      </p:pic>
    </p:spTree>
    <p:extLst>
      <p:ext uri="{BB962C8B-B14F-4D97-AF65-F5344CB8AC3E}">
        <p14:creationId xmlns:p14="http://schemas.microsoft.com/office/powerpoint/2010/main" val="913158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FB1133-91EF-754E-EC5F-4BAB71E15441}"/>
              </a:ext>
            </a:extLst>
          </p:cNvPr>
          <p:cNvSpPr>
            <a:spLocks noGrp="1"/>
          </p:cNvSpPr>
          <p:nvPr>
            <p:ph type="title"/>
          </p:nvPr>
        </p:nvSpPr>
        <p:spPr>
          <a:xfrm>
            <a:off x="234510" y="104347"/>
            <a:ext cx="11389343" cy="1293028"/>
          </a:xfrm>
        </p:spPr>
        <p:txBody>
          <a:bodyPr>
            <a:normAutofit fontScale="90000"/>
          </a:bodyPr>
          <a:lstStyle/>
          <a:p>
            <a:pPr algn="ctr"/>
            <a:r>
              <a:rPr lang="en-US" dirty="0"/>
              <a:t>Advanced Static and Advanced Dynamic Analysis – Debugging and Disassembly</a:t>
            </a:r>
          </a:p>
        </p:txBody>
      </p:sp>
      <p:pic>
        <p:nvPicPr>
          <p:cNvPr id="3" name="Picture 2"/>
          <p:cNvPicPr>
            <a:picLocks noChangeAspect="1"/>
          </p:cNvPicPr>
          <p:nvPr/>
        </p:nvPicPr>
        <p:blipFill>
          <a:blip r:embed="rId2"/>
          <a:stretch>
            <a:fillRect/>
          </a:stretch>
        </p:blipFill>
        <p:spPr>
          <a:xfrm>
            <a:off x="234510" y="1346625"/>
            <a:ext cx="6084222" cy="2623407"/>
          </a:xfrm>
          <a:prstGeom prst="rect">
            <a:avLst/>
          </a:prstGeom>
        </p:spPr>
      </p:pic>
      <p:pic>
        <p:nvPicPr>
          <p:cNvPr id="6" name="Picture 5"/>
          <p:cNvPicPr>
            <a:picLocks noChangeAspect="1"/>
          </p:cNvPicPr>
          <p:nvPr/>
        </p:nvPicPr>
        <p:blipFill>
          <a:blip r:embed="rId3"/>
          <a:stretch>
            <a:fillRect/>
          </a:stretch>
        </p:blipFill>
        <p:spPr>
          <a:xfrm>
            <a:off x="234510" y="4082788"/>
            <a:ext cx="6364135" cy="2670865"/>
          </a:xfrm>
          <a:prstGeom prst="rect">
            <a:avLst/>
          </a:prstGeom>
        </p:spPr>
      </p:pic>
      <p:sp>
        <p:nvSpPr>
          <p:cNvPr id="8" name="Rectangle 7"/>
          <p:cNvSpPr/>
          <p:nvPr/>
        </p:nvSpPr>
        <p:spPr>
          <a:xfrm>
            <a:off x="6848609" y="1661708"/>
            <a:ext cx="4990011" cy="1477328"/>
          </a:xfrm>
          <a:prstGeom prst="rect">
            <a:avLst/>
          </a:prstGeom>
        </p:spPr>
        <p:txBody>
          <a:bodyPr wrap="square">
            <a:spAutoFit/>
          </a:bodyPr>
          <a:lstStyle/>
          <a:p>
            <a:pPr marL="285750" indent="-285750">
              <a:buFont typeface="Arial" panose="020B0604020202020204" pitchFamily="34" charset="0"/>
              <a:buChar char="•"/>
            </a:pPr>
            <a:r>
              <a:rPr lang="en-US" dirty="0"/>
              <a:t>The executable UI.dll is obtained from the bytes contained in the “</a:t>
            </a:r>
            <a:r>
              <a:rPr lang="en-US" dirty="0" err="1"/>
              <a:t>rawAssembly</a:t>
            </a:r>
            <a:r>
              <a:rPr lang="en-US" dirty="0"/>
              <a:t>” which is then injected into the memory of the running application IMG_38575943.exe, having the same privileges.</a:t>
            </a:r>
            <a:endParaRPr lang="en-GB" dirty="0"/>
          </a:p>
        </p:txBody>
      </p:sp>
      <p:pic>
        <p:nvPicPr>
          <p:cNvPr id="7" name="Picture 6"/>
          <p:cNvPicPr>
            <a:picLocks noChangeAspect="1"/>
          </p:cNvPicPr>
          <p:nvPr/>
        </p:nvPicPr>
        <p:blipFill>
          <a:blip r:embed="rId4"/>
          <a:stretch>
            <a:fillRect/>
          </a:stretch>
        </p:blipFill>
        <p:spPr>
          <a:xfrm>
            <a:off x="6583670" y="3680947"/>
            <a:ext cx="5519888" cy="2570563"/>
          </a:xfrm>
          <a:prstGeom prst="rect">
            <a:avLst/>
          </a:prstGeom>
        </p:spPr>
      </p:pic>
    </p:spTree>
    <p:extLst>
      <p:ext uri="{BB962C8B-B14F-4D97-AF65-F5344CB8AC3E}">
        <p14:creationId xmlns:p14="http://schemas.microsoft.com/office/powerpoint/2010/main" val="962785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FB1133-91EF-754E-EC5F-4BAB71E15441}"/>
              </a:ext>
            </a:extLst>
          </p:cNvPr>
          <p:cNvSpPr>
            <a:spLocks noGrp="1"/>
          </p:cNvSpPr>
          <p:nvPr>
            <p:ph type="title"/>
          </p:nvPr>
        </p:nvSpPr>
        <p:spPr>
          <a:xfrm>
            <a:off x="374469" y="64493"/>
            <a:ext cx="11389343" cy="1293028"/>
          </a:xfrm>
        </p:spPr>
        <p:txBody>
          <a:bodyPr>
            <a:normAutofit fontScale="90000"/>
          </a:bodyPr>
          <a:lstStyle/>
          <a:p>
            <a:pPr algn="ctr"/>
            <a:r>
              <a:rPr lang="en-US" dirty="0"/>
              <a:t>Advanced Static and Advanced Dynamic Analysis – Debugging and Disassembly</a:t>
            </a:r>
          </a:p>
        </p:txBody>
      </p:sp>
      <p:sp>
        <p:nvSpPr>
          <p:cNvPr id="8" name="Rectangle 7"/>
          <p:cNvSpPr/>
          <p:nvPr/>
        </p:nvSpPr>
        <p:spPr>
          <a:xfrm>
            <a:off x="6365965" y="1688286"/>
            <a:ext cx="5826035" cy="2031325"/>
          </a:xfrm>
          <a:prstGeom prst="rect">
            <a:avLst/>
          </a:prstGeom>
        </p:spPr>
        <p:txBody>
          <a:bodyPr wrap="square">
            <a:spAutoFit/>
          </a:bodyPr>
          <a:lstStyle/>
          <a:p>
            <a:pPr marL="285750" indent="-285750">
              <a:buFont typeface="Arial" panose="020B0604020202020204" pitchFamily="34" charset="0"/>
              <a:buChar char="•"/>
            </a:pPr>
            <a:r>
              <a:rPr lang="en-US" dirty="0"/>
              <a:t>After UI.dll is assembled and loaded, the associated modules are also loaded.</a:t>
            </a:r>
          </a:p>
          <a:p>
            <a:pPr marL="285750" indent="-285750">
              <a:buFont typeface="Arial" panose="020B0604020202020204" pitchFamily="34" charset="0"/>
              <a:buChar char="•"/>
            </a:pPr>
            <a:r>
              <a:rPr lang="en-US" dirty="0"/>
              <a:t>UI.dll attempt to execute by invoking the method "ContinuationWrapper.k2WEmWRCwThio8C9a".</a:t>
            </a:r>
          </a:p>
          <a:p>
            <a:pPr marL="285750" indent="-285750">
              <a:buFont typeface="Arial" panose="020B0604020202020204" pitchFamily="34" charset="0"/>
              <a:buChar char="•"/>
            </a:pPr>
            <a:r>
              <a:rPr lang="en-US" dirty="0"/>
              <a:t>The module UI.dll contained heavily obfuscated code.</a:t>
            </a:r>
            <a:endParaRPr lang="en-GB" dirty="0"/>
          </a:p>
        </p:txBody>
      </p:sp>
      <p:pic>
        <p:nvPicPr>
          <p:cNvPr id="5" name="Picture 4"/>
          <p:cNvPicPr>
            <a:picLocks noChangeAspect="1"/>
          </p:cNvPicPr>
          <p:nvPr/>
        </p:nvPicPr>
        <p:blipFill>
          <a:blip r:embed="rId2"/>
          <a:stretch>
            <a:fillRect/>
          </a:stretch>
        </p:blipFill>
        <p:spPr>
          <a:xfrm>
            <a:off x="374469" y="1713875"/>
            <a:ext cx="5934640" cy="4799600"/>
          </a:xfrm>
          <a:prstGeom prst="rect">
            <a:avLst/>
          </a:prstGeom>
        </p:spPr>
      </p:pic>
      <p:pic>
        <p:nvPicPr>
          <p:cNvPr id="7" name="Picture 6"/>
          <p:cNvPicPr>
            <a:picLocks noChangeAspect="1"/>
          </p:cNvPicPr>
          <p:nvPr/>
        </p:nvPicPr>
        <p:blipFill>
          <a:blip r:embed="rId3"/>
          <a:stretch>
            <a:fillRect/>
          </a:stretch>
        </p:blipFill>
        <p:spPr>
          <a:xfrm>
            <a:off x="6556003" y="3694022"/>
            <a:ext cx="5009061" cy="2819453"/>
          </a:xfrm>
          <a:prstGeom prst="rect">
            <a:avLst/>
          </a:prstGeom>
        </p:spPr>
      </p:pic>
    </p:spTree>
    <p:extLst>
      <p:ext uri="{BB962C8B-B14F-4D97-AF65-F5344CB8AC3E}">
        <p14:creationId xmlns:p14="http://schemas.microsoft.com/office/powerpoint/2010/main" val="880323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FB1133-91EF-754E-EC5F-4BAB71E15441}"/>
              </a:ext>
            </a:extLst>
          </p:cNvPr>
          <p:cNvSpPr>
            <a:spLocks noGrp="1"/>
          </p:cNvSpPr>
          <p:nvPr>
            <p:ph type="title"/>
          </p:nvPr>
        </p:nvSpPr>
        <p:spPr>
          <a:xfrm>
            <a:off x="374469" y="223828"/>
            <a:ext cx="11389343" cy="1293028"/>
          </a:xfrm>
        </p:spPr>
        <p:txBody>
          <a:bodyPr>
            <a:normAutofit fontScale="90000"/>
          </a:bodyPr>
          <a:lstStyle/>
          <a:p>
            <a:pPr algn="ctr"/>
            <a:r>
              <a:rPr lang="en-US" dirty="0"/>
              <a:t>Advanced Static and Advanced Dynamic Analysis  Debugging and Disassembly</a:t>
            </a:r>
          </a:p>
        </p:txBody>
      </p:sp>
      <p:sp>
        <p:nvSpPr>
          <p:cNvPr id="8" name="Rectangle 7"/>
          <p:cNvSpPr/>
          <p:nvPr/>
        </p:nvSpPr>
        <p:spPr>
          <a:xfrm>
            <a:off x="5850075" y="1688286"/>
            <a:ext cx="6027066" cy="1477328"/>
          </a:xfrm>
          <a:prstGeom prst="rect">
            <a:avLst/>
          </a:prstGeom>
        </p:spPr>
        <p:txBody>
          <a:bodyPr wrap="square">
            <a:spAutoFit/>
          </a:bodyPr>
          <a:lstStyle/>
          <a:p>
            <a:pPr marL="285750" indent="-285750">
              <a:buFont typeface="Arial" panose="020B0604020202020204" pitchFamily="34" charset="0"/>
              <a:buChar char="•"/>
            </a:pPr>
            <a:r>
              <a:rPr lang="en-US" dirty="0"/>
              <a:t>Hypothesis – the malware checks for the presence of a sandbox, virtual environment, and the presence of a debugger.</a:t>
            </a:r>
          </a:p>
          <a:p>
            <a:pPr marL="285750" indent="-285750">
              <a:buFont typeface="Arial" panose="020B0604020202020204" pitchFamily="34" charset="0"/>
              <a:buChar char="•"/>
            </a:pPr>
            <a:r>
              <a:rPr lang="en-US" dirty="0" err="1"/>
              <a:t>Remnux</a:t>
            </a:r>
            <a:r>
              <a:rPr lang="en-US" dirty="0"/>
              <a:t> floss string analyzer to obtain string values from the module UI.dll</a:t>
            </a:r>
            <a:endParaRPr lang="en-GB" dirty="0"/>
          </a:p>
        </p:txBody>
      </p:sp>
      <p:pic>
        <p:nvPicPr>
          <p:cNvPr id="3" name="Picture 2"/>
          <p:cNvPicPr>
            <a:picLocks noChangeAspect="1"/>
          </p:cNvPicPr>
          <p:nvPr/>
        </p:nvPicPr>
        <p:blipFill>
          <a:blip r:embed="rId2"/>
          <a:stretch>
            <a:fillRect/>
          </a:stretch>
        </p:blipFill>
        <p:spPr>
          <a:xfrm>
            <a:off x="374469" y="4828057"/>
            <a:ext cx="4528457" cy="1788954"/>
          </a:xfrm>
          <a:prstGeom prst="rect">
            <a:avLst/>
          </a:prstGeom>
        </p:spPr>
      </p:pic>
      <p:pic>
        <p:nvPicPr>
          <p:cNvPr id="4" name="Picture 3"/>
          <p:cNvPicPr>
            <a:picLocks noChangeAspect="1"/>
          </p:cNvPicPr>
          <p:nvPr/>
        </p:nvPicPr>
        <p:blipFill>
          <a:blip r:embed="rId3"/>
          <a:stretch>
            <a:fillRect/>
          </a:stretch>
        </p:blipFill>
        <p:spPr>
          <a:xfrm>
            <a:off x="374469" y="1703679"/>
            <a:ext cx="4528457" cy="3159662"/>
          </a:xfrm>
          <a:prstGeom prst="rect">
            <a:avLst/>
          </a:prstGeom>
        </p:spPr>
      </p:pic>
      <p:pic>
        <p:nvPicPr>
          <p:cNvPr id="6" name="Picture 5"/>
          <p:cNvPicPr>
            <a:picLocks noChangeAspect="1"/>
          </p:cNvPicPr>
          <p:nvPr/>
        </p:nvPicPr>
        <p:blipFill>
          <a:blip r:embed="rId4"/>
          <a:stretch>
            <a:fillRect/>
          </a:stretch>
        </p:blipFill>
        <p:spPr>
          <a:xfrm>
            <a:off x="5336890" y="3381933"/>
            <a:ext cx="6743335" cy="3235078"/>
          </a:xfrm>
          <a:prstGeom prst="rect">
            <a:avLst/>
          </a:prstGeom>
        </p:spPr>
      </p:pic>
    </p:spTree>
    <p:extLst>
      <p:ext uri="{BB962C8B-B14F-4D97-AF65-F5344CB8AC3E}">
        <p14:creationId xmlns:p14="http://schemas.microsoft.com/office/powerpoint/2010/main" val="2899561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3048" y="290481"/>
            <a:ext cx="11188959" cy="1325563"/>
          </a:xfrm>
        </p:spPr>
        <p:txBody>
          <a:bodyPr>
            <a:normAutofit/>
          </a:bodyPr>
          <a:lstStyle/>
          <a:p>
            <a:pPr algn="ctr"/>
            <a:r>
              <a:rPr lang="en-US" dirty="0"/>
              <a:t>Analysis Using Online Sandboxes</a:t>
            </a:r>
            <a:br>
              <a:rPr lang="en-US" dirty="0"/>
            </a:br>
            <a:r>
              <a:rPr lang="en-US" dirty="0"/>
              <a:t> </a:t>
            </a:r>
            <a:r>
              <a:rPr lang="en-US" dirty="0" err="1"/>
              <a:t>Intezer.Analyze</a:t>
            </a:r>
            <a:r>
              <a:rPr lang="en-US" dirty="0"/>
              <a:t> &amp; Tria.ge</a:t>
            </a:r>
            <a:endParaRPr lang="en-GB" dirty="0"/>
          </a:p>
        </p:txBody>
      </p:sp>
      <p:sp>
        <p:nvSpPr>
          <p:cNvPr id="3" name="Content Placeholder 2"/>
          <p:cNvSpPr>
            <a:spLocks noGrp="1"/>
          </p:cNvSpPr>
          <p:nvPr>
            <p:ph idx="1"/>
          </p:nvPr>
        </p:nvSpPr>
        <p:spPr>
          <a:xfrm>
            <a:off x="479935" y="1968137"/>
            <a:ext cx="6016660" cy="4328160"/>
          </a:xfrm>
        </p:spPr>
        <p:txBody>
          <a:bodyPr>
            <a:normAutofit fontScale="85000" lnSpcReduction="20000"/>
          </a:bodyPr>
          <a:lstStyle/>
          <a:p>
            <a:r>
              <a:rPr lang="en-US" dirty="0"/>
              <a:t>The limitations of the environment affected the effectiveness of the analysis</a:t>
            </a:r>
          </a:p>
          <a:p>
            <a:pPr lvl="1"/>
            <a:r>
              <a:rPr lang="en-US" dirty="0"/>
              <a:t>Limited to no internet connectivity</a:t>
            </a:r>
          </a:p>
          <a:p>
            <a:pPr lvl="1"/>
            <a:r>
              <a:rPr lang="en-US" dirty="0"/>
              <a:t>Executing in a virtual environment. </a:t>
            </a:r>
          </a:p>
          <a:p>
            <a:r>
              <a:rPr lang="en-US" dirty="0"/>
              <a:t>Online sandboxes such as </a:t>
            </a:r>
            <a:r>
              <a:rPr lang="en-US" dirty="0" err="1"/>
              <a:t>Intezer.Analyse</a:t>
            </a:r>
            <a:r>
              <a:rPr lang="en-US" dirty="0"/>
              <a:t> and Tria.ge were used to augment the analysis. </a:t>
            </a:r>
          </a:p>
          <a:p>
            <a:r>
              <a:rPr lang="en-US" dirty="0"/>
              <a:t>Both sandboxes accurately identified the sample as a variant belonging to the formbook information stealer family. </a:t>
            </a:r>
          </a:p>
          <a:p>
            <a:pPr lvl="1"/>
            <a:r>
              <a:rPr lang="en-US" dirty="0"/>
              <a:t>Formbook is known for its ability to steal form data from web browsers and various applications, including capturing screenshots and performing keylogging</a:t>
            </a:r>
          </a:p>
          <a:p>
            <a:r>
              <a:rPr lang="en-US" dirty="0"/>
              <a:t>Valuable IOCs were extracted</a:t>
            </a:r>
          </a:p>
          <a:p>
            <a:endParaRPr lang="en-US" dirty="0"/>
          </a:p>
          <a:p>
            <a:pPr lvl="1"/>
            <a:endParaRPr lang="en-GB" dirty="0"/>
          </a:p>
        </p:txBody>
      </p:sp>
      <p:pic>
        <p:nvPicPr>
          <p:cNvPr id="4" name="Picture 3"/>
          <p:cNvPicPr>
            <a:picLocks noChangeAspect="1"/>
          </p:cNvPicPr>
          <p:nvPr/>
        </p:nvPicPr>
        <p:blipFill>
          <a:blip r:embed="rId2"/>
          <a:stretch>
            <a:fillRect/>
          </a:stretch>
        </p:blipFill>
        <p:spPr>
          <a:xfrm>
            <a:off x="6496595" y="1716294"/>
            <a:ext cx="5306629" cy="4057489"/>
          </a:xfrm>
          <a:prstGeom prst="rect">
            <a:avLst/>
          </a:prstGeom>
        </p:spPr>
      </p:pic>
    </p:spTree>
    <p:extLst>
      <p:ext uri="{BB962C8B-B14F-4D97-AF65-F5344CB8AC3E}">
        <p14:creationId xmlns:p14="http://schemas.microsoft.com/office/powerpoint/2010/main" val="2521444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5282" y="137788"/>
            <a:ext cx="11042710" cy="1325563"/>
          </a:xfrm>
        </p:spPr>
        <p:txBody>
          <a:bodyPr>
            <a:normAutofit/>
          </a:bodyPr>
          <a:lstStyle/>
          <a:p>
            <a:pPr algn="ctr"/>
            <a:r>
              <a:rPr lang="en-US" dirty="0"/>
              <a:t>Analysis Using online sandboxes   </a:t>
            </a:r>
            <a:r>
              <a:rPr lang="en-US" dirty="0" err="1"/>
              <a:t>Intezer.Analyze</a:t>
            </a:r>
            <a:r>
              <a:rPr lang="en-US" dirty="0"/>
              <a:t> and Tria.ge</a:t>
            </a:r>
            <a:endParaRPr lang="en-GB" dirty="0"/>
          </a:p>
        </p:txBody>
      </p:sp>
      <p:pic>
        <p:nvPicPr>
          <p:cNvPr id="6" name="Content Placeholder 5"/>
          <p:cNvPicPr>
            <a:picLocks noGrp="1" noChangeAspect="1"/>
          </p:cNvPicPr>
          <p:nvPr>
            <p:ph idx="1"/>
          </p:nvPr>
        </p:nvPicPr>
        <p:blipFill>
          <a:blip r:embed="rId2"/>
          <a:stretch>
            <a:fillRect/>
          </a:stretch>
        </p:blipFill>
        <p:spPr>
          <a:xfrm>
            <a:off x="5720544" y="1690688"/>
            <a:ext cx="6223458" cy="3168694"/>
          </a:xfrm>
          <a:prstGeom prst="rect">
            <a:avLst/>
          </a:prstGeom>
        </p:spPr>
      </p:pic>
      <p:pic>
        <p:nvPicPr>
          <p:cNvPr id="7" name="Picture 6"/>
          <p:cNvPicPr>
            <a:picLocks noChangeAspect="1"/>
          </p:cNvPicPr>
          <p:nvPr/>
        </p:nvPicPr>
        <p:blipFill>
          <a:blip r:embed="rId3"/>
          <a:stretch>
            <a:fillRect/>
          </a:stretch>
        </p:blipFill>
        <p:spPr>
          <a:xfrm>
            <a:off x="417153" y="1532952"/>
            <a:ext cx="5255929" cy="2740468"/>
          </a:xfrm>
          <a:prstGeom prst="rect">
            <a:avLst/>
          </a:prstGeom>
        </p:spPr>
      </p:pic>
      <p:pic>
        <p:nvPicPr>
          <p:cNvPr id="8" name="Picture 7"/>
          <p:cNvPicPr>
            <a:picLocks noChangeAspect="1"/>
          </p:cNvPicPr>
          <p:nvPr/>
        </p:nvPicPr>
        <p:blipFill>
          <a:blip r:embed="rId4"/>
          <a:stretch>
            <a:fillRect/>
          </a:stretch>
        </p:blipFill>
        <p:spPr>
          <a:xfrm>
            <a:off x="417153" y="4282564"/>
            <a:ext cx="4938618" cy="2380325"/>
          </a:xfrm>
          <a:prstGeom prst="rect">
            <a:avLst/>
          </a:prstGeom>
        </p:spPr>
      </p:pic>
      <p:sp>
        <p:nvSpPr>
          <p:cNvPr id="9" name="Rectangle 8"/>
          <p:cNvSpPr/>
          <p:nvPr/>
        </p:nvSpPr>
        <p:spPr>
          <a:xfrm>
            <a:off x="5571007" y="4928983"/>
            <a:ext cx="6096000" cy="1200329"/>
          </a:xfrm>
          <a:prstGeom prst="rect">
            <a:avLst/>
          </a:prstGeom>
        </p:spPr>
        <p:txBody>
          <a:bodyPr>
            <a:spAutoFit/>
          </a:bodyPr>
          <a:lstStyle/>
          <a:p>
            <a:pPr marL="285750" indent="-285750">
              <a:buFont typeface="Arial" panose="020B0604020202020204" pitchFamily="34" charset="0"/>
              <a:buChar char="•"/>
            </a:pPr>
            <a:r>
              <a:rPr lang="en-US" dirty="0"/>
              <a:t>The network activity of the malware shows multiple HTTP connection.</a:t>
            </a:r>
          </a:p>
          <a:p>
            <a:pPr marL="285750" indent="-285750">
              <a:buFont typeface="Arial" panose="020B0604020202020204" pitchFamily="34" charset="0"/>
              <a:buChar char="•"/>
            </a:pPr>
            <a:r>
              <a:rPr lang="en-US" dirty="0"/>
              <a:t>Similarities in assembly code structure with other samples of the formbook variant.</a:t>
            </a:r>
            <a:endParaRPr lang="en-GB" dirty="0"/>
          </a:p>
        </p:txBody>
      </p:sp>
    </p:spTree>
    <p:extLst>
      <p:ext uri="{BB962C8B-B14F-4D97-AF65-F5344CB8AC3E}">
        <p14:creationId xmlns:p14="http://schemas.microsoft.com/office/powerpoint/2010/main" val="4006387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Analysis Using online sandboxes   </a:t>
            </a:r>
            <a:r>
              <a:rPr lang="en-US" dirty="0" err="1"/>
              <a:t>Intezer.Analyze</a:t>
            </a:r>
            <a:r>
              <a:rPr lang="en-US" dirty="0"/>
              <a:t> and Tria.ge</a:t>
            </a:r>
            <a:endParaRPr lang="en-GB" dirty="0"/>
          </a:p>
        </p:txBody>
      </p:sp>
      <p:pic>
        <p:nvPicPr>
          <p:cNvPr id="4" name="Picture 3"/>
          <p:cNvPicPr>
            <a:picLocks noChangeAspect="1"/>
          </p:cNvPicPr>
          <p:nvPr/>
        </p:nvPicPr>
        <p:blipFill>
          <a:blip r:embed="rId2"/>
          <a:stretch>
            <a:fillRect/>
          </a:stretch>
        </p:blipFill>
        <p:spPr>
          <a:xfrm>
            <a:off x="590006" y="2057401"/>
            <a:ext cx="4826725" cy="3129161"/>
          </a:xfrm>
          <a:prstGeom prst="rect">
            <a:avLst/>
          </a:prstGeom>
        </p:spPr>
      </p:pic>
      <p:sp>
        <p:nvSpPr>
          <p:cNvPr id="5" name="Rectangle 4"/>
          <p:cNvSpPr/>
          <p:nvPr/>
        </p:nvSpPr>
        <p:spPr>
          <a:xfrm>
            <a:off x="590006" y="5186562"/>
            <a:ext cx="5094514" cy="1200329"/>
          </a:xfrm>
          <a:prstGeom prst="rect">
            <a:avLst/>
          </a:prstGeom>
        </p:spPr>
        <p:txBody>
          <a:bodyPr wrap="square">
            <a:spAutoFit/>
          </a:bodyPr>
          <a:lstStyle/>
          <a:p>
            <a:pPr marL="285750" indent="-285750">
              <a:buFont typeface="Arial" panose="020B0604020202020204" pitchFamily="34" charset="0"/>
              <a:buChar char="•"/>
            </a:pPr>
            <a:r>
              <a:rPr lang="en-US" dirty="0"/>
              <a:t>Map the indicators to the MITRE ATT&amp;CK framework</a:t>
            </a:r>
          </a:p>
          <a:p>
            <a:pPr marL="285750" indent="-285750">
              <a:buFont typeface="Arial" panose="020B0604020202020204" pitchFamily="34" charset="0"/>
              <a:buChar char="•"/>
            </a:pPr>
            <a:r>
              <a:rPr lang="en-US" dirty="0"/>
              <a:t>Gain insights into potential TTPs employed by the malware and severity ratings</a:t>
            </a:r>
            <a:endParaRPr lang="en-GB" dirty="0"/>
          </a:p>
        </p:txBody>
      </p:sp>
      <p:pic>
        <p:nvPicPr>
          <p:cNvPr id="12" name="Picture 11"/>
          <p:cNvPicPr>
            <a:picLocks noChangeAspect="1"/>
          </p:cNvPicPr>
          <p:nvPr/>
        </p:nvPicPr>
        <p:blipFill>
          <a:blip r:embed="rId3"/>
          <a:stretch>
            <a:fillRect/>
          </a:stretch>
        </p:blipFill>
        <p:spPr>
          <a:xfrm>
            <a:off x="6010945" y="2057401"/>
            <a:ext cx="5495255" cy="4446542"/>
          </a:xfrm>
          <a:prstGeom prst="rect">
            <a:avLst/>
          </a:prstGeom>
        </p:spPr>
      </p:pic>
    </p:spTree>
    <p:extLst>
      <p:ext uri="{BB962C8B-B14F-4D97-AF65-F5344CB8AC3E}">
        <p14:creationId xmlns:p14="http://schemas.microsoft.com/office/powerpoint/2010/main" val="10127235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Conclusion</a:t>
            </a:r>
            <a:endParaRPr lang="en-GB" dirty="0"/>
          </a:p>
        </p:txBody>
      </p:sp>
      <p:sp>
        <p:nvSpPr>
          <p:cNvPr id="3" name="Rectangle 2"/>
          <p:cNvSpPr/>
          <p:nvPr/>
        </p:nvSpPr>
        <p:spPr>
          <a:xfrm>
            <a:off x="640079" y="1553562"/>
            <a:ext cx="10799252" cy="4401205"/>
          </a:xfrm>
          <a:prstGeom prst="rect">
            <a:avLst/>
          </a:prstGeom>
        </p:spPr>
        <p:txBody>
          <a:bodyPr wrap="square">
            <a:spAutoFit/>
          </a:bodyPr>
          <a:lstStyle/>
          <a:p>
            <a:pPr marL="285750" indent="-285750">
              <a:buFont typeface="Arial" panose="020B0604020202020204" pitchFamily="34" charset="0"/>
              <a:buChar char="•"/>
            </a:pPr>
            <a:r>
              <a:rPr lang="en-US" sz="2000" dirty="0"/>
              <a:t>Malware creators are employing advanced tactics to circumvent traditional antivirus systems that rely on basic signature scanning methods. </a:t>
            </a:r>
          </a:p>
          <a:p>
            <a:pPr marL="285750" indent="-285750">
              <a:buFont typeface="Arial" panose="020B0604020202020204" pitchFamily="34" charset="0"/>
              <a:buChar char="•"/>
            </a:pPr>
            <a:r>
              <a:rPr lang="en-US" sz="2000" dirty="0"/>
              <a:t>Malware authors Malware as a Service (</a:t>
            </a:r>
            <a:r>
              <a:rPr lang="en-US" sz="2000" dirty="0" err="1"/>
              <a:t>MaaS</a:t>
            </a:r>
            <a:r>
              <a:rPr lang="en-US" sz="2000" dirty="0"/>
              <a:t>) model to distribute and sell malicious code to cybercriminals. </a:t>
            </a:r>
          </a:p>
          <a:p>
            <a:pPr marL="285750" indent="-285750">
              <a:buFont typeface="Arial" panose="020B0604020202020204" pitchFamily="34" charset="0"/>
              <a:buChar char="•"/>
            </a:pPr>
            <a:r>
              <a:rPr lang="en-US" sz="2000" dirty="0"/>
              <a:t>They various techniques to protect their code such as:</a:t>
            </a:r>
          </a:p>
          <a:p>
            <a:pPr marL="742950" lvl="1" indent="-285750">
              <a:buFont typeface="Arial" panose="020B0604020202020204" pitchFamily="34" charset="0"/>
              <a:buChar char="•"/>
            </a:pPr>
            <a:r>
              <a:rPr lang="en-US" sz="2000" dirty="0"/>
              <a:t>anti-debugging and anti-analysis </a:t>
            </a:r>
          </a:p>
          <a:p>
            <a:pPr marL="742950" lvl="1" indent="-285750">
              <a:buFont typeface="Arial" panose="020B0604020202020204" pitchFamily="34" charset="0"/>
              <a:buChar char="•"/>
            </a:pPr>
            <a:r>
              <a:rPr lang="en-US" sz="2000" dirty="0"/>
              <a:t>packers and cryptography</a:t>
            </a:r>
          </a:p>
          <a:p>
            <a:pPr marL="285750" indent="-285750">
              <a:buFont typeface="Arial" panose="020B0604020202020204" pitchFamily="34" charset="0"/>
              <a:buChar char="•"/>
            </a:pPr>
            <a:r>
              <a:rPr lang="en-US" sz="2000" dirty="0"/>
              <a:t>Malware authors utilize steganography, process injection, and code obfuscation to avoid detection and disguise the true nature of their software.</a:t>
            </a:r>
          </a:p>
          <a:p>
            <a:pPr marL="285750" indent="-285750">
              <a:buFont typeface="Arial" panose="020B0604020202020204" pitchFamily="34" charset="0"/>
              <a:buChar char="•"/>
            </a:pPr>
            <a:r>
              <a:rPr lang="en-US" sz="2000" dirty="0"/>
              <a:t>Consequently, malware analysis plays a crucial role in investigating and uncovering the malicious behaviour of suspicious files. </a:t>
            </a:r>
          </a:p>
          <a:p>
            <a:pPr marL="285750" indent="-285750">
              <a:buFont typeface="Arial" panose="020B0604020202020204" pitchFamily="34" charset="0"/>
              <a:buChar char="•"/>
            </a:pPr>
            <a:r>
              <a:rPr lang="en-US" sz="2000" dirty="0"/>
              <a:t>Leverage a systematic approach to identify accurate indicators of compromise (IOCs) and effectively triage potential infections. </a:t>
            </a:r>
          </a:p>
          <a:p>
            <a:pPr marL="285750" indent="-285750">
              <a:buFont typeface="Arial" panose="020B0604020202020204" pitchFamily="34" charset="0"/>
              <a:buChar char="•"/>
            </a:pPr>
            <a:r>
              <a:rPr lang="en-US" sz="2000" dirty="0"/>
              <a:t>Relying solely on one analysis method is not recommended</a:t>
            </a:r>
            <a:endParaRPr lang="en-GB" sz="2000" dirty="0"/>
          </a:p>
        </p:txBody>
      </p:sp>
    </p:spTree>
    <p:extLst>
      <p:ext uri="{BB962C8B-B14F-4D97-AF65-F5344CB8AC3E}">
        <p14:creationId xmlns:p14="http://schemas.microsoft.com/office/powerpoint/2010/main" val="222732703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Conclusion</a:t>
            </a:r>
            <a:endParaRPr lang="en-GB" dirty="0"/>
          </a:p>
        </p:txBody>
      </p:sp>
      <p:sp>
        <p:nvSpPr>
          <p:cNvPr id="3" name="Rectangle 2"/>
          <p:cNvSpPr/>
          <p:nvPr/>
        </p:nvSpPr>
        <p:spPr>
          <a:xfrm>
            <a:off x="836022" y="2178713"/>
            <a:ext cx="10354491" cy="3139321"/>
          </a:xfrm>
          <a:prstGeom prst="rect">
            <a:avLst/>
          </a:prstGeom>
        </p:spPr>
        <p:txBody>
          <a:bodyPr wrap="square">
            <a:spAutoFit/>
          </a:bodyPr>
          <a:lstStyle/>
          <a:p>
            <a:pPr marL="285750" indent="-285750">
              <a:buFont typeface="Arial" panose="020B0604020202020204" pitchFamily="34" charset="0"/>
              <a:buChar char="•"/>
            </a:pPr>
            <a:r>
              <a:rPr lang="en-US" dirty="0"/>
              <a:t>malware authors can employ tactics to distract researchers from the true purpose of the malware while carrying out malicious activities in the background</a:t>
            </a:r>
          </a:p>
          <a:p>
            <a:pPr marL="285750" indent="-285750">
              <a:buFont typeface="Arial" panose="020B0604020202020204" pitchFamily="34" charset="0"/>
              <a:buChar char="•"/>
            </a:pPr>
            <a:r>
              <a:rPr lang="en-US" dirty="0"/>
              <a:t>Timely analysis is crucial</a:t>
            </a:r>
          </a:p>
          <a:p>
            <a:pPr marL="742950" lvl="1" indent="-285750">
              <a:buFont typeface="Arial" panose="020B0604020202020204" pitchFamily="34" charset="0"/>
              <a:buChar char="•"/>
            </a:pPr>
            <a:r>
              <a:rPr lang="en-US" dirty="0"/>
              <a:t>The longer it takes to extract relevant IOCs the longer the malware remains undetected and poses a risk. </a:t>
            </a:r>
          </a:p>
          <a:p>
            <a:pPr marL="285750" indent="-285750">
              <a:buFont typeface="Arial" panose="020B0604020202020204" pitchFamily="34" charset="0"/>
              <a:buChar char="•"/>
            </a:pPr>
            <a:r>
              <a:rPr lang="en-US" dirty="0"/>
              <a:t>Effective analysis requires a systematic method to recognize patterns and relationships within the malicious code. </a:t>
            </a:r>
          </a:p>
          <a:p>
            <a:pPr marL="285750" indent="-285750">
              <a:buFont typeface="Arial" panose="020B0604020202020204" pitchFamily="34" charset="0"/>
              <a:buChar char="•"/>
            </a:pPr>
            <a:r>
              <a:rPr lang="en-US" dirty="0"/>
              <a:t>Adopting a "seeing the forest through the trees" approach</a:t>
            </a:r>
          </a:p>
          <a:p>
            <a:pPr marL="742950" lvl="1" indent="-285750">
              <a:buFont typeface="Arial" panose="020B0604020202020204" pitchFamily="34" charset="0"/>
              <a:buChar char="•"/>
            </a:pPr>
            <a:r>
              <a:rPr lang="en-US" dirty="0"/>
              <a:t>Be careful not to focus too much on the details</a:t>
            </a:r>
          </a:p>
          <a:p>
            <a:pPr marL="742950" lvl="1" indent="-285750">
              <a:buFont typeface="Arial" panose="020B0604020202020204" pitchFamily="34" charset="0"/>
              <a:buChar char="•"/>
            </a:pPr>
            <a:r>
              <a:rPr lang="en-US" dirty="0"/>
              <a:t>Can lead down unwanted rabbit holes. </a:t>
            </a:r>
          </a:p>
          <a:p>
            <a:pPr marL="742950" lvl="1" indent="-285750">
              <a:buFont typeface="Arial" panose="020B0604020202020204" pitchFamily="34" charset="0"/>
              <a:buChar char="•"/>
            </a:pPr>
            <a:r>
              <a:rPr lang="en-US" dirty="0"/>
              <a:t>Used by malware authors to </a:t>
            </a:r>
            <a:r>
              <a:rPr lang="en-US"/>
              <a:t>thwart analysis. </a:t>
            </a:r>
            <a:endParaRPr lang="en-GB" dirty="0"/>
          </a:p>
        </p:txBody>
      </p:sp>
    </p:spTree>
    <p:extLst>
      <p:ext uri="{BB962C8B-B14F-4D97-AF65-F5344CB8AC3E}">
        <p14:creationId xmlns:p14="http://schemas.microsoft.com/office/powerpoint/2010/main" val="12458688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203DE33-2CD4-4CA8-9AF3-37C3B65133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0AF57B88-1D4C-41FA-A761-EC1DD10C35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1100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D2548F45-5164-4ABB-8212-7F293FDED8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9565" y="2659404"/>
            <a:ext cx="4355594" cy="4040742"/>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Freeform: Shape 15">
            <a:extLst>
              <a:ext uri="{FF2B5EF4-FFF2-40B4-BE49-F238E27FC236}">
                <a16:creationId xmlns:a16="http://schemas.microsoft.com/office/drawing/2014/main" id="{5E81CCFB-7BEF-4186-86FB-D09450B4D0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p:cNvSpPr>
            <a:spLocks noGrp="1"/>
          </p:cNvSpPr>
          <p:nvPr>
            <p:ph type="title"/>
          </p:nvPr>
        </p:nvSpPr>
        <p:spPr>
          <a:xfrm>
            <a:off x="534473" y="2950387"/>
            <a:ext cx="3052293" cy="3531403"/>
          </a:xfrm>
        </p:spPr>
        <p:txBody>
          <a:bodyPr vert="horz" lIns="91440" tIns="45720" rIns="91440" bIns="45720" rtlCol="0" anchor="t">
            <a:normAutofit/>
          </a:bodyPr>
          <a:lstStyle/>
          <a:p>
            <a:pPr algn="r"/>
            <a:r>
              <a:rPr lang="en-US" sz="4000" dirty="0">
                <a:solidFill>
                  <a:srgbClr val="FFFFFF"/>
                </a:solidFill>
              </a:rPr>
              <a:t>Introduction</a:t>
            </a:r>
          </a:p>
        </p:txBody>
      </p:sp>
      <p:graphicFrame>
        <p:nvGraphicFramePr>
          <p:cNvPr id="5" name="Content Placeholder 2">
            <a:extLst>
              <a:ext uri="{FF2B5EF4-FFF2-40B4-BE49-F238E27FC236}">
                <a16:creationId xmlns:a16="http://schemas.microsoft.com/office/drawing/2014/main" id="{ADF4313F-6C6E-1680-891E-7C828286D5EE}"/>
              </a:ext>
            </a:extLst>
          </p:cNvPr>
          <p:cNvGraphicFramePr>
            <a:graphicFrameLocks noGrp="1"/>
          </p:cNvGraphicFramePr>
          <p:nvPr>
            <p:ph idx="1"/>
            <p:extLst>
              <p:ext uri="{D42A27DB-BD31-4B8C-83A1-F6EECF244321}">
                <p14:modId xmlns:p14="http://schemas.microsoft.com/office/powerpoint/2010/main" val="1643371161"/>
              </p:ext>
            </p:extLst>
          </p:nvPr>
        </p:nvGraphicFramePr>
        <p:xfrm>
          <a:off x="5279472" y="746125"/>
          <a:ext cx="6290226" cy="54477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261271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203DE33-2CD4-4CA8-9AF3-37C3B65133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0AF57B88-1D4C-41FA-A761-EC1DD10C35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1100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D2548F45-5164-4ABB-8212-7F293FDED8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9565" y="2659404"/>
            <a:ext cx="4355594" cy="4040742"/>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Freeform: Shape 15">
            <a:extLst>
              <a:ext uri="{FF2B5EF4-FFF2-40B4-BE49-F238E27FC236}">
                <a16:creationId xmlns:a16="http://schemas.microsoft.com/office/drawing/2014/main" id="{5E81CCFB-7BEF-4186-86FB-D09450B4D0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p:cNvSpPr>
            <a:spLocks noGrp="1"/>
          </p:cNvSpPr>
          <p:nvPr>
            <p:ph type="title"/>
          </p:nvPr>
        </p:nvSpPr>
        <p:spPr>
          <a:xfrm>
            <a:off x="534473" y="2950387"/>
            <a:ext cx="3052293" cy="3531403"/>
          </a:xfrm>
        </p:spPr>
        <p:txBody>
          <a:bodyPr vert="horz" lIns="91440" tIns="45720" rIns="91440" bIns="45720" rtlCol="0" anchor="t">
            <a:normAutofit/>
          </a:bodyPr>
          <a:lstStyle/>
          <a:p>
            <a:pPr algn="r"/>
            <a:r>
              <a:rPr lang="en-US" sz="4000" dirty="0">
                <a:solidFill>
                  <a:srgbClr val="FFFFFF"/>
                </a:solidFill>
              </a:rPr>
              <a:t>Introduction</a:t>
            </a:r>
          </a:p>
        </p:txBody>
      </p:sp>
      <p:graphicFrame>
        <p:nvGraphicFramePr>
          <p:cNvPr id="5" name="Content Placeholder 2">
            <a:extLst>
              <a:ext uri="{FF2B5EF4-FFF2-40B4-BE49-F238E27FC236}">
                <a16:creationId xmlns:a16="http://schemas.microsoft.com/office/drawing/2014/main" id="{ADF4313F-6C6E-1680-891E-7C828286D5EE}"/>
              </a:ext>
            </a:extLst>
          </p:cNvPr>
          <p:cNvGraphicFramePr>
            <a:graphicFrameLocks noGrp="1"/>
          </p:cNvGraphicFramePr>
          <p:nvPr>
            <p:ph idx="1"/>
            <p:extLst>
              <p:ext uri="{D42A27DB-BD31-4B8C-83A1-F6EECF244321}">
                <p14:modId xmlns:p14="http://schemas.microsoft.com/office/powerpoint/2010/main" val="4076759855"/>
              </p:ext>
            </p:extLst>
          </p:nvPr>
        </p:nvGraphicFramePr>
        <p:xfrm>
          <a:off x="5279472" y="746125"/>
          <a:ext cx="6290226" cy="54477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293306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333EDA0D-F54B-48BB-9910-7DB6A5FBA6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E3A73256-0EB9-4289-A040-E77C05B42F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0"/>
            <a:ext cx="12192000" cy="2395820"/>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A84FE2E0-0356-4DC9-A129-5C677E5BBF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9080500" y="6"/>
            <a:ext cx="3111498" cy="2835780"/>
          </a:xfrm>
          <a:prstGeom prst="rect">
            <a:avLst/>
          </a:prstGeom>
          <a:gradFill>
            <a:gsLst>
              <a:gs pos="0">
                <a:srgbClr val="000000">
                  <a:alpha val="63000"/>
                </a:srgbClr>
              </a:gs>
              <a:gs pos="100000">
                <a:schemeClr val="accent1">
                  <a:lumMod val="75000"/>
                </a:scheme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FAF9516E-11D6-4EBA-B6FD-722514EE95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
            <a:ext cx="12192000" cy="2395815"/>
          </a:xfrm>
          <a:prstGeom prst="rect">
            <a:avLst/>
          </a:prstGeom>
          <a:gradFill>
            <a:gsLst>
              <a:gs pos="39000">
                <a:schemeClr val="accent1">
                  <a:lumMod val="50000"/>
                  <a:alpha val="0"/>
                </a:schemeClr>
              </a:gs>
              <a:gs pos="100000">
                <a:srgbClr val="000000">
                  <a:alpha val="72000"/>
                </a:srgb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1E68CD86-EBCA-4577-B9FD-960CCEE8C9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426042" y="9496"/>
            <a:ext cx="11765956" cy="2376835"/>
          </a:xfrm>
          <a:prstGeom prst="rect">
            <a:avLst/>
          </a:prstGeom>
          <a:gradFill>
            <a:gsLst>
              <a:gs pos="0">
                <a:srgbClr val="000000">
                  <a:alpha val="8000"/>
                </a:srgbClr>
              </a:gs>
              <a:gs pos="76000">
                <a:schemeClr val="accent1">
                  <a:lumMod val="75000"/>
                  <a:alpha val="22000"/>
                </a:schemeClr>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0" y="11543"/>
            <a:ext cx="9748522" cy="1325563"/>
          </a:xfrm>
        </p:spPr>
        <p:txBody>
          <a:bodyPr>
            <a:normAutofit/>
          </a:bodyPr>
          <a:lstStyle/>
          <a:p>
            <a:r>
              <a:rPr lang="en-US" sz="4000" dirty="0">
                <a:solidFill>
                  <a:srgbClr val="FFFFFF"/>
                </a:solidFill>
              </a:rPr>
              <a:t>Introduction</a:t>
            </a:r>
            <a:endParaRPr lang="en-GB" sz="4000" dirty="0">
              <a:solidFill>
                <a:srgbClr val="FFFFFF"/>
              </a:solidFill>
            </a:endParaRPr>
          </a:p>
        </p:txBody>
      </p:sp>
      <p:pic>
        <p:nvPicPr>
          <p:cNvPr id="5" name="Picture 4" descr="A close up of a computer&#10;&#10;Description automatically generated">
            <a:extLst>
              <a:ext uri="{FF2B5EF4-FFF2-40B4-BE49-F238E27FC236}">
                <a16:creationId xmlns:a16="http://schemas.microsoft.com/office/drawing/2014/main" id="{9FFCC0D7-6A4C-0B59-9C56-6FF4BCA78452}"/>
              </a:ext>
            </a:extLst>
          </p:cNvPr>
          <p:cNvPicPr>
            <a:picLocks noChangeAspect="1"/>
          </p:cNvPicPr>
          <p:nvPr/>
        </p:nvPicPr>
        <p:blipFill rotWithShape="1">
          <a:blip r:embed="rId3"/>
          <a:srcRect r="5" b="290"/>
          <a:stretch/>
        </p:blipFill>
        <p:spPr>
          <a:xfrm>
            <a:off x="1274151" y="1084501"/>
            <a:ext cx="1994296" cy="1994296"/>
          </a:xfrm>
          <a:custGeom>
            <a:avLst/>
            <a:gdLst/>
            <a:ahLst/>
            <a:cxnLst/>
            <a:rect l="l" t="t" r="r" b="b"/>
            <a:pathLst>
              <a:path w="2282932" h="2282932">
                <a:moveTo>
                  <a:pt x="1141466" y="0"/>
                </a:moveTo>
                <a:cubicBezTo>
                  <a:pt x="1771880" y="0"/>
                  <a:pt x="2282932" y="511052"/>
                  <a:pt x="2282932" y="1141466"/>
                </a:cubicBezTo>
                <a:cubicBezTo>
                  <a:pt x="2282932" y="1771880"/>
                  <a:pt x="1771880" y="2282932"/>
                  <a:pt x="1141466" y="2282932"/>
                </a:cubicBezTo>
                <a:cubicBezTo>
                  <a:pt x="511052" y="2282932"/>
                  <a:pt x="0" y="1771880"/>
                  <a:pt x="0" y="1141466"/>
                </a:cubicBezTo>
                <a:cubicBezTo>
                  <a:pt x="0" y="511052"/>
                  <a:pt x="511052" y="0"/>
                  <a:pt x="1141466" y="0"/>
                </a:cubicBezTo>
                <a:close/>
              </a:path>
            </a:pathLst>
          </a:custGeom>
        </p:spPr>
      </p:pic>
      <p:pic>
        <p:nvPicPr>
          <p:cNvPr id="12" name="Picture 11" descr="A blurry image of a computer code&#10;&#10;Description automatically generated">
            <a:extLst>
              <a:ext uri="{FF2B5EF4-FFF2-40B4-BE49-F238E27FC236}">
                <a16:creationId xmlns:a16="http://schemas.microsoft.com/office/drawing/2014/main" id="{CCA73FF1-C14B-FD69-6DE7-9C7058C0C438}"/>
              </a:ext>
            </a:extLst>
          </p:cNvPr>
          <p:cNvPicPr>
            <a:picLocks noChangeAspect="1"/>
          </p:cNvPicPr>
          <p:nvPr/>
        </p:nvPicPr>
        <p:blipFill rotWithShape="1">
          <a:blip r:embed="rId4"/>
          <a:srcRect r="-3" b="859"/>
          <a:stretch/>
        </p:blipFill>
        <p:spPr>
          <a:xfrm>
            <a:off x="3877113" y="1084501"/>
            <a:ext cx="1994296" cy="1994296"/>
          </a:xfrm>
          <a:custGeom>
            <a:avLst/>
            <a:gdLst/>
            <a:ahLst/>
            <a:cxnLst/>
            <a:rect l="l" t="t" r="r" b="b"/>
            <a:pathLst>
              <a:path w="2282932" h="2282932">
                <a:moveTo>
                  <a:pt x="1141466" y="0"/>
                </a:moveTo>
                <a:cubicBezTo>
                  <a:pt x="1771880" y="0"/>
                  <a:pt x="2282932" y="511052"/>
                  <a:pt x="2282932" y="1141466"/>
                </a:cubicBezTo>
                <a:cubicBezTo>
                  <a:pt x="2282932" y="1771880"/>
                  <a:pt x="1771880" y="2282932"/>
                  <a:pt x="1141466" y="2282932"/>
                </a:cubicBezTo>
                <a:cubicBezTo>
                  <a:pt x="511052" y="2282932"/>
                  <a:pt x="0" y="1771880"/>
                  <a:pt x="0" y="1141466"/>
                </a:cubicBezTo>
                <a:cubicBezTo>
                  <a:pt x="0" y="511052"/>
                  <a:pt x="511052" y="0"/>
                  <a:pt x="1141466" y="0"/>
                </a:cubicBezTo>
                <a:close/>
              </a:path>
            </a:pathLst>
          </a:custGeom>
        </p:spPr>
      </p:pic>
      <p:pic>
        <p:nvPicPr>
          <p:cNvPr id="9" name="Picture 8" descr="A screenshot of a computer&#10;&#10;Description automatically generated">
            <a:extLst>
              <a:ext uri="{FF2B5EF4-FFF2-40B4-BE49-F238E27FC236}">
                <a16:creationId xmlns:a16="http://schemas.microsoft.com/office/drawing/2014/main" id="{C26664CE-3469-FE67-96D0-09B4A535D2C4}"/>
              </a:ext>
            </a:extLst>
          </p:cNvPr>
          <p:cNvPicPr>
            <a:picLocks noChangeAspect="1"/>
          </p:cNvPicPr>
          <p:nvPr/>
        </p:nvPicPr>
        <p:blipFill rotWithShape="1">
          <a:blip r:embed="rId5"/>
          <a:srcRect r="6" b="256"/>
          <a:stretch/>
        </p:blipFill>
        <p:spPr>
          <a:xfrm>
            <a:off x="6424043" y="1084501"/>
            <a:ext cx="1994296" cy="1994296"/>
          </a:xfrm>
          <a:custGeom>
            <a:avLst/>
            <a:gdLst/>
            <a:ahLst/>
            <a:cxnLst/>
            <a:rect l="l" t="t" r="r" b="b"/>
            <a:pathLst>
              <a:path w="2282932" h="2282932">
                <a:moveTo>
                  <a:pt x="1141466" y="0"/>
                </a:moveTo>
                <a:cubicBezTo>
                  <a:pt x="1771880" y="0"/>
                  <a:pt x="2282932" y="511052"/>
                  <a:pt x="2282932" y="1141466"/>
                </a:cubicBezTo>
                <a:cubicBezTo>
                  <a:pt x="2282932" y="1771880"/>
                  <a:pt x="1771880" y="2282932"/>
                  <a:pt x="1141466" y="2282932"/>
                </a:cubicBezTo>
                <a:cubicBezTo>
                  <a:pt x="511052" y="2282932"/>
                  <a:pt x="0" y="1771880"/>
                  <a:pt x="0" y="1141466"/>
                </a:cubicBezTo>
                <a:cubicBezTo>
                  <a:pt x="0" y="511052"/>
                  <a:pt x="511052" y="0"/>
                  <a:pt x="1141466" y="0"/>
                </a:cubicBezTo>
                <a:close/>
              </a:path>
            </a:pathLst>
          </a:custGeom>
        </p:spPr>
      </p:pic>
      <p:pic>
        <p:nvPicPr>
          <p:cNvPr id="7" name="Picture 6" descr="A screen shot of a computer&#10;&#10;Description automatically generated">
            <a:extLst>
              <a:ext uri="{FF2B5EF4-FFF2-40B4-BE49-F238E27FC236}">
                <a16:creationId xmlns:a16="http://schemas.microsoft.com/office/drawing/2014/main" id="{21018098-76E0-5ECC-33D5-5A3542D54DEA}"/>
              </a:ext>
            </a:extLst>
          </p:cNvPr>
          <p:cNvPicPr>
            <a:picLocks noChangeAspect="1"/>
          </p:cNvPicPr>
          <p:nvPr/>
        </p:nvPicPr>
        <p:blipFill rotWithShape="1">
          <a:blip r:embed="rId6"/>
          <a:srcRect r="3" b="586"/>
          <a:stretch/>
        </p:blipFill>
        <p:spPr>
          <a:xfrm>
            <a:off x="8876145" y="1084501"/>
            <a:ext cx="1953022" cy="1994296"/>
          </a:xfrm>
          <a:custGeom>
            <a:avLst/>
            <a:gdLst/>
            <a:ahLst/>
            <a:cxnLst/>
            <a:rect l="l" t="t" r="r" b="b"/>
            <a:pathLst>
              <a:path w="2282932" h="2282932">
                <a:moveTo>
                  <a:pt x="1141466" y="0"/>
                </a:moveTo>
                <a:cubicBezTo>
                  <a:pt x="1771880" y="0"/>
                  <a:pt x="2282932" y="511052"/>
                  <a:pt x="2282932" y="1141466"/>
                </a:cubicBezTo>
                <a:cubicBezTo>
                  <a:pt x="2282932" y="1771880"/>
                  <a:pt x="1771880" y="2282932"/>
                  <a:pt x="1141466" y="2282932"/>
                </a:cubicBezTo>
                <a:cubicBezTo>
                  <a:pt x="511052" y="2282932"/>
                  <a:pt x="0" y="1771880"/>
                  <a:pt x="0" y="1141466"/>
                </a:cubicBezTo>
                <a:cubicBezTo>
                  <a:pt x="0" y="511052"/>
                  <a:pt x="511052" y="0"/>
                  <a:pt x="1141466" y="0"/>
                </a:cubicBezTo>
                <a:close/>
              </a:path>
            </a:pathLst>
          </a:custGeom>
        </p:spPr>
      </p:pic>
      <p:graphicFrame>
        <p:nvGraphicFramePr>
          <p:cNvPr id="4" name="Content Placeholder 2">
            <a:extLst>
              <a:ext uri="{FF2B5EF4-FFF2-40B4-BE49-F238E27FC236}">
                <a16:creationId xmlns:a16="http://schemas.microsoft.com/office/drawing/2014/main" id="{FDA37FB3-26B2-1083-24B2-FD169BF2E785}"/>
              </a:ext>
            </a:extLst>
          </p:cNvPr>
          <p:cNvGraphicFramePr>
            <a:graphicFrameLocks/>
          </p:cNvGraphicFramePr>
          <p:nvPr>
            <p:extLst>
              <p:ext uri="{D42A27DB-BD31-4B8C-83A1-F6EECF244321}">
                <p14:modId xmlns:p14="http://schemas.microsoft.com/office/powerpoint/2010/main" val="1939557272"/>
              </p:ext>
            </p:extLst>
          </p:nvPr>
        </p:nvGraphicFramePr>
        <p:xfrm>
          <a:off x="1292686" y="3140364"/>
          <a:ext cx="10603749" cy="3731491"/>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10029110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Freeform: Shape 32">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p:cNvSpPr>
            <a:spLocks noGrp="1"/>
          </p:cNvSpPr>
          <p:nvPr>
            <p:ph type="title"/>
          </p:nvPr>
        </p:nvSpPr>
        <p:spPr>
          <a:xfrm>
            <a:off x="660041" y="2767106"/>
            <a:ext cx="2880828" cy="3071906"/>
          </a:xfrm>
        </p:spPr>
        <p:txBody>
          <a:bodyPr vert="horz" lIns="91440" tIns="45720" rIns="91440" bIns="45720" rtlCol="0" anchor="t">
            <a:normAutofit/>
          </a:bodyPr>
          <a:lstStyle/>
          <a:p>
            <a:r>
              <a:rPr lang="en-US" sz="4000" kern="1200" dirty="0">
                <a:solidFill>
                  <a:srgbClr val="FFFFFF"/>
                </a:solidFill>
                <a:latin typeface="+mj-lt"/>
                <a:ea typeface="+mj-ea"/>
                <a:cs typeface="+mj-cs"/>
              </a:rPr>
              <a:t>Introduction</a:t>
            </a:r>
          </a:p>
        </p:txBody>
      </p:sp>
      <p:graphicFrame>
        <p:nvGraphicFramePr>
          <p:cNvPr id="5" name="Content Placeholder 2">
            <a:extLst>
              <a:ext uri="{FF2B5EF4-FFF2-40B4-BE49-F238E27FC236}">
                <a16:creationId xmlns:a16="http://schemas.microsoft.com/office/drawing/2014/main" id="{BD6879BF-87C8-768F-768A-051AE4073852}"/>
              </a:ext>
            </a:extLst>
          </p:cNvPr>
          <p:cNvGraphicFramePr>
            <a:graphicFrameLocks noGrp="1"/>
          </p:cNvGraphicFramePr>
          <p:nvPr>
            <p:ph idx="1"/>
            <p:extLst>
              <p:ext uri="{D42A27DB-BD31-4B8C-83A1-F6EECF244321}">
                <p14:modId xmlns:p14="http://schemas.microsoft.com/office/powerpoint/2010/main" val="2602364425"/>
              </p:ext>
            </p:extLst>
          </p:nvPr>
        </p:nvGraphicFramePr>
        <p:xfrm>
          <a:off x="4581727" y="649480"/>
          <a:ext cx="6962573" cy="562749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8727939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12700</TotalTime>
  <Words>4400</Words>
  <Application>Microsoft Office PowerPoint</Application>
  <PresentationFormat>Widescreen</PresentationFormat>
  <Paragraphs>446</Paragraphs>
  <Slides>58</Slides>
  <Notes>3</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58</vt:i4>
      </vt:variant>
    </vt:vector>
  </HeadingPairs>
  <TitlesOfParts>
    <vt:vector size="69" baseType="lpstr">
      <vt:lpstr>Aharoni</vt:lpstr>
      <vt:lpstr>Amasis MT Pro Black</vt:lpstr>
      <vt:lpstr>Aptos Black</vt:lpstr>
      <vt:lpstr>Arial</vt:lpstr>
      <vt:lpstr>Bauhaus 93</vt:lpstr>
      <vt:lpstr>Calibri</vt:lpstr>
      <vt:lpstr>Calibri Light</vt:lpstr>
      <vt:lpstr>ElsevierGulliver</vt:lpstr>
      <vt:lpstr>Monsterrat</vt:lpstr>
      <vt:lpstr>Wingdings</vt:lpstr>
      <vt:lpstr>Office Theme</vt:lpstr>
      <vt:lpstr>Malware Analysis</vt:lpstr>
      <vt:lpstr>Introduction</vt:lpstr>
      <vt:lpstr>Introduction</vt:lpstr>
      <vt:lpstr>Introduction</vt:lpstr>
      <vt:lpstr>Introduction</vt:lpstr>
      <vt:lpstr>Introduction</vt:lpstr>
      <vt:lpstr>Introduction</vt:lpstr>
      <vt:lpstr>Introduction</vt:lpstr>
      <vt:lpstr>Introduction</vt:lpstr>
      <vt:lpstr>Malware Analysis </vt:lpstr>
      <vt:lpstr>PowerPoint Presentation</vt:lpstr>
      <vt:lpstr>PowerPoint Presentation</vt:lpstr>
      <vt:lpstr>Malware Analysis How to?   </vt:lpstr>
      <vt:lpstr>Malware Analysis Objectives   </vt:lpstr>
      <vt:lpstr>Malware Analysis  Methodologies</vt:lpstr>
      <vt:lpstr>Static Analysis   </vt:lpstr>
      <vt:lpstr>Dynamic Analysis</vt:lpstr>
      <vt:lpstr>Comparison of Static &amp; Dynamic Malware Analysis </vt:lpstr>
      <vt:lpstr>Laboratory Environment &amp; Topology</vt:lpstr>
      <vt:lpstr>Malware Analysis Laboratory Tools  </vt:lpstr>
      <vt:lpstr>PowerPoint Presentation</vt:lpstr>
      <vt:lpstr>PowerPoint Presentation</vt:lpstr>
      <vt:lpstr>Malware Analysis Laboratory Setup   Topology </vt:lpstr>
      <vt:lpstr>Malware Analysis Laboratory  Configure Burp Suite with InetSim </vt:lpstr>
      <vt:lpstr>Analyze suspicious file in a phishing email</vt:lpstr>
      <vt:lpstr>FORMBOOK XLOADER MALWARE VARIANT</vt:lpstr>
      <vt:lpstr>PowerPoint Presentation</vt:lpstr>
      <vt:lpstr>PowerPoint Presentation</vt:lpstr>
      <vt:lpstr>Malware Delivery - Email Spoofing and Phishing email</vt:lpstr>
      <vt:lpstr>Malware Analysis </vt:lpstr>
      <vt:lpstr>Malware Analysis – Basic Static Analysis </vt:lpstr>
      <vt:lpstr>Malware Analysis – Basic Static Analysis </vt:lpstr>
      <vt:lpstr>Malware Analysis – Basic Static Analysis </vt:lpstr>
      <vt:lpstr>Basic Static Analysis-File Identification </vt:lpstr>
      <vt:lpstr>Basic Static Analysis -  Strings Analysis</vt:lpstr>
      <vt:lpstr>Basic Dynamic Analysis – Execute Malware in Virtual Environment</vt:lpstr>
      <vt:lpstr>Basic Dynamic Analysis –  Execute Malware in Virtual Environment</vt:lpstr>
      <vt:lpstr>Advanced Static and Advanced Dynamic Analysis – Debugging and Disassembly</vt:lpstr>
      <vt:lpstr>Advanced Static and Advanced Dynamic Analysis – Debugging and Disassembly</vt:lpstr>
      <vt:lpstr>Advanced Static and Advanced Dynamic Analysis – Debugging and Disassembly</vt:lpstr>
      <vt:lpstr>Advanced Static and Advanced Dynamic Analysis – Debugging and Disassembly</vt:lpstr>
      <vt:lpstr>Advanced Static and Advanced Dynamic Analysis – Debugging and Disassembly</vt:lpstr>
      <vt:lpstr>Advanced Static and Advanced Dynamic Analysis – Debugging and Disassembly</vt:lpstr>
      <vt:lpstr>Advanced Static and Advanced Dynamic Analysis – Debugging and Disassembly</vt:lpstr>
      <vt:lpstr>Advanced Static and Advanced Dynamic Analysis – Debugging and Disassembly</vt:lpstr>
      <vt:lpstr>Advanced Static and Advanced Dynamic Analysis – Debugging and Disassembly</vt:lpstr>
      <vt:lpstr>Advanced Static and Advanced Dynamic Analysis – Debugging and Disassembly</vt:lpstr>
      <vt:lpstr>Advanced Static and Advanced Dynamic Analysis – Debugging and Disassembly</vt:lpstr>
      <vt:lpstr>Advanced Static and Advanced Dynamic Analysis – Debugging and Disassembly</vt:lpstr>
      <vt:lpstr>Advanced Static and Advanced Dynamic Analysis – Debugging and Disassembly</vt:lpstr>
      <vt:lpstr>Advanced Static and Advanced Dynamic Analysis – Debugging and Disassembly</vt:lpstr>
      <vt:lpstr>Advanced Static and Advanced Dynamic Analysis – Debugging and Disassembly</vt:lpstr>
      <vt:lpstr>Advanced Static and Advanced Dynamic Analysis  Debugging and Disassembly</vt:lpstr>
      <vt:lpstr>Analysis Using Online Sandboxes  Intezer.Analyze &amp; Tria.ge</vt:lpstr>
      <vt:lpstr>Analysis Using online sandboxes   Intezer.Analyze and Tria.ge</vt:lpstr>
      <vt:lpstr>Analysis Using online sandboxes   Intezer.Analyze and Tria.ge</vt:lpstr>
      <vt:lpstr>Conclusion</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Malware Analysis</dc:title>
  <dc:creator>McKeane Thomas</dc:creator>
  <cp:lastModifiedBy>McKeane Thomas</cp:lastModifiedBy>
  <cp:revision>268</cp:revision>
  <dcterms:created xsi:type="dcterms:W3CDTF">2023-09-18T17:36:25Z</dcterms:created>
  <dcterms:modified xsi:type="dcterms:W3CDTF">2025-03-25T19:06:43Z</dcterms:modified>
</cp:coreProperties>
</file>